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6"/>
  </p:notesMasterIdLst>
  <p:handoutMasterIdLst>
    <p:handoutMasterId r:id="rId47"/>
  </p:handoutMasterIdLst>
  <p:sldIdLst>
    <p:sldId id="260" r:id="rId6"/>
    <p:sldId id="276" r:id="rId7"/>
    <p:sldId id="290" r:id="rId8"/>
    <p:sldId id="279" r:id="rId9"/>
    <p:sldId id="314" r:id="rId10"/>
    <p:sldId id="309" r:id="rId11"/>
    <p:sldId id="310" r:id="rId12"/>
    <p:sldId id="311" r:id="rId13"/>
    <p:sldId id="313" r:id="rId14"/>
    <p:sldId id="291" r:id="rId15"/>
    <p:sldId id="280" r:id="rId16"/>
    <p:sldId id="281" r:id="rId17"/>
    <p:sldId id="319" r:id="rId18"/>
    <p:sldId id="282" r:id="rId19"/>
    <p:sldId id="283" r:id="rId20"/>
    <p:sldId id="285" r:id="rId21"/>
    <p:sldId id="315" r:id="rId22"/>
    <p:sldId id="286" r:id="rId23"/>
    <p:sldId id="292" r:id="rId24"/>
    <p:sldId id="287" r:id="rId25"/>
    <p:sldId id="323" r:id="rId26"/>
    <p:sldId id="293" r:id="rId27"/>
    <p:sldId id="278" r:id="rId28"/>
    <p:sldId id="294" r:id="rId29"/>
    <p:sldId id="297" r:id="rId30"/>
    <p:sldId id="298" r:id="rId31"/>
    <p:sldId id="300" r:id="rId32"/>
    <p:sldId id="301" r:id="rId33"/>
    <p:sldId id="302" r:id="rId34"/>
    <p:sldId id="303" r:id="rId35"/>
    <p:sldId id="304" r:id="rId36"/>
    <p:sldId id="307" r:id="rId37"/>
    <p:sldId id="305" r:id="rId38"/>
    <p:sldId id="317" r:id="rId39"/>
    <p:sldId id="320" r:id="rId40"/>
    <p:sldId id="321" r:id="rId41"/>
    <p:sldId id="322" r:id="rId42"/>
    <p:sldId id="318" r:id="rId43"/>
    <p:sldId id="308" r:id="rId44"/>
    <p:sldId id="27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04" autoAdjust="0"/>
  </p:normalViewPr>
  <p:slideViewPr>
    <p:cSldViewPr showGuides="1">
      <p:cViewPr varScale="1">
        <p:scale>
          <a:sx n="101" d="100"/>
          <a:sy n="101" d="100"/>
        </p:scale>
        <p:origin x="1836" y="10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55EDE-7F2E-45AE-A9A2-195BF1F3A89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A217C66-B61A-43D4-9794-D3261E5FDA1F}">
      <dgm:prSet phldrT="[Text]"/>
      <dgm:spPr>
        <a:solidFill>
          <a:srgbClr val="19E4FF"/>
        </a:solidFill>
      </dgm:spPr>
      <dgm:t>
        <a:bodyPr/>
        <a:lstStyle/>
        <a:p>
          <a:r>
            <a:rPr lang="en-US" dirty="0" smtClean="0"/>
            <a:t>Not ECEII, not on MIS Secure/Certified</a:t>
          </a:r>
          <a:endParaRPr lang="en-US" dirty="0"/>
        </a:p>
      </dgm:t>
    </dgm:pt>
    <dgm:pt modelId="{A44C20FD-F5AF-40B8-B3D0-6556B85FDCCC}" type="parTrans" cxnId="{7036C005-7A00-4FEE-91A9-843B3370F694}">
      <dgm:prSet/>
      <dgm:spPr/>
      <dgm:t>
        <a:bodyPr/>
        <a:lstStyle/>
        <a:p>
          <a:endParaRPr lang="en-US"/>
        </a:p>
      </dgm:t>
    </dgm:pt>
    <dgm:pt modelId="{4CE763AC-0F86-4F0E-B59D-6BF45DD97CAF}" type="sibTrans" cxnId="{7036C005-7A00-4FEE-91A9-843B3370F694}">
      <dgm:prSet/>
      <dgm:spPr/>
      <dgm:t>
        <a:bodyPr/>
        <a:lstStyle/>
        <a:p>
          <a:endParaRPr lang="en-US"/>
        </a:p>
      </dgm:t>
    </dgm:pt>
    <dgm:pt modelId="{47AE46AA-69FB-47A2-AB23-ED6159ADB712}">
      <dgm:prSet phldrT="[Text]"/>
      <dgm:spPr>
        <a:solidFill>
          <a:schemeClr val="accent1"/>
        </a:solidFill>
      </dgm:spPr>
      <dgm:t>
        <a:bodyPr/>
        <a:lstStyle/>
        <a:p>
          <a:r>
            <a:rPr lang="en-US" dirty="0" smtClean="0"/>
            <a:t>Not ECEII, but on MIS Secure/Certified</a:t>
          </a:r>
          <a:endParaRPr lang="en-US" dirty="0"/>
        </a:p>
      </dgm:t>
    </dgm:pt>
    <dgm:pt modelId="{8F244DD8-2AD5-453F-982C-B3098DB40697}" type="parTrans" cxnId="{53D99044-DF55-47D9-8318-51445F34BAF0}">
      <dgm:prSet/>
      <dgm:spPr/>
      <dgm:t>
        <a:bodyPr/>
        <a:lstStyle/>
        <a:p>
          <a:endParaRPr lang="en-US"/>
        </a:p>
      </dgm:t>
    </dgm:pt>
    <dgm:pt modelId="{FD3723A7-0B0F-4372-8F32-AD56687897C0}" type="sibTrans" cxnId="{53D99044-DF55-47D9-8318-51445F34BAF0}">
      <dgm:prSet/>
      <dgm:spPr/>
      <dgm:t>
        <a:bodyPr/>
        <a:lstStyle/>
        <a:p>
          <a:endParaRPr lang="en-US"/>
        </a:p>
      </dgm:t>
    </dgm:pt>
    <dgm:pt modelId="{2BDF28E1-42E4-4EC4-B6C4-F9B190B3884C}">
      <dgm:prSet phldrT="[Text]" custT="1"/>
      <dgm:spPr>
        <a:solidFill>
          <a:schemeClr val="accent1">
            <a:lumMod val="75000"/>
          </a:schemeClr>
        </a:solidFill>
      </dgm:spPr>
      <dgm:t>
        <a:bodyPr/>
        <a:lstStyle/>
        <a:p>
          <a:r>
            <a:rPr lang="en-US" sz="1100" dirty="0" smtClean="0"/>
            <a:t>ECEII (but not high-level security risk) on MIS Secure/</a:t>
          </a:r>
          <a:br>
            <a:rPr lang="en-US" sz="1100" dirty="0" smtClean="0"/>
          </a:br>
          <a:r>
            <a:rPr lang="en-US" sz="1100" dirty="0" smtClean="0"/>
            <a:t>Certified</a:t>
          </a:r>
          <a:endParaRPr lang="en-US" sz="1100" dirty="0"/>
        </a:p>
      </dgm:t>
    </dgm:pt>
    <dgm:pt modelId="{83F3C830-E1B0-4AE0-A82D-4973ABFB092B}" type="parTrans" cxnId="{D9F0628D-8C09-4D86-8B62-9FBDADAA6CDD}">
      <dgm:prSet/>
      <dgm:spPr/>
      <dgm:t>
        <a:bodyPr/>
        <a:lstStyle/>
        <a:p>
          <a:endParaRPr lang="en-US"/>
        </a:p>
      </dgm:t>
    </dgm:pt>
    <dgm:pt modelId="{8D6FA754-DFCD-4F90-93AC-12EE8FB369DC}" type="sibTrans" cxnId="{D9F0628D-8C09-4D86-8B62-9FBDADAA6CDD}">
      <dgm:prSet/>
      <dgm:spPr/>
      <dgm:t>
        <a:bodyPr/>
        <a:lstStyle/>
        <a:p>
          <a:endParaRPr lang="en-US"/>
        </a:p>
      </dgm:t>
    </dgm:pt>
    <dgm:pt modelId="{0CBC51D4-A71D-456F-901B-F860B9D21FF6}">
      <dgm:prSet phldrT="[Text]"/>
      <dgm:spPr>
        <a:solidFill>
          <a:schemeClr val="accent1">
            <a:lumMod val="50000"/>
          </a:schemeClr>
        </a:solidFill>
      </dgm:spPr>
      <dgm:t>
        <a:bodyPr/>
        <a:lstStyle/>
        <a:p>
          <a:r>
            <a:rPr lang="en-US" dirty="0" smtClean="0"/>
            <a:t>ECEII posing a high level of security risk</a:t>
          </a:r>
          <a:endParaRPr lang="en-US" dirty="0"/>
        </a:p>
      </dgm:t>
    </dgm:pt>
    <dgm:pt modelId="{C95409E6-4224-4741-B5AD-06780BC25A90}" type="parTrans" cxnId="{C0DE9353-BEB1-435E-861B-396583721DAE}">
      <dgm:prSet/>
      <dgm:spPr/>
      <dgm:t>
        <a:bodyPr/>
        <a:lstStyle/>
        <a:p>
          <a:endParaRPr lang="en-US"/>
        </a:p>
      </dgm:t>
    </dgm:pt>
    <dgm:pt modelId="{739E24B2-C880-4A6E-BE1B-A0E64406B859}" type="sibTrans" cxnId="{C0DE9353-BEB1-435E-861B-396583721DAE}">
      <dgm:prSet/>
      <dgm:spPr/>
      <dgm:t>
        <a:bodyPr/>
        <a:lstStyle/>
        <a:p>
          <a:endParaRPr lang="en-US"/>
        </a:p>
      </dgm:t>
    </dgm:pt>
    <dgm:pt modelId="{63BFDAAE-F1C9-4F94-AD0F-0D2848F87F62}" type="pres">
      <dgm:prSet presAssocID="{3FA55EDE-7F2E-45AE-A9A2-195BF1F3A89E}" presName="Name0" presStyleCnt="0">
        <dgm:presLayoutVars>
          <dgm:chMax val="7"/>
          <dgm:resizeHandles val="exact"/>
        </dgm:presLayoutVars>
      </dgm:prSet>
      <dgm:spPr/>
      <dgm:t>
        <a:bodyPr/>
        <a:lstStyle/>
        <a:p>
          <a:endParaRPr lang="en-US"/>
        </a:p>
      </dgm:t>
    </dgm:pt>
    <dgm:pt modelId="{92893CA0-6E32-439A-B6AD-8216B57749CF}" type="pres">
      <dgm:prSet presAssocID="{3FA55EDE-7F2E-45AE-A9A2-195BF1F3A89E}" presName="comp1" presStyleCnt="0"/>
      <dgm:spPr/>
    </dgm:pt>
    <dgm:pt modelId="{449ADF8B-B13C-4858-852A-1E7F96FD3E34}" type="pres">
      <dgm:prSet presAssocID="{3FA55EDE-7F2E-45AE-A9A2-195BF1F3A89E}" presName="circle1" presStyleLbl="node1" presStyleIdx="0" presStyleCnt="4"/>
      <dgm:spPr/>
      <dgm:t>
        <a:bodyPr/>
        <a:lstStyle/>
        <a:p>
          <a:endParaRPr lang="en-US"/>
        </a:p>
      </dgm:t>
    </dgm:pt>
    <dgm:pt modelId="{53FCBAAD-4CD4-450A-88CD-170217F970A1}" type="pres">
      <dgm:prSet presAssocID="{3FA55EDE-7F2E-45AE-A9A2-195BF1F3A89E}" presName="c1text" presStyleLbl="node1" presStyleIdx="0" presStyleCnt="4">
        <dgm:presLayoutVars>
          <dgm:bulletEnabled val="1"/>
        </dgm:presLayoutVars>
      </dgm:prSet>
      <dgm:spPr/>
      <dgm:t>
        <a:bodyPr/>
        <a:lstStyle/>
        <a:p>
          <a:endParaRPr lang="en-US"/>
        </a:p>
      </dgm:t>
    </dgm:pt>
    <dgm:pt modelId="{254BBA37-5F03-4991-A7F1-D46B10DDB472}" type="pres">
      <dgm:prSet presAssocID="{3FA55EDE-7F2E-45AE-A9A2-195BF1F3A89E}" presName="comp2" presStyleCnt="0"/>
      <dgm:spPr/>
    </dgm:pt>
    <dgm:pt modelId="{085D95F3-BA89-4227-B78D-F9F61D77649C}" type="pres">
      <dgm:prSet presAssocID="{3FA55EDE-7F2E-45AE-A9A2-195BF1F3A89E}" presName="circle2" presStyleLbl="node1" presStyleIdx="1" presStyleCnt="4"/>
      <dgm:spPr/>
      <dgm:t>
        <a:bodyPr/>
        <a:lstStyle/>
        <a:p>
          <a:endParaRPr lang="en-US"/>
        </a:p>
      </dgm:t>
    </dgm:pt>
    <dgm:pt modelId="{4CDFCF4E-2197-4884-8B6A-4784DB85E2A7}" type="pres">
      <dgm:prSet presAssocID="{3FA55EDE-7F2E-45AE-A9A2-195BF1F3A89E}" presName="c2text" presStyleLbl="node1" presStyleIdx="1" presStyleCnt="4">
        <dgm:presLayoutVars>
          <dgm:bulletEnabled val="1"/>
        </dgm:presLayoutVars>
      </dgm:prSet>
      <dgm:spPr/>
      <dgm:t>
        <a:bodyPr/>
        <a:lstStyle/>
        <a:p>
          <a:endParaRPr lang="en-US"/>
        </a:p>
      </dgm:t>
    </dgm:pt>
    <dgm:pt modelId="{2D9AF0E6-00F4-4A21-80B7-ECF7DD62E17D}" type="pres">
      <dgm:prSet presAssocID="{3FA55EDE-7F2E-45AE-A9A2-195BF1F3A89E}" presName="comp3" presStyleCnt="0"/>
      <dgm:spPr/>
    </dgm:pt>
    <dgm:pt modelId="{4A2D03DC-F910-44F2-8AE1-F942B2D48B48}" type="pres">
      <dgm:prSet presAssocID="{3FA55EDE-7F2E-45AE-A9A2-195BF1F3A89E}" presName="circle3" presStyleLbl="node1" presStyleIdx="2" presStyleCnt="4"/>
      <dgm:spPr/>
      <dgm:t>
        <a:bodyPr/>
        <a:lstStyle/>
        <a:p>
          <a:endParaRPr lang="en-US"/>
        </a:p>
      </dgm:t>
    </dgm:pt>
    <dgm:pt modelId="{4CC9CB3F-1A8A-4389-A3DA-EF46F9FA516F}" type="pres">
      <dgm:prSet presAssocID="{3FA55EDE-7F2E-45AE-A9A2-195BF1F3A89E}" presName="c3text" presStyleLbl="node1" presStyleIdx="2" presStyleCnt="4">
        <dgm:presLayoutVars>
          <dgm:bulletEnabled val="1"/>
        </dgm:presLayoutVars>
      </dgm:prSet>
      <dgm:spPr/>
      <dgm:t>
        <a:bodyPr/>
        <a:lstStyle/>
        <a:p>
          <a:endParaRPr lang="en-US"/>
        </a:p>
      </dgm:t>
    </dgm:pt>
    <dgm:pt modelId="{55348F18-D24B-4F30-BDDC-A42F1C683B35}" type="pres">
      <dgm:prSet presAssocID="{3FA55EDE-7F2E-45AE-A9A2-195BF1F3A89E}" presName="comp4" presStyleCnt="0"/>
      <dgm:spPr/>
    </dgm:pt>
    <dgm:pt modelId="{50BAD33F-E989-4182-81CA-8F075575E81F}" type="pres">
      <dgm:prSet presAssocID="{3FA55EDE-7F2E-45AE-A9A2-195BF1F3A89E}" presName="circle4" presStyleLbl="node1" presStyleIdx="3" presStyleCnt="4"/>
      <dgm:spPr/>
      <dgm:t>
        <a:bodyPr/>
        <a:lstStyle/>
        <a:p>
          <a:endParaRPr lang="en-US"/>
        </a:p>
      </dgm:t>
    </dgm:pt>
    <dgm:pt modelId="{99A4759E-2D70-4E97-9518-3AB828B38387}" type="pres">
      <dgm:prSet presAssocID="{3FA55EDE-7F2E-45AE-A9A2-195BF1F3A89E}" presName="c4text" presStyleLbl="node1" presStyleIdx="3" presStyleCnt="4">
        <dgm:presLayoutVars>
          <dgm:bulletEnabled val="1"/>
        </dgm:presLayoutVars>
      </dgm:prSet>
      <dgm:spPr/>
      <dgm:t>
        <a:bodyPr/>
        <a:lstStyle/>
        <a:p>
          <a:endParaRPr lang="en-US"/>
        </a:p>
      </dgm:t>
    </dgm:pt>
  </dgm:ptLst>
  <dgm:cxnLst>
    <dgm:cxn modelId="{C0DE9353-BEB1-435E-861B-396583721DAE}" srcId="{3FA55EDE-7F2E-45AE-A9A2-195BF1F3A89E}" destId="{0CBC51D4-A71D-456F-901B-F860B9D21FF6}" srcOrd="3" destOrd="0" parTransId="{C95409E6-4224-4741-B5AD-06780BC25A90}" sibTransId="{739E24B2-C880-4A6E-BE1B-A0E64406B859}"/>
    <dgm:cxn modelId="{EA1B313F-72FF-4026-A9F3-5E1721F8636E}" type="presOf" srcId="{47AE46AA-69FB-47A2-AB23-ED6159ADB712}" destId="{085D95F3-BA89-4227-B78D-F9F61D77649C}" srcOrd="0" destOrd="0" presId="urn:microsoft.com/office/officeart/2005/8/layout/venn2"/>
    <dgm:cxn modelId="{EB9A34AE-2693-4E40-BAB6-14244523DB16}" type="presOf" srcId="{3FA55EDE-7F2E-45AE-A9A2-195BF1F3A89E}" destId="{63BFDAAE-F1C9-4F94-AD0F-0D2848F87F62}" srcOrd="0" destOrd="0" presId="urn:microsoft.com/office/officeart/2005/8/layout/venn2"/>
    <dgm:cxn modelId="{91249F63-2F3A-464D-94C0-806E2DF867C5}" type="presOf" srcId="{0CBC51D4-A71D-456F-901B-F860B9D21FF6}" destId="{99A4759E-2D70-4E97-9518-3AB828B38387}" srcOrd="1" destOrd="0" presId="urn:microsoft.com/office/officeart/2005/8/layout/venn2"/>
    <dgm:cxn modelId="{2F7EE600-77D5-4457-8EFA-EA37C02475DB}" type="presOf" srcId="{47AE46AA-69FB-47A2-AB23-ED6159ADB712}" destId="{4CDFCF4E-2197-4884-8B6A-4784DB85E2A7}" srcOrd="1" destOrd="0" presId="urn:microsoft.com/office/officeart/2005/8/layout/venn2"/>
    <dgm:cxn modelId="{91DCEB79-1C2C-450A-99C3-C6E5E31B5E3F}" type="presOf" srcId="{2BDF28E1-42E4-4EC4-B6C4-F9B190B3884C}" destId="{4CC9CB3F-1A8A-4389-A3DA-EF46F9FA516F}" srcOrd="1" destOrd="0" presId="urn:microsoft.com/office/officeart/2005/8/layout/venn2"/>
    <dgm:cxn modelId="{7036C005-7A00-4FEE-91A9-843B3370F694}" srcId="{3FA55EDE-7F2E-45AE-A9A2-195BF1F3A89E}" destId="{DA217C66-B61A-43D4-9794-D3261E5FDA1F}" srcOrd="0" destOrd="0" parTransId="{A44C20FD-F5AF-40B8-B3D0-6556B85FDCCC}" sibTransId="{4CE763AC-0F86-4F0E-B59D-6BF45DD97CAF}"/>
    <dgm:cxn modelId="{265AEF10-CBAE-4ACE-924E-84502107A27B}" type="presOf" srcId="{DA217C66-B61A-43D4-9794-D3261E5FDA1F}" destId="{449ADF8B-B13C-4858-852A-1E7F96FD3E34}" srcOrd="0" destOrd="0" presId="urn:microsoft.com/office/officeart/2005/8/layout/venn2"/>
    <dgm:cxn modelId="{53D99044-DF55-47D9-8318-51445F34BAF0}" srcId="{3FA55EDE-7F2E-45AE-A9A2-195BF1F3A89E}" destId="{47AE46AA-69FB-47A2-AB23-ED6159ADB712}" srcOrd="1" destOrd="0" parTransId="{8F244DD8-2AD5-453F-982C-B3098DB40697}" sibTransId="{FD3723A7-0B0F-4372-8F32-AD56687897C0}"/>
    <dgm:cxn modelId="{B2215DD8-6183-4B1D-9F50-BCF355D2DCE5}" type="presOf" srcId="{0CBC51D4-A71D-456F-901B-F860B9D21FF6}" destId="{50BAD33F-E989-4182-81CA-8F075575E81F}" srcOrd="0" destOrd="0" presId="urn:microsoft.com/office/officeart/2005/8/layout/venn2"/>
    <dgm:cxn modelId="{D9F0628D-8C09-4D86-8B62-9FBDADAA6CDD}" srcId="{3FA55EDE-7F2E-45AE-A9A2-195BF1F3A89E}" destId="{2BDF28E1-42E4-4EC4-B6C4-F9B190B3884C}" srcOrd="2" destOrd="0" parTransId="{83F3C830-E1B0-4AE0-A82D-4973ABFB092B}" sibTransId="{8D6FA754-DFCD-4F90-93AC-12EE8FB369DC}"/>
    <dgm:cxn modelId="{5FC39330-3912-4D6A-BA7A-546E3215B6B0}" type="presOf" srcId="{2BDF28E1-42E4-4EC4-B6C4-F9B190B3884C}" destId="{4A2D03DC-F910-44F2-8AE1-F942B2D48B48}" srcOrd="0" destOrd="0" presId="urn:microsoft.com/office/officeart/2005/8/layout/venn2"/>
    <dgm:cxn modelId="{E9FEBE93-2AC5-490A-81A6-D7E444102BE7}" type="presOf" srcId="{DA217C66-B61A-43D4-9794-D3261E5FDA1F}" destId="{53FCBAAD-4CD4-450A-88CD-170217F970A1}" srcOrd="1" destOrd="0" presId="urn:microsoft.com/office/officeart/2005/8/layout/venn2"/>
    <dgm:cxn modelId="{398D8BA8-32D4-47AF-A1AB-B26A14CE4E20}" type="presParOf" srcId="{63BFDAAE-F1C9-4F94-AD0F-0D2848F87F62}" destId="{92893CA0-6E32-439A-B6AD-8216B57749CF}" srcOrd="0" destOrd="0" presId="urn:microsoft.com/office/officeart/2005/8/layout/venn2"/>
    <dgm:cxn modelId="{50AB9B6F-695A-42EA-8DA6-45BDB31CD058}" type="presParOf" srcId="{92893CA0-6E32-439A-B6AD-8216B57749CF}" destId="{449ADF8B-B13C-4858-852A-1E7F96FD3E34}" srcOrd="0" destOrd="0" presId="urn:microsoft.com/office/officeart/2005/8/layout/venn2"/>
    <dgm:cxn modelId="{584D8A15-A289-460C-998E-3169F89BF49E}" type="presParOf" srcId="{92893CA0-6E32-439A-B6AD-8216B57749CF}" destId="{53FCBAAD-4CD4-450A-88CD-170217F970A1}" srcOrd="1" destOrd="0" presId="urn:microsoft.com/office/officeart/2005/8/layout/venn2"/>
    <dgm:cxn modelId="{DF041336-45B1-45F1-B6C4-E4DDA3B82DDB}" type="presParOf" srcId="{63BFDAAE-F1C9-4F94-AD0F-0D2848F87F62}" destId="{254BBA37-5F03-4991-A7F1-D46B10DDB472}" srcOrd="1" destOrd="0" presId="urn:microsoft.com/office/officeart/2005/8/layout/venn2"/>
    <dgm:cxn modelId="{C60C55DF-A8D9-4751-B5C9-F123CD94327D}" type="presParOf" srcId="{254BBA37-5F03-4991-A7F1-D46B10DDB472}" destId="{085D95F3-BA89-4227-B78D-F9F61D77649C}" srcOrd="0" destOrd="0" presId="urn:microsoft.com/office/officeart/2005/8/layout/venn2"/>
    <dgm:cxn modelId="{A3FC2A71-FD11-4F06-AFA7-A08BB0C9BB26}" type="presParOf" srcId="{254BBA37-5F03-4991-A7F1-D46B10DDB472}" destId="{4CDFCF4E-2197-4884-8B6A-4784DB85E2A7}" srcOrd="1" destOrd="0" presId="urn:microsoft.com/office/officeart/2005/8/layout/venn2"/>
    <dgm:cxn modelId="{E837B9FE-43E5-4C1E-A5ED-707EF69AE56E}" type="presParOf" srcId="{63BFDAAE-F1C9-4F94-AD0F-0D2848F87F62}" destId="{2D9AF0E6-00F4-4A21-80B7-ECF7DD62E17D}" srcOrd="2" destOrd="0" presId="urn:microsoft.com/office/officeart/2005/8/layout/venn2"/>
    <dgm:cxn modelId="{477FB569-BD83-479E-A38A-05AF1BAE3FC0}" type="presParOf" srcId="{2D9AF0E6-00F4-4A21-80B7-ECF7DD62E17D}" destId="{4A2D03DC-F910-44F2-8AE1-F942B2D48B48}" srcOrd="0" destOrd="0" presId="urn:microsoft.com/office/officeart/2005/8/layout/venn2"/>
    <dgm:cxn modelId="{095022EE-BDFA-4DE3-92C7-7AB13B744ABC}" type="presParOf" srcId="{2D9AF0E6-00F4-4A21-80B7-ECF7DD62E17D}" destId="{4CC9CB3F-1A8A-4389-A3DA-EF46F9FA516F}" srcOrd="1" destOrd="0" presId="urn:microsoft.com/office/officeart/2005/8/layout/venn2"/>
    <dgm:cxn modelId="{DA89D5F6-EE01-4868-917B-672B46C36432}" type="presParOf" srcId="{63BFDAAE-F1C9-4F94-AD0F-0D2848F87F62}" destId="{55348F18-D24B-4F30-BDDC-A42F1C683B35}" srcOrd="3" destOrd="0" presId="urn:microsoft.com/office/officeart/2005/8/layout/venn2"/>
    <dgm:cxn modelId="{2297CA52-17E4-4562-A1C9-659BE2778FD4}" type="presParOf" srcId="{55348F18-D24B-4F30-BDDC-A42F1C683B35}" destId="{50BAD33F-E989-4182-81CA-8F075575E81F}" srcOrd="0" destOrd="0" presId="urn:microsoft.com/office/officeart/2005/8/layout/venn2"/>
    <dgm:cxn modelId="{D153B1BD-2BD7-4F58-A861-206664A613CD}" type="presParOf" srcId="{55348F18-D24B-4F30-BDDC-A42F1C683B35}" destId="{99A4759E-2D70-4E97-9518-3AB828B3838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4/16/2021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423056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417946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54204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401148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7695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392806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4435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3697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27738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39530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429044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87435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58920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9003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3869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21346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98542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2956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0578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50820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29332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4972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113934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dirty="0"/>
          </a:p>
        </p:txBody>
      </p:sp>
    </p:spTree>
    <p:extLst>
      <p:ext uri="{BB962C8B-B14F-4D97-AF65-F5344CB8AC3E}">
        <p14:creationId xmlns:p14="http://schemas.microsoft.com/office/powerpoint/2010/main" val="275775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9605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7360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44790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144112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79562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308523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1088325" cy="246221"/>
          </a:xfrm>
          <a:prstGeom prst="rect">
            <a:avLst/>
          </a:prstGeom>
          <a:noFill/>
        </p:spPr>
        <p:txBody>
          <a:bodyPr wrap="square" rtlCol="0">
            <a:spAutoFit/>
          </a:bodyPr>
          <a:lstStyle/>
          <a:p>
            <a:pPr algn="l"/>
            <a:r>
              <a:rPr lang="en-US" sz="1000" b="1" baseline="0" dirty="0" smtClean="0">
                <a:solidFill>
                  <a:schemeClr val="tx2"/>
                </a:solidFill>
              </a:rPr>
              <a:t>ERCOT 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rcot.com/services/comm/mkt_notices/archives/517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is.ercot.com/public/data-produc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mis.ercot.com/public/"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mktrules/issues/NPRR90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769989"/>
          </a:xfrm>
          <a:prstGeom prst="rect">
            <a:avLst/>
          </a:prstGeom>
          <a:noFill/>
        </p:spPr>
        <p:txBody>
          <a:bodyPr wrap="square" rtlCol="0">
            <a:spAutoFit/>
          </a:bodyPr>
          <a:lstStyle/>
          <a:p>
            <a:r>
              <a:rPr lang="en-US" sz="2400" b="1" dirty="0" smtClean="0"/>
              <a:t>NPRR902 Implementation </a:t>
            </a:r>
          </a:p>
          <a:p>
            <a:r>
              <a:rPr lang="en-US" sz="2400" b="1" dirty="0" smtClean="0"/>
              <a:t>Workshop</a:t>
            </a:r>
            <a:endParaRPr lang="en-US" sz="2400" b="1" dirty="0"/>
          </a:p>
          <a:p>
            <a:endParaRPr lang="en-US" dirty="0"/>
          </a:p>
          <a:p>
            <a:r>
              <a:rPr lang="en-US" i="1" dirty="0" smtClean="0"/>
              <a:t>Jonathan Levine</a:t>
            </a:r>
            <a:endParaRPr lang="en-US" i="1" dirty="0"/>
          </a:p>
          <a:p>
            <a:r>
              <a:rPr lang="en-US" dirty="0" smtClean="0"/>
              <a:t>ERCOT Senior Corporate Counsel</a:t>
            </a:r>
          </a:p>
          <a:p>
            <a:endParaRPr lang="en-US" dirty="0" smtClean="0"/>
          </a:p>
          <a:p>
            <a:endParaRPr lang="en-US" dirty="0"/>
          </a:p>
          <a:p>
            <a:endParaRPr lang="en-US" dirty="0"/>
          </a:p>
          <a:p>
            <a:r>
              <a:rPr lang="en-US" dirty="0" smtClean="0"/>
              <a:t>April 22, 2021</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Market Participant Requirements</a:t>
            </a:r>
            <a:endParaRPr lang="en-US"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1329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a:t>
            </a:r>
            <a:r>
              <a:rPr lang="en-US" sz="2400" dirty="0"/>
              <a:t>Market Participant </a:t>
            </a:r>
            <a:r>
              <a:rPr lang="en-US" sz="2400" dirty="0" smtClean="0"/>
              <a:t>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4267200"/>
          </a:xfrm>
          <a:solidFill>
            <a:schemeClr val="bg2">
              <a:lumMod val="85000"/>
            </a:schemeClr>
          </a:solidFill>
          <a:ln>
            <a:solidFill>
              <a:schemeClr val="tx1"/>
            </a:solidFill>
          </a:ln>
        </p:spPr>
        <p:txBody>
          <a:bodyPr/>
          <a:lstStyle/>
          <a:p>
            <a:pPr marL="0" indent="0">
              <a:spcBef>
                <a:spcPts val="0"/>
              </a:spcBef>
              <a:buNone/>
            </a:pPr>
            <a:r>
              <a:rPr lang="en-US" sz="1800" b="1" i="1" dirty="0">
                <a:solidFill>
                  <a:schemeClr val="tx1"/>
                </a:solidFill>
                <a:latin typeface="Times New Roman" panose="02020603050405020304" pitchFamily="18" charset="0"/>
                <a:cs typeface="Times New Roman" panose="02020603050405020304" pitchFamily="18" charset="0"/>
              </a:rPr>
              <a:t>Section </a:t>
            </a:r>
            <a:r>
              <a:rPr lang="en-US" sz="1800" b="1" i="1" dirty="0" smtClean="0">
                <a:solidFill>
                  <a:schemeClr val="tx1"/>
                </a:solidFill>
                <a:latin typeface="Times New Roman" panose="02020603050405020304" pitchFamily="18" charset="0"/>
                <a:cs typeface="Times New Roman" panose="02020603050405020304" pitchFamily="18" charset="0"/>
              </a:rPr>
              <a:t>1.3  Confidentiality</a:t>
            </a:r>
            <a:endParaRPr lang="en-US" sz="18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000" dirty="0" smtClean="0">
              <a:solidFill>
                <a:schemeClr val="tx1"/>
              </a:solidFill>
            </a:endParaRPr>
          </a:p>
          <a:p>
            <a:pPr marL="0" indent="0">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(2)	As used in this Section 1.3:</a:t>
            </a:r>
          </a:p>
          <a:p>
            <a:pPr marL="914400" indent="-452438">
              <a:spcBef>
                <a:spcPts val="0"/>
              </a:spcBef>
              <a:spcAft>
                <a:spcPts val="600"/>
              </a:spcAft>
              <a:buNone/>
            </a:pPr>
            <a:r>
              <a:rPr lang="en-US" sz="1800" dirty="0">
                <a:solidFill>
                  <a:schemeClr val="tx1"/>
                </a:solidFill>
                <a:latin typeface="Times New Roman" panose="02020603050405020304" pitchFamily="18" charset="0"/>
                <a:cs typeface="Times New Roman" panose="02020603050405020304" pitchFamily="18" charset="0"/>
              </a:rPr>
              <a:t>(a)	“</a:t>
            </a:r>
            <a:r>
              <a:rPr lang="en-US" sz="1800" b="1" dirty="0">
                <a:solidFill>
                  <a:schemeClr val="tx1"/>
                </a:solidFill>
                <a:latin typeface="Times New Roman" panose="02020603050405020304" pitchFamily="18" charset="0"/>
                <a:cs typeface="Times New Roman" panose="02020603050405020304" pitchFamily="18" charset="0"/>
              </a:rPr>
              <a:t>Receiving Party</a:t>
            </a:r>
            <a:r>
              <a:rPr lang="en-US" sz="1800" dirty="0">
                <a:solidFill>
                  <a:schemeClr val="tx1"/>
                </a:solidFill>
                <a:latin typeface="Times New Roman" panose="02020603050405020304" pitchFamily="18" charset="0"/>
                <a:cs typeface="Times New Roman" panose="02020603050405020304" pitchFamily="18" charset="0"/>
              </a:rPr>
              <a:t>” means ERCOT, the IMM or any Market Participant in its capacity as the recipient of Protected Information or ECEII from one of the others.</a:t>
            </a:r>
          </a:p>
          <a:p>
            <a:pPr marL="914400" indent="-452438">
              <a:spcBef>
                <a:spcPts val="0"/>
              </a:spcBef>
              <a:spcAft>
                <a:spcPts val="600"/>
              </a:spcAft>
              <a:buNone/>
            </a:pPr>
            <a:r>
              <a:rPr lang="en-US" sz="1800" dirty="0">
                <a:solidFill>
                  <a:schemeClr val="tx1"/>
                </a:solidFill>
                <a:latin typeface="Times New Roman" panose="02020603050405020304" pitchFamily="18" charset="0"/>
                <a:cs typeface="Times New Roman" panose="02020603050405020304" pitchFamily="18" charset="0"/>
              </a:rPr>
              <a:t>(b)	“</a:t>
            </a:r>
            <a:r>
              <a:rPr lang="en-US" sz="1800" b="1" dirty="0">
                <a:solidFill>
                  <a:schemeClr val="tx1"/>
                </a:solidFill>
                <a:latin typeface="Times New Roman" panose="02020603050405020304" pitchFamily="18" charset="0"/>
                <a:cs typeface="Times New Roman" panose="02020603050405020304" pitchFamily="18" charset="0"/>
              </a:rPr>
              <a:t>Disclosing Party</a:t>
            </a:r>
            <a:r>
              <a:rPr lang="en-US" sz="1800" dirty="0">
                <a:solidFill>
                  <a:schemeClr val="tx1"/>
                </a:solidFill>
                <a:latin typeface="Times New Roman" panose="02020603050405020304" pitchFamily="18" charset="0"/>
                <a:cs typeface="Times New Roman" panose="02020603050405020304" pitchFamily="18" charset="0"/>
              </a:rPr>
              <a:t>” means ERCOT, the IMM or any Market Participant in its capacity as the provider of Protected Information or ECEII to one of the others.</a:t>
            </a:r>
          </a:p>
          <a:p>
            <a:pPr marL="914400" indent="-452438">
              <a:spcBef>
                <a:spcPts val="0"/>
              </a:spcBef>
              <a:spcAft>
                <a:spcPts val="600"/>
              </a:spcAft>
              <a:buNone/>
            </a:pPr>
            <a:r>
              <a:rPr lang="en-US" sz="1800" dirty="0">
                <a:solidFill>
                  <a:schemeClr val="tx1"/>
                </a:solidFill>
                <a:latin typeface="Times New Roman" panose="02020603050405020304" pitchFamily="18" charset="0"/>
                <a:cs typeface="Times New Roman" panose="02020603050405020304" pitchFamily="18" charset="0"/>
              </a:rPr>
              <a:t>(c)	“</a:t>
            </a:r>
            <a:r>
              <a:rPr lang="en-US" sz="1800" b="1" dirty="0">
                <a:solidFill>
                  <a:schemeClr val="tx1"/>
                </a:solidFill>
                <a:latin typeface="Times New Roman" panose="02020603050405020304" pitchFamily="18" charset="0"/>
                <a:cs typeface="Times New Roman" panose="02020603050405020304" pitchFamily="18" charset="0"/>
              </a:rPr>
              <a:t>Creating Party</a:t>
            </a:r>
            <a:r>
              <a:rPr lang="en-US" sz="1800" dirty="0">
                <a:solidFill>
                  <a:schemeClr val="tx1"/>
                </a:solidFill>
                <a:latin typeface="Times New Roman" panose="02020603050405020304" pitchFamily="18" charset="0"/>
                <a:cs typeface="Times New Roman" panose="02020603050405020304" pitchFamily="18" charset="0"/>
              </a:rPr>
              <a:t>” means ERCOT, the IMM or any Market Participant in its capacity as the creator of any ECEII specifically listed in Section 1.3.2.1, Items Considered ERCOT Critical Energy Infrastructure Information.</a:t>
            </a:r>
          </a:p>
          <a:p>
            <a:pPr marL="914400" indent="-452438">
              <a:spcBef>
                <a:spcPts val="0"/>
              </a:spcBef>
              <a:spcAft>
                <a:spcPts val="600"/>
              </a:spcAft>
              <a:buNone/>
            </a:pPr>
            <a:r>
              <a:rPr lang="en-US" sz="1800" dirty="0">
                <a:solidFill>
                  <a:schemeClr val="tx1"/>
                </a:solidFill>
                <a:latin typeface="Times New Roman" panose="02020603050405020304" pitchFamily="18" charset="0"/>
                <a:cs typeface="Times New Roman" panose="02020603050405020304" pitchFamily="18" charset="0"/>
              </a:rPr>
              <a:t>(d)	To </a:t>
            </a:r>
            <a:r>
              <a:rPr lang="en-US" sz="1800" b="1" dirty="0">
                <a:solidFill>
                  <a:schemeClr val="tx1"/>
                </a:solidFill>
                <a:latin typeface="Times New Roman" panose="02020603050405020304" pitchFamily="18" charset="0"/>
                <a:cs typeface="Times New Roman" panose="02020603050405020304" pitchFamily="18" charset="0"/>
              </a:rPr>
              <a:t>disclose </a:t>
            </a:r>
            <a:r>
              <a:rPr lang="en-US" sz="1800" dirty="0">
                <a:solidFill>
                  <a:schemeClr val="tx1"/>
                </a:solidFill>
                <a:latin typeface="Times New Roman" panose="02020603050405020304" pitchFamily="18" charset="0"/>
                <a:cs typeface="Times New Roman" panose="02020603050405020304" pitchFamily="18" charset="0"/>
              </a:rPr>
              <a:t>means to directly or indirectly disclose, reveal, distribute, report, publish, or transfer Protected Information or ECEII to any party other than to the Disclosing Party.</a:t>
            </a: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2918702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1219200"/>
          </a:xfrm>
          <a:solidFill>
            <a:schemeClr val="bg2">
              <a:lumMod val="85000"/>
            </a:schemeClr>
          </a:solidFill>
          <a:ln>
            <a:solidFill>
              <a:schemeClr val="tx1"/>
            </a:solidFill>
          </a:ln>
        </p:spPr>
        <p:txBody>
          <a:bodyPr/>
          <a:lstStyle/>
          <a:p>
            <a:pPr marL="0" indent="0">
              <a:spcBef>
                <a:spcPts val="0"/>
              </a:spcBef>
              <a:buNone/>
            </a:pPr>
            <a:r>
              <a:rPr lang="en-US" sz="1800" b="1" i="1" dirty="0" smtClean="0">
                <a:solidFill>
                  <a:schemeClr val="tx1"/>
                </a:solidFill>
                <a:latin typeface="Times New Roman" panose="02020603050405020304" pitchFamily="18" charset="0"/>
                <a:cs typeface="Times New Roman" panose="02020603050405020304" pitchFamily="18" charset="0"/>
              </a:rPr>
              <a:t>Section 1.3.2  ERCOT Critical Energy Infrastructure Information</a:t>
            </a:r>
            <a:endParaRPr lang="en-US" sz="18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8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800" dirty="0" smtClean="0">
                <a:solidFill>
                  <a:schemeClr val="tx1"/>
                </a:solidFill>
                <a:latin typeface="Times New Roman" panose="02020603050405020304" pitchFamily="18" charset="0"/>
                <a:cs typeface="Times New Roman" panose="02020603050405020304" pitchFamily="18" charset="0"/>
              </a:rPr>
              <a:t>(1)	</a:t>
            </a:r>
            <a:r>
              <a:rPr lang="en-US" sz="1800" dirty="0">
                <a:solidFill>
                  <a:schemeClr val="tx1"/>
                </a:solidFill>
                <a:latin typeface="Times New Roman" panose="02020603050405020304" pitchFamily="18" charset="0"/>
                <a:cs typeface="Times New Roman" panose="02020603050405020304" pitchFamily="18" charset="0"/>
              </a:rPr>
              <a:t>ERCOT, the IMM, or any Market Participant may not disclose ECEII to any other Entity except as specifically permitted in this Section and in these Protocols</a:t>
            </a:r>
            <a:r>
              <a:rPr lang="en-US" sz="1800" dirty="0" smtClean="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5" name="TextBox 4"/>
          <p:cNvSpPr txBox="1"/>
          <p:nvPr/>
        </p:nvSpPr>
        <p:spPr>
          <a:xfrm>
            <a:off x="393071" y="2819400"/>
            <a:ext cx="8458200" cy="3488134"/>
          </a:xfrm>
          <a:prstGeom prst="rect">
            <a:avLst/>
          </a:prstGeom>
          <a:noFill/>
        </p:spPr>
        <p:txBody>
          <a:bodyPr wrap="square" rtlCol="0">
            <a:spAutoFit/>
          </a:bodyPr>
          <a:lstStyle/>
          <a:p>
            <a:pPr marL="461963" indent="-461963">
              <a:spcBef>
                <a:spcPts val="0"/>
              </a:spcBef>
              <a:spcAft>
                <a:spcPts val="400"/>
              </a:spcAft>
              <a:buFont typeface="Wingdings" panose="05000000000000000000" pitchFamily="2" charset="2"/>
              <a:buChar char="Ø"/>
            </a:pPr>
            <a:r>
              <a:rPr lang="en-US" dirty="0" smtClean="0">
                <a:solidFill>
                  <a:srgbClr val="002060"/>
                </a:solidFill>
                <a:cs typeface="Times New Roman" panose="02020603050405020304" pitchFamily="18" charset="0"/>
              </a:rPr>
              <a:t>Exceptions are in Section 1.3.6</a:t>
            </a:r>
          </a:p>
          <a:p>
            <a:pPr marL="919163" lvl="1" indent="-461963">
              <a:spcAft>
                <a:spcPts val="400"/>
              </a:spcAft>
              <a:buFont typeface="Wingdings" panose="05000000000000000000" pitchFamily="2" charset="2"/>
              <a:buChar char="q"/>
            </a:pPr>
            <a:r>
              <a:rPr lang="en-US" sz="1600" dirty="0" smtClean="0">
                <a:solidFill>
                  <a:srgbClr val="002060"/>
                </a:solidFill>
                <a:cs typeface="Times New Roman" panose="02020603050405020304" pitchFamily="18" charset="0"/>
              </a:rPr>
              <a:t>Similar but not identical to the exceptions applicable to Protected Information. Include but are not limited to:</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If required by law</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If required to resolve a dispute</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To TSPs or DSPs engaged in planning and operations activities</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To a vendor or prospective vendor of goods and services</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To NERC or Texas RE if required for compliance</a:t>
            </a:r>
          </a:p>
          <a:p>
            <a:pPr marL="1376363" lvl="2" indent="-461963">
              <a:spcAft>
                <a:spcPts val="400"/>
              </a:spcAft>
              <a:buFont typeface="Wingdings" panose="05000000000000000000" pitchFamily="2" charset="2"/>
              <a:buChar char="§"/>
            </a:pPr>
            <a:r>
              <a:rPr lang="en-US" sz="1600" dirty="0" smtClean="0">
                <a:solidFill>
                  <a:srgbClr val="002060"/>
                </a:solidFill>
                <a:cs typeface="Times New Roman" panose="02020603050405020304" pitchFamily="18" charset="0"/>
              </a:rPr>
              <a:t>To members of certain working groups or task forces</a:t>
            </a:r>
          </a:p>
          <a:p>
            <a:pPr marL="919163" lvl="1" indent="-461963">
              <a:spcAft>
                <a:spcPts val="400"/>
              </a:spcAft>
              <a:buFont typeface="Wingdings" panose="05000000000000000000" pitchFamily="2" charset="2"/>
              <a:buChar char="q"/>
            </a:pPr>
            <a:r>
              <a:rPr lang="en-US" sz="1600" dirty="0" smtClean="0">
                <a:solidFill>
                  <a:srgbClr val="002060"/>
                </a:solidFill>
                <a:cs typeface="Times New Roman" panose="02020603050405020304" pitchFamily="18" charset="0"/>
              </a:rPr>
              <a:t>Under many exceptions, the party seeking to disclose ECEII must make reasonable efforts to restrict public access or </a:t>
            </a:r>
            <a:r>
              <a:rPr lang="en-US" sz="1600" dirty="0">
                <a:solidFill>
                  <a:srgbClr val="002060"/>
                </a:solidFill>
                <a:cs typeface="Times New Roman" panose="02020603050405020304" pitchFamily="18" charset="0"/>
              </a:rPr>
              <a:t>enter into a </a:t>
            </a:r>
            <a:r>
              <a:rPr lang="en-US" sz="1600" dirty="0" smtClean="0">
                <a:solidFill>
                  <a:srgbClr val="002060"/>
                </a:solidFill>
                <a:cs typeface="Times New Roman" panose="02020603050405020304" pitchFamily="18" charset="0"/>
              </a:rPr>
              <a:t>confidentiality </a:t>
            </a:r>
            <a:r>
              <a:rPr lang="en-US" sz="1600" dirty="0">
                <a:solidFill>
                  <a:srgbClr val="002060"/>
                </a:solidFill>
                <a:cs typeface="Times New Roman" panose="02020603050405020304" pitchFamily="18" charset="0"/>
              </a:rPr>
              <a:t>agreement </a:t>
            </a:r>
            <a:r>
              <a:rPr lang="en-US" sz="1600" dirty="0" smtClean="0">
                <a:solidFill>
                  <a:srgbClr val="002060"/>
                </a:solidFill>
                <a:cs typeface="Times New Roman" panose="02020603050405020304" pitchFamily="18" charset="0"/>
              </a:rPr>
              <a:t>with the party to whom the ECEII will be disclosed</a:t>
            </a:r>
            <a:endParaRPr lang="en-US" sz="16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28057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2133600"/>
          </a:xfrm>
          <a:solidFill>
            <a:schemeClr val="bg2">
              <a:lumMod val="85000"/>
            </a:schemeClr>
          </a:solidFill>
          <a:ln>
            <a:solidFill>
              <a:schemeClr val="tx1"/>
            </a:solidFill>
          </a:ln>
        </p:spPr>
        <p:txBody>
          <a:bodyPr/>
          <a:lstStyle/>
          <a:p>
            <a:pPr marL="0" indent="0">
              <a:spcBef>
                <a:spcPts val="0"/>
              </a:spcBef>
              <a:buNone/>
            </a:pPr>
            <a:r>
              <a:rPr lang="en-US" sz="1800" b="1" i="1" dirty="0" smtClean="0">
                <a:solidFill>
                  <a:schemeClr val="tx1"/>
                </a:solidFill>
                <a:latin typeface="Times New Roman" panose="02020603050405020304" pitchFamily="18" charset="0"/>
                <a:cs typeface="Times New Roman" panose="02020603050405020304" pitchFamily="18" charset="0"/>
              </a:rPr>
              <a:t>Section 1.3.2  ERCOT Critical Energy Infrastructure Information</a:t>
            </a:r>
            <a:endParaRPr lang="en-US" sz="18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8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800" dirty="0" smtClean="0">
                <a:solidFill>
                  <a:schemeClr val="tx1"/>
                </a:solidFill>
                <a:latin typeface="Times New Roman" panose="02020603050405020304" pitchFamily="18" charset="0"/>
                <a:cs typeface="Times New Roman" panose="02020603050405020304" pitchFamily="18" charset="0"/>
              </a:rPr>
              <a:t>(5)	A </a:t>
            </a:r>
            <a:r>
              <a:rPr lang="en-US" sz="1800" dirty="0">
                <a:solidFill>
                  <a:schemeClr val="tx1"/>
                </a:solidFill>
                <a:latin typeface="Times New Roman" panose="02020603050405020304" pitchFamily="18" charset="0"/>
                <a:cs typeface="Times New Roman" panose="02020603050405020304" pitchFamily="18" charset="0"/>
              </a:rPr>
              <a:t>Receiving Party or Creating Party of ECEII shall adopt procedures to ensure that ECEII is securely maintained and the organization’s internal distribution of ECEII is reasonably restricted to appropriate individuals</a:t>
            </a:r>
            <a:r>
              <a:rPr lang="en-US" sz="1800" dirty="0" smtClean="0">
                <a:solidFill>
                  <a:schemeClr val="tx1"/>
                </a:solidFill>
                <a:latin typeface="Times New Roman" panose="02020603050405020304" pitchFamily="18" charset="0"/>
                <a:cs typeface="Times New Roman" panose="02020603050405020304" pitchFamily="18" charset="0"/>
              </a:rPr>
              <a:t>.</a:t>
            </a:r>
          </a:p>
          <a:p>
            <a:pPr marL="461963" indent="-461963">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(6)	A Receiving Party or Creating Party may not knowingly use ECEII for any illegal purpose</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TextBox 4"/>
          <p:cNvSpPr txBox="1"/>
          <p:nvPr/>
        </p:nvSpPr>
        <p:spPr>
          <a:xfrm>
            <a:off x="384772" y="3810000"/>
            <a:ext cx="8458200" cy="1908215"/>
          </a:xfrm>
          <a:prstGeom prst="rect">
            <a:avLst/>
          </a:prstGeom>
          <a:noFill/>
        </p:spPr>
        <p:txBody>
          <a:bodyPr wrap="square" rtlCol="0">
            <a:spAutoFit/>
          </a:bodyPr>
          <a:lstStyle/>
          <a:p>
            <a:pPr marL="461963" indent="-461963">
              <a:spcBef>
                <a:spcPts val="0"/>
              </a:spcBef>
              <a:spcAft>
                <a:spcPts val="600"/>
              </a:spcAft>
              <a:buFont typeface="Wingdings" panose="05000000000000000000" pitchFamily="2" charset="2"/>
              <a:buChar char="Ø"/>
            </a:pPr>
            <a:r>
              <a:rPr lang="en-US" dirty="0" smtClean="0">
                <a:solidFill>
                  <a:srgbClr val="002060"/>
                </a:solidFill>
                <a:cs typeface="Times New Roman" panose="02020603050405020304" pitchFamily="18" charset="0"/>
              </a:rPr>
              <a:t>Restriction on internal distribution can be facilitated </a:t>
            </a:r>
            <a:r>
              <a:rPr lang="en-US" dirty="0">
                <a:solidFill>
                  <a:srgbClr val="002060"/>
                </a:solidFill>
                <a:cs typeface="Times New Roman" panose="02020603050405020304" pitchFamily="18" charset="0"/>
              </a:rPr>
              <a:t>through the use of ECEII-eligible Digital Certificates</a:t>
            </a:r>
          </a:p>
          <a:p>
            <a:pPr marL="461963" indent="-461963">
              <a:spcBef>
                <a:spcPts val="0"/>
              </a:spcBef>
              <a:spcAft>
                <a:spcPts val="600"/>
              </a:spcAft>
              <a:buFont typeface="Wingdings" panose="05000000000000000000" pitchFamily="2" charset="2"/>
              <a:buChar char="Ø"/>
            </a:pPr>
            <a:r>
              <a:rPr lang="en-US" dirty="0" smtClean="0">
                <a:solidFill>
                  <a:srgbClr val="002060"/>
                </a:solidFill>
                <a:cs typeface="Times New Roman" panose="02020603050405020304" pitchFamily="18" charset="0"/>
              </a:rPr>
              <a:t>Consider </a:t>
            </a:r>
            <a:r>
              <a:rPr lang="en-US" dirty="0">
                <a:solidFill>
                  <a:srgbClr val="002060"/>
                </a:solidFill>
                <a:cs typeface="Times New Roman" panose="02020603050405020304" pitchFamily="18" charset="0"/>
              </a:rPr>
              <a:t>what measures </a:t>
            </a:r>
            <a:r>
              <a:rPr lang="en-US" dirty="0" smtClean="0">
                <a:solidFill>
                  <a:srgbClr val="002060"/>
                </a:solidFill>
                <a:cs typeface="Times New Roman" panose="02020603050405020304" pitchFamily="18" charset="0"/>
              </a:rPr>
              <a:t>your organization </a:t>
            </a:r>
            <a:r>
              <a:rPr lang="en-US" dirty="0">
                <a:solidFill>
                  <a:srgbClr val="002060"/>
                </a:solidFill>
                <a:cs typeface="Times New Roman" panose="02020603050405020304" pitchFamily="18" charset="0"/>
              </a:rPr>
              <a:t>should adopt depending on the nature </a:t>
            </a:r>
            <a:r>
              <a:rPr lang="en-US" dirty="0" smtClean="0">
                <a:solidFill>
                  <a:srgbClr val="002060"/>
                </a:solidFill>
                <a:cs typeface="Times New Roman" panose="02020603050405020304" pitchFamily="18" charset="0"/>
              </a:rPr>
              <a:t>and extent of </a:t>
            </a:r>
            <a:r>
              <a:rPr lang="en-US" dirty="0">
                <a:solidFill>
                  <a:srgbClr val="002060"/>
                </a:solidFill>
                <a:cs typeface="Times New Roman" panose="02020603050405020304" pitchFamily="18" charset="0"/>
              </a:rPr>
              <a:t>its </a:t>
            </a:r>
            <a:r>
              <a:rPr lang="en-US" dirty="0" smtClean="0">
                <a:solidFill>
                  <a:srgbClr val="002060"/>
                </a:solidFill>
                <a:cs typeface="Times New Roman" panose="02020603050405020304" pitchFamily="18" charset="0"/>
              </a:rPr>
              <a:t>ERCOT participation</a:t>
            </a:r>
            <a:r>
              <a:rPr lang="en-US" dirty="0">
                <a:solidFill>
                  <a:srgbClr val="002060"/>
                </a:solidFill>
                <a:cs typeface="Times New Roman" panose="02020603050405020304" pitchFamily="18" charset="0"/>
              </a:rPr>
              <a:t>, the information it produces or receives, workforce security practices, etc.</a:t>
            </a:r>
          </a:p>
          <a:p>
            <a:endParaRPr lang="en-US" dirty="0"/>
          </a:p>
        </p:txBody>
      </p:sp>
    </p:spTree>
    <p:extLst>
      <p:ext uri="{BB962C8B-B14F-4D97-AF65-F5344CB8AC3E}">
        <p14:creationId xmlns:p14="http://schemas.microsoft.com/office/powerpoint/2010/main" val="206677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2133600"/>
          </a:xfrm>
          <a:solidFill>
            <a:schemeClr val="bg2">
              <a:lumMod val="85000"/>
            </a:schemeClr>
          </a:solidFill>
          <a:ln>
            <a:solidFill>
              <a:schemeClr val="tx1"/>
            </a:solidFill>
          </a:ln>
        </p:spPr>
        <p:txBody>
          <a:bodyPr/>
          <a:lstStyle/>
          <a:p>
            <a:pPr marL="0" indent="0">
              <a:spcBef>
                <a:spcPts val="0"/>
              </a:spcBef>
              <a:buNone/>
            </a:pPr>
            <a:r>
              <a:rPr lang="en-US" sz="1800" b="1" i="1" dirty="0" smtClean="0">
                <a:solidFill>
                  <a:schemeClr val="tx1"/>
                </a:solidFill>
                <a:latin typeface="Times New Roman" panose="02020603050405020304" pitchFamily="18" charset="0"/>
                <a:cs typeface="Times New Roman" panose="02020603050405020304" pitchFamily="18" charset="0"/>
              </a:rPr>
              <a:t>Section 1.3.2  ERCOT Critical Energy Infrastructure Information</a:t>
            </a:r>
            <a:endParaRPr lang="en-US" sz="18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8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800" dirty="0" smtClean="0">
                <a:solidFill>
                  <a:schemeClr val="tx1"/>
                </a:solidFill>
                <a:latin typeface="Times New Roman" panose="02020603050405020304" pitchFamily="18" charset="0"/>
                <a:cs typeface="Times New Roman" panose="02020603050405020304" pitchFamily="18" charset="0"/>
              </a:rPr>
              <a:t>(7)</a:t>
            </a:r>
            <a:r>
              <a:rPr lang="en-US" sz="1800" dirty="0">
                <a:solidFill>
                  <a:schemeClr val="tx1"/>
                </a:solidFill>
                <a:latin typeface="Times New Roman" panose="02020603050405020304" pitchFamily="18" charset="0"/>
                <a:cs typeface="Times New Roman" panose="02020603050405020304" pitchFamily="18" charset="0"/>
              </a:rPr>
              <a:t>	Before disclosing ECEII to a representative or agent of the Receiving Party or Creating Party, the Receiving Party or Creating Party shall require a nondisclosure agreement with that representative or agent, except that a nondisclosure agreement shall not be required for the Receiving Party or Creating Party to disclose ECEII to that party’s attorney</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
        <p:nvSpPr>
          <p:cNvPr id="5" name="TextBox 4"/>
          <p:cNvSpPr txBox="1"/>
          <p:nvPr/>
        </p:nvSpPr>
        <p:spPr>
          <a:xfrm>
            <a:off x="304800" y="3810000"/>
            <a:ext cx="8534400" cy="1200329"/>
          </a:xfrm>
          <a:prstGeom prst="rect">
            <a:avLst/>
          </a:prstGeom>
          <a:noFill/>
        </p:spPr>
        <p:txBody>
          <a:bodyPr wrap="square" rtlCol="0">
            <a:spAutoFit/>
          </a:bodyPr>
          <a:lstStyle/>
          <a:p>
            <a:pPr marL="461963" indent="-461963">
              <a:buFont typeface="Wingdings" panose="05000000000000000000" pitchFamily="2" charset="2"/>
              <a:buChar char="Ø"/>
            </a:pPr>
            <a:r>
              <a:rPr lang="en-US" dirty="0">
                <a:solidFill>
                  <a:srgbClr val="002060"/>
                </a:solidFill>
                <a:cs typeface="Times New Roman" panose="02020603050405020304" pitchFamily="18" charset="0"/>
              </a:rPr>
              <a:t>If a Market Participant intends to use an outside </a:t>
            </a:r>
            <a:r>
              <a:rPr lang="en-US" dirty="0" smtClean="0">
                <a:solidFill>
                  <a:srgbClr val="002060"/>
                </a:solidFill>
                <a:cs typeface="Times New Roman" panose="02020603050405020304" pitchFamily="18" charset="0"/>
              </a:rPr>
              <a:t>consultant that may need access to </a:t>
            </a:r>
            <a:r>
              <a:rPr lang="en-US" dirty="0">
                <a:solidFill>
                  <a:srgbClr val="002060"/>
                </a:solidFill>
                <a:cs typeface="Times New Roman" panose="02020603050405020304" pitchFamily="18" charset="0"/>
              </a:rPr>
              <a:t>ECEII, the Market Participant should condition the work upon the </a:t>
            </a:r>
            <a:r>
              <a:rPr lang="en-US" dirty="0" smtClean="0">
                <a:solidFill>
                  <a:srgbClr val="002060"/>
                </a:solidFill>
                <a:cs typeface="Times New Roman" panose="02020603050405020304" pitchFamily="18" charset="0"/>
              </a:rPr>
              <a:t>consultant’s </a:t>
            </a:r>
            <a:r>
              <a:rPr lang="en-US" dirty="0">
                <a:solidFill>
                  <a:srgbClr val="002060"/>
                </a:solidFill>
                <a:cs typeface="Times New Roman" panose="02020603050405020304" pitchFamily="18" charset="0"/>
              </a:rPr>
              <a:t>agreement to maintain the confidentiality of </a:t>
            </a:r>
            <a:r>
              <a:rPr lang="en-US" dirty="0" smtClean="0">
                <a:solidFill>
                  <a:srgbClr val="002060"/>
                </a:solidFill>
                <a:cs typeface="Times New Roman" panose="02020603050405020304" pitchFamily="18" charset="0"/>
              </a:rPr>
              <a:t>any ECEII that the </a:t>
            </a:r>
            <a:r>
              <a:rPr lang="en-US" dirty="0">
                <a:solidFill>
                  <a:srgbClr val="002060"/>
                </a:solidFill>
                <a:cs typeface="Times New Roman" panose="02020603050405020304" pitchFamily="18" charset="0"/>
              </a:rPr>
              <a:t>consultant receives</a:t>
            </a:r>
            <a:r>
              <a:rPr lang="en-US" dirty="0" smtClean="0">
                <a:solidFill>
                  <a:srgbClr val="002060"/>
                </a:solidFill>
                <a:cs typeface="Times New Roman" panose="02020603050405020304" pitchFamily="18" charset="0"/>
              </a:rPr>
              <a:t>.</a:t>
            </a:r>
            <a:endParaRPr lang="en-US"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649258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2971800"/>
          </a:xfrm>
          <a:solidFill>
            <a:schemeClr val="bg2">
              <a:lumMod val="85000"/>
            </a:schemeClr>
          </a:solidFill>
          <a:ln>
            <a:solidFill>
              <a:schemeClr val="tx1"/>
            </a:solidFill>
          </a:ln>
        </p:spPr>
        <p:txBody>
          <a:bodyPr/>
          <a:lstStyle/>
          <a:p>
            <a:pPr marL="0" indent="0">
              <a:spcBef>
                <a:spcPts val="0"/>
              </a:spcBef>
              <a:buNone/>
            </a:pPr>
            <a:r>
              <a:rPr lang="en-US" sz="1600" b="1" i="1" dirty="0" smtClean="0">
                <a:solidFill>
                  <a:schemeClr val="tx1"/>
                </a:solidFill>
                <a:latin typeface="Times New Roman" panose="02020603050405020304" pitchFamily="18" charset="0"/>
                <a:cs typeface="Times New Roman" panose="02020603050405020304" pitchFamily="18" charset="0"/>
              </a:rPr>
              <a:t>Section 1.3.2.2  Submission of ERCOT Critical Energy Infrastructure Information to ERCOT</a:t>
            </a:r>
            <a:endParaRPr lang="en-US" sz="16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600" dirty="0">
                <a:solidFill>
                  <a:schemeClr val="tx1"/>
                </a:solidFill>
                <a:latin typeface="Times New Roman" panose="02020603050405020304" pitchFamily="18" charset="0"/>
                <a:cs typeface="Times New Roman" panose="02020603050405020304" pitchFamily="18" charset="0"/>
              </a:rPr>
              <a:t>(1)	ECEII submitted to ERCOT shall be clearly labeled on the cover page and pages or portions of the information or otherwise clearly identify the information for which ECEII treatment is claimed, to the extent practicable.  The submission of information labeled as ECEII constitutes a representation by the submitter that the information is ECEII as defined in these Protocols.  The submitter shall also segregate those portions of the information that contain ECEII wherever feasible.</a:t>
            </a:r>
          </a:p>
          <a:p>
            <a:pPr marL="461963" indent="-461963">
              <a:spcBef>
                <a:spcPts val="0"/>
              </a:spcBef>
              <a:spcAft>
                <a:spcPts val="600"/>
              </a:spcAft>
              <a:buNone/>
              <a:tabLst>
                <a:tab pos="461963" algn="l"/>
              </a:tabLst>
            </a:pPr>
            <a:r>
              <a:rPr lang="en-US" sz="1600" dirty="0" smtClean="0">
                <a:solidFill>
                  <a:schemeClr val="tx1"/>
                </a:solidFill>
                <a:latin typeface="Times New Roman" panose="02020603050405020304" pitchFamily="18" charset="0"/>
                <a:cs typeface="Times New Roman" panose="02020603050405020304" pitchFamily="18" charset="0"/>
              </a:rPr>
              <a:t>(2)	Failure </a:t>
            </a:r>
            <a:r>
              <a:rPr lang="en-US" sz="1600" dirty="0">
                <a:solidFill>
                  <a:schemeClr val="tx1"/>
                </a:solidFill>
                <a:latin typeface="Times New Roman" panose="02020603050405020304" pitchFamily="18" charset="0"/>
                <a:cs typeface="Times New Roman" panose="02020603050405020304" pitchFamily="18" charset="0"/>
              </a:rPr>
              <a:t>to request ECEII treatment or failure to conspicuously label or segregate ECEII information submitted to ERCOT in accordance with paragraph (1) above may result in non-ECEII treatment of the information by ERCOT and release of the information to the public</a:t>
            </a:r>
            <a:r>
              <a:rPr lang="en-US" sz="1600" dirty="0" smtClean="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5" name="TextBox 4"/>
          <p:cNvSpPr txBox="1"/>
          <p:nvPr/>
        </p:nvSpPr>
        <p:spPr>
          <a:xfrm>
            <a:off x="381000" y="4419600"/>
            <a:ext cx="8382000" cy="1815882"/>
          </a:xfrm>
          <a:prstGeom prst="rect">
            <a:avLst/>
          </a:prstGeom>
          <a:noFill/>
        </p:spPr>
        <p:txBody>
          <a:bodyPr wrap="square" rtlCol="0">
            <a:spAutoFit/>
          </a:bodyPr>
          <a:lstStyle/>
          <a:p>
            <a:pPr marL="461963" indent="-461963">
              <a:spcBef>
                <a:spcPts val="0"/>
              </a:spcBef>
              <a:buFont typeface="Wingdings" panose="05000000000000000000" pitchFamily="2" charset="2"/>
              <a:buChar char="Ø"/>
            </a:pPr>
            <a:r>
              <a:rPr lang="en-US" sz="1600" dirty="0">
                <a:solidFill>
                  <a:srgbClr val="002060"/>
                </a:solidFill>
                <a:cs typeface="Times New Roman" panose="02020603050405020304" pitchFamily="18" charset="0"/>
              </a:rPr>
              <a:t>ERCOT will </a:t>
            </a:r>
            <a:r>
              <a:rPr lang="en-US" sz="1600" dirty="0" smtClean="0">
                <a:solidFill>
                  <a:srgbClr val="002060"/>
                </a:solidFill>
                <a:cs typeface="Times New Roman" panose="02020603050405020304" pitchFamily="18" charset="0"/>
              </a:rPr>
              <a:t>protect information it determines is ECEII regardless </a:t>
            </a:r>
            <a:r>
              <a:rPr lang="en-US" sz="1600" dirty="0">
                <a:solidFill>
                  <a:srgbClr val="002060"/>
                </a:solidFill>
                <a:cs typeface="Times New Roman" panose="02020603050405020304" pitchFamily="18" charset="0"/>
              </a:rPr>
              <a:t>of whether it is labeled</a:t>
            </a:r>
            <a:r>
              <a:rPr lang="en-US" sz="1600" dirty="0" smtClean="0">
                <a:solidFill>
                  <a:srgbClr val="002060"/>
                </a:solidFill>
                <a:cs typeface="Times New Roman" panose="02020603050405020304" pitchFamily="18" charset="0"/>
              </a:rPr>
              <a:t>.</a:t>
            </a:r>
            <a:endParaRPr lang="en-US" sz="1600" dirty="0">
              <a:solidFill>
                <a:srgbClr val="00B050"/>
              </a:solidFill>
              <a:cs typeface="Times New Roman" panose="02020603050405020304" pitchFamily="18" charset="0"/>
            </a:endParaRPr>
          </a:p>
          <a:p>
            <a:pPr marL="461963" indent="-461963">
              <a:spcBef>
                <a:spcPts val="0"/>
              </a:spcBef>
              <a:buFont typeface="Wingdings" panose="05000000000000000000" pitchFamily="2" charset="2"/>
              <a:buChar char="Ø"/>
            </a:pPr>
            <a:r>
              <a:rPr lang="en-US" sz="1600" dirty="0">
                <a:solidFill>
                  <a:srgbClr val="002060"/>
                </a:solidFill>
                <a:cs typeface="Times New Roman" panose="02020603050405020304" pitchFamily="18" charset="0"/>
              </a:rPr>
              <a:t>However, to ensure ECEII </a:t>
            </a:r>
            <a:r>
              <a:rPr lang="en-US" sz="1600" dirty="0" smtClean="0">
                <a:solidFill>
                  <a:srgbClr val="002060"/>
                </a:solidFill>
                <a:cs typeface="Times New Roman" panose="02020603050405020304" pitchFamily="18" charset="0"/>
              </a:rPr>
              <a:t>treatment upon submission to ERCOT, </a:t>
            </a:r>
            <a:r>
              <a:rPr lang="en-US" sz="1600" dirty="0">
                <a:solidFill>
                  <a:srgbClr val="002060"/>
                </a:solidFill>
                <a:cs typeface="Times New Roman" panose="02020603050405020304" pitchFamily="18" charset="0"/>
              </a:rPr>
              <a:t>Market Participants should label all material containing ECEII</a:t>
            </a:r>
            <a:r>
              <a:rPr lang="en-US" sz="1600" dirty="0" smtClean="0">
                <a:solidFill>
                  <a:srgbClr val="002060"/>
                </a:solidFill>
                <a:cs typeface="Times New Roman" panose="02020603050405020304" pitchFamily="18" charset="0"/>
              </a:rPr>
              <a:t>. Example:</a:t>
            </a:r>
          </a:p>
          <a:p>
            <a:pPr algn="ctr"/>
            <a:endParaRPr lang="en-US" sz="1600" dirty="0" smtClean="0">
              <a:solidFill>
                <a:srgbClr val="FF0000"/>
              </a:solidFill>
            </a:endParaRPr>
          </a:p>
          <a:p>
            <a:pPr algn="ctr"/>
            <a:r>
              <a:rPr lang="en-US" sz="1600" dirty="0" smtClean="0">
                <a:solidFill>
                  <a:srgbClr val="FF0000"/>
                </a:solidFill>
              </a:rPr>
              <a:t>This </a:t>
            </a:r>
            <a:r>
              <a:rPr lang="en-US" sz="1600" dirty="0">
                <a:solidFill>
                  <a:srgbClr val="FF0000"/>
                </a:solidFill>
              </a:rPr>
              <a:t>report contains ERCOT Critical Energy Infrastructure Information (ECEII). </a:t>
            </a:r>
            <a:r>
              <a:rPr lang="en-US" sz="1600" b="1" dirty="0">
                <a:solidFill>
                  <a:srgbClr val="FF0000"/>
                </a:solidFill>
              </a:rPr>
              <a:t>DO NOT DISTRIBUTE OR COPY WITHOUT EXPRESS </a:t>
            </a:r>
            <a:r>
              <a:rPr lang="en-US" sz="1600" b="1" dirty="0" smtClean="0">
                <a:solidFill>
                  <a:srgbClr val="FF0000"/>
                </a:solidFill>
              </a:rPr>
              <a:t>PERMISSION</a:t>
            </a:r>
            <a:endParaRPr lang="en-US" sz="1600" b="1" dirty="0">
              <a:solidFill>
                <a:srgbClr val="FF0000"/>
              </a:solidFill>
            </a:endParaRPr>
          </a:p>
        </p:txBody>
      </p:sp>
    </p:spTree>
    <p:extLst>
      <p:ext uri="{BB962C8B-B14F-4D97-AF65-F5344CB8AC3E}">
        <p14:creationId xmlns:p14="http://schemas.microsoft.com/office/powerpoint/2010/main" val="2253142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5" name="Content Placeholder 4"/>
          <p:cNvSpPr>
            <a:spLocks noGrp="1"/>
          </p:cNvSpPr>
          <p:nvPr>
            <p:ph idx="1"/>
          </p:nvPr>
        </p:nvSpPr>
        <p:spPr>
          <a:xfrm>
            <a:off x="304800" y="1371600"/>
            <a:ext cx="8534400" cy="4671221"/>
          </a:xfrm>
        </p:spPr>
        <p:txBody>
          <a:bodyPr/>
          <a:lstStyle/>
          <a:p>
            <a:pPr marL="0" indent="0">
              <a:buNone/>
            </a:pPr>
            <a:r>
              <a:rPr lang="en-US" sz="2400" dirty="0" smtClean="0">
                <a:solidFill>
                  <a:srgbClr val="002060"/>
                </a:solidFill>
              </a:rPr>
              <a:t>Redaction example #1 (</a:t>
            </a:r>
            <a:r>
              <a:rPr lang="en-US" sz="2400" dirty="0">
                <a:solidFill>
                  <a:srgbClr val="002060"/>
                </a:solidFill>
              </a:rPr>
              <a:t>use </a:t>
            </a:r>
            <a:r>
              <a:rPr lang="en-US" sz="2400" i="1" u="sng" dirty="0" smtClean="0">
                <a:solidFill>
                  <a:srgbClr val="FF0000"/>
                </a:solidFill>
              </a:rPr>
              <a:t>RED ITALIC TEXT</a:t>
            </a:r>
            <a:r>
              <a:rPr lang="en-US" sz="2400" i="1" dirty="0" smtClean="0">
                <a:solidFill>
                  <a:srgbClr val="002060"/>
                </a:solidFill>
              </a:rPr>
              <a:t> </a:t>
            </a:r>
            <a:r>
              <a:rPr lang="en-US" sz="2400" dirty="0" smtClean="0">
                <a:solidFill>
                  <a:srgbClr val="002060"/>
                </a:solidFill>
              </a:rPr>
              <a:t>or blackout):</a:t>
            </a:r>
          </a:p>
          <a:p>
            <a:pPr marL="0" indent="0">
              <a:buNone/>
            </a:pPr>
            <a:endParaRPr lang="en-US" dirty="0" smtClean="0">
              <a:solidFill>
                <a:srgbClr val="002060"/>
              </a:solidFill>
            </a:endParaRPr>
          </a:p>
          <a:p>
            <a:pPr marL="0" indent="0">
              <a:spcBef>
                <a:spcPts val="0"/>
              </a:spcBef>
              <a:spcAft>
                <a:spcPts val="1200"/>
              </a:spcAft>
              <a:buNone/>
            </a:pPr>
            <a:r>
              <a:rPr lang="en-US" sz="1700" dirty="0">
                <a:solidFill>
                  <a:schemeClr val="tx1"/>
                </a:solidFill>
              </a:rPr>
              <a:t>Based on the study results, </a:t>
            </a:r>
            <a:r>
              <a:rPr lang="en-US" sz="1700" i="1" dirty="0" smtClean="0">
                <a:solidFill>
                  <a:srgbClr val="FF0000"/>
                </a:solidFill>
              </a:rPr>
              <a:t>GENERATION RESOURCE</a:t>
            </a:r>
            <a:r>
              <a:rPr lang="en-US" sz="1700" dirty="0" smtClean="0">
                <a:solidFill>
                  <a:schemeClr val="tx1"/>
                </a:solidFill>
              </a:rPr>
              <a:t> </a:t>
            </a:r>
            <a:r>
              <a:rPr lang="en-US" sz="1700" dirty="0">
                <a:solidFill>
                  <a:schemeClr val="tx1"/>
                </a:solidFill>
              </a:rPr>
              <a:t>meets the following RMR criterion: </a:t>
            </a:r>
          </a:p>
          <a:p>
            <a:pPr marL="914400" indent="-452438">
              <a:spcBef>
                <a:spcPts val="0"/>
              </a:spcBef>
              <a:spcAft>
                <a:spcPts val="1200"/>
              </a:spcAft>
              <a:buNone/>
            </a:pPr>
            <a:r>
              <a:rPr lang="en-US" sz="1700" dirty="0">
                <a:solidFill>
                  <a:schemeClr val="tx1"/>
                </a:solidFill>
              </a:rPr>
              <a:t>ii.	there is an instability or cascading under the following conditions:</a:t>
            </a:r>
          </a:p>
          <a:p>
            <a:pPr marL="1376363" indent="-461963">
              <a:spcBef>
                <a:spcPts val="0"/>
              </a:spcBef>
              <a:spcAft>
                <a:spcPts val="1200"/>
              </a:spcAft>
              <a:buNone/>
            </a:pPr>
            <a:r>
              <a:rPr lang="en-US" sz="1700" dirty="0">
                <a:solidFill>
                  <a:schemeClr val="tx1"/>
                </a:solidFill>
              </a:rPr>
              <a:t>(C)	Unavailability of a generating unit, followed by Manual System Adjustments, followed by the contingency loss of a generating unit, transmission circuit, common tower outage, transformer, shunt device, or FACTS device; </a:t>
            </a:r>
          </a:p>
          <a:p>
            <a:pPr marL="0" indent="0">
              <a:spcBef>
                <a:spcPts val="0"/>
              </a:spcBef>
              <a:spcAft>
                <a:spcPts val="1200"/>
              </a:spcAft>
              <a:buNone/>
            </a:pPr>
            <a:r>
              <a:rPr lang="en-US" sz="1700" dirty="0">
                <a:solidFill>
                  <a:schemeClr val="tx1"/>
                </a:solidFill>
              </a:rPr>
              <a:t>The analysis also confirmed that </a:t>
            </a:r>
            <a:r>
              <a:rPr lang="en-US" sz="1700" i="1" dirty="0">
                <a:solidFill>
                  <a:srgbClr val="FF0000"/>
                </a:solidFill>
              </a:rPr>
              <a:t>GENERATION RESOURCE</a:t>
            </a:r>
            <a:r>
              <a:rPr lang="en-US" sz="1700" dirty="0" smtClean="0">
                <a:solidFill>
                  <a:schemeClr val="tx1"/>
                </a:solidFill>
              </a:rPr>
              <a:t> </a:t>
            </a:r>
            <a:r>
              <a:rPr lang="en-US" sz="1700" dirty="0">
                <a:solidFill>
                  <a:schemeClr val="tx1"/>
                </a:solidFill>
              </a:rPr>
              <a:t>has a more than 2% unloading Shift Factor on </a:t>
            </a:r>
            <a:r>
              <a:rPr lang="en-US" sz="1700" i="1" dirty="0" smtClean="0">
                <a:solidFill>
                  <a:srgbClr val="FF0000"/>
                </a:solidFill>
              </a:rPr>
              <a:t>TRANSMISSION LINE NAME/RATING</a:t>
            </a:r>
            <a:r>
              <a:rPr lang="en-US" sz="1700" dirty="0" smtClean="0">
                <a:solidFill>
                  <a:schemeClr val="tx1"/>
                </a:solidFill>
              </a:rPr>
              <a:t> </a:t>
            </a:r>
            <a:r>
              <a:rPr lang="en-US" sz="1700" dirty="0">
                <a:solidFill>
                  <a:schemeClr val="tx1"/>
                </a:solidFill>
              </a:rPr>
              <a:t>transmission lines, and the unloading impact on those lines from the Generation Resource output is greater than 5%.  Detailed AC contingency analysis results for each of the four scenarios listed in the above table may be found in Appendix A. </a:t>
            </a:r>
          </a:p>
        </p:txBody>
      </p:sp>
    </p:spTree>
    <p:extLst>
      <p:ext uri="{BB962C8B-B14F-4D97-AF65-F5344CB8AC3E}">
        <p14:creationId xmlns:p14="http://schemas.microsoft.com/office/powerpoint/2010/main" val="6085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Content Placeholder 4"/>
          <p:cNvSpPr>
            <a:spLocks noGrp="1"/>
          </p:cNvSpPr>
          <p:nvPr>
            <p:ph idx="1"/>
          </p:nvPr>
        </p:nvSpPr>
        <p:spPr>
          <a:xfrm>
            <a:off x="304800" y="1371600"/>
            <a:ext cx="8534400" cy="4671221"/>
          </a:xfrm>
        </p:spPr>
        <p:txBody>
          <a:bodyPr/>
          <a:lstStyle/>
          <a:p>
            <a:pPr marL="0" indent="0">
              <a:buNone/>
            </a:pPr>
            <a:r>
              <a:rPr lang="en-US" sz="2400" dirty="0" smtClean="0">
                <a:solidFill>
                  <a:srgbClr val="002060"/>
                </a:solidFill>
              </a:rPr>
              <a:t>Redaction example #2 (</a:t>
            </a:r>
            <a:r>
              <a:rPr lang="en-US" sz="2400" dirty="0">
                <a:solidFill>
                  <a:srgbClr val="002060"/>
                </a:solidFill>
              </a:rPr>
              <a:t>use </a:t>
            </a:r>
            <a:r>
              <a:rPr lang="en-US" sz="2400" i="1" dirty="0" smtClean="0">
                <a:solidFill>
                  <a:srgbClr val="FF0000"/>
                </a:solidFill>
              </a:rPr>
              <a:t>RED ITALIC TEXT</a:t>
            </a:r>
            <a:r>
              <a:rPr lang="en-US" sz="2400" i="1" dirty="0" smtClean="0">
                <a:solidFill>
                  <a:srgbClr val="002060"/>
                </a:solidFill>
              </a:rPr>
              <a:t> </a:t>
            </a:r>
            <a:r>
              <a:rPr lang="en-US" sz="2400" dirty="0" smtClean="0">
                <a:solidFill>
                  <a:srgbClr val="002060"/>
                </a:solidFill>
              </a:rPr>
              <a:t>or </a:t>
            </a:r>
            <a:r>
              <a:rPr lang="en-US" sz="2400" u="sng" dirty="0" smtClean="0">
                <a:solidFill>
                  <a:srgbClr val="002060"/>
                </a:solidFill>
              </a:rPr>
              <a:t>blackout</a:t>
            </a:r>
            <a:r>
              <a:rPr lang="en-US" sz="2400" dirty="0" smtClean="0">
                <a:solidFill>
                  <a:srgbClr val="002060"/>
                </a:solidFill>
              </a:rPr>
              <a:t>):</a:t>
            </a:r>
          </a:p>
          <a:p>
            <a:pPr marL="0" indent="0">
              <a:buNone/>
            </a:pPr>
            <a:endParaRPr lang="en-US" dirty="0" smtClean="0">
              <a:solidFill>
                <a:srgbClr val="002060"/>
              </a:solidFill>
            </a:endParaRPr>
          </a:p>
          <a:p>
            <a:pPr marL="0" indent="0">
              <a:spcBef>
                <a:spcPts val="0"/>
              </a:spcBef>
              <a:spcAft>
                <a:spcPts val="1200"/>
              </a:spcAft>
              <a:buNone/>
            </a:pPr>
            <a:r>
              <a:rPr lang="en-US" sz="1700" dirty="0">
                <a:solidFill>
                  <a:schemeClr val="tx1"/>
                </a:solidFill>
              </a:rPr>
              <a:t>Based on the study results, </a:t>
            </a:r>
            <a:r>
              <a:rPr lang="en-US" sz="1700" i="1" dirty="0" smtClean="0">
                <a:solidFill>
                  <a:srgbClr val="FF0000"/>
                </a:solidFill>
              </a:rPr>
              <a:t>GENERATION RESOURCE</a:t>
            </a:r>
            <a:r>
              <a:rPr lang="en-US" sz="1700" dirty="0" smtClean="0">
                <a:solidFill>
                  <a:schemeClr val="tx1"/>
                </a:solidFill>
              </a:rPr>
              <a:t> </a:t>
            </a:r>
            <a:r>
              <a:rPr lang="en-US" sz="1700" dirty="0">
                <a:solidFill>
                  <a:schemeClr val="tx1"/>
                </a:solidFill>
              </a:rPr>
              <a:t>meets the following RMR criterion: </a:t>
            </a:r>
          </a:p>
          <a:p>
            <a:pPr marL="914400" indent="-452438">
              <a:spcBef>
                <a:spcPts val="0"/>
              </a:spcBef>
              <a:spcAft>
                <a:spcPts val="1200"/>
              </a:spcAft>
              <a:buNone/>
            </a:pPr>
            <a:r>
              <a:rPr lang="en-US" sz="1700" dirty="0">
                <a:solidFill>
                  <a:schemeClr val="tx1"/>
                </a:solidFill>
              </a:rPr>
              <a:t>ii.	there is an instability or cascading under the following conditions:</a:t>
            </a:r>
          </a:p>
          <a:p>
            <a:pPr marL="1376363" indent="-461963">
              <a:spcBef>
                <a:spcPts val="0"/>
              </a:spcBef>
              <a:spcAft>
                <a:spcPts val="1200"/>
              </a:spcAft>
              <a:buNone/>
            </a:pPr>
            <a:r>
              <a:rPr lang="en-US" sz="1700" dirty="0">
                <a:solidFill>
                  <a:schemeClr val="tx1"/>
                </a:solidFill>
              </a:rPr>
              <a:t>(C)	Unavailability of a generating unit, followed by Manual System Adjustments, followed by the contingency loss of a generating unit, transmission circuit, common tower outage, transformer, shunt device, or FACTS device; </a:t>
            </a:r>
          </a:p>
          <a:p>
            <a:pPr marL="0" indent="0">
              <a:spcBef>
                <a:spcPts val="0"/>
              </a:spcBef>
              <a:spcAft>
                <a:spcPts val="1200"/>
              </a:spcAft>
              <a:buNone/>
            </a:pPr>
            <a:r>
              <a:rPr lang="en-US" sz="1700" dirty="0">
                <a:solidFill>
                  <a:schemeClr val="tx1"/>
                </a:solidFill>
              </a:rPr>
              <a:t>The analysis also confirmed that </a:t>
            </a:r>
            <a:r>
              <a:rPr lang="en-US" sz="1700" i="1" dirty="0">
                <a:solidFill>
                  <a:srgbClr val="FF0000"/>
                </a:solidFill>
              </a:rPr>
              <a:t>GENERATION RESOURCE</a:t>
            </a:r>
            <a:r>
              <a:rPr lang="en-US" sz="1700" dirty="0" smtClean="0">
                <a:solidFill>
                  <a:schemeClr val="tx1"/>
                </a:solidFill>
              </a:rPr>
              <a:t> </a:t>
            </a:r>
            <a:r>
              <a:rPr lang="en-US" sz="1700" dirty="0">
                <a:solidFill>
                  <a:schemeClr val="tx1"/>
                </a:solidFill>
              </a:rPr>
              <a:t>has a more than 2% unloading Shift Factor on </a:t>
            </a:r>
            <a:r>
              <a:rPr lang="en-US" sz="1700" i="1" dirty="0" smtClean="0">
                <a:solidFill>
                  <a:srgbClr val="FF0000"/>
                </a:solidFill>
              </a:rPr>
              <a:t>TRANSMISSION LINE NAME/RATING</a:t>
            </a:r>
            <a:r>
              <a:rPr lang="en-US" sz="1700" dirty="0" smtClean="0">
                <a:solidFill>
                  <a:schemeClr val="tx1"/>
                </a:solidFill>
              </a:rPr>
              <a:t> </a:t>
            </a:r>
            <a:r>
              <a:rPr lang="en-US" sz="1700" dirty="0">
                <a:solidFill>
                  <a:schemeClr val="tx1"/>
                </a:solidFill>
              </a:rPr>
              <a:t>transmission lines, and the unloading impact on those lines from the Generation Resource output is greater than 5%.  Detailed AC contingency analysis results for each of the four scenarios listed in the above table may be found in Appendix A. </a:t>
            </a:r>
          </a:p>
        </p:txBody>
      </p:sp>
      <p:sp>
        <p:nvSpPr>
          <p:cNvPr id="3" name="Rectangle 2"/>
          <p:cNvSpPr/>
          <p:nvPr/>
        </p:nvSpPr>
        <p:spPr>
          <a:xfrm>
            <a:off x="3048000" y="2286000"/>
            <a:ext cx="2743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581400" y="4572000"/>
            <a:ext cx="2667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95600" y="4800600"/>
            <a:ext cx="3733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7829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smtClean="0"/>
              <a:t>New Market Participant Requirements</a:t>
            </a:r>
            <a:endParaRPr lang="en-US" sz="2400" b="1" dirty="0">
              <a:solidFill>
                <a:schemeClr val="accent1"/>
              </a:solidFill>
            </a:endParaRPr>
          </a:p>
        </p:txBody>
      </p:sp>
      <p:sp>
        <p:nvSpPr>
          <p:cNvPr id="3" name="Content Placeholder 2"/>
          <p:cNvSpPr>
            <a:spLocks noGrp="1"/>
          </p:cNvSpPr>
          <p:nvPr>
            <p:ph idx="1"/>
          </p:nvPr>
        </p:nvSpPr>
        <p:spPr>
          <a:xfrm>
            <a:off x="304800" y="1219200"/>
            <a:ext cx="8534400" cy="2819400"/>
          </a:xfrm>
          <a:solidFill>
            <a:schemeClr val="bg2">
              <a:lumMod val="85000"/>
            </a:schemeClr>
          </a:solidFill>
          <a:ln>
            <a:solidFill>
              <a:schemeClr val="tx1"/>
            </a:solidFill>
          </a:ln>
        </p:spPr>
        <p:txBody>
          <a:bodyPr/>
          <a:lstStyle/>
          <a:p>
            <a:pPr marL="0" indent="0">
              <a:spcBef>
                <a:spcPts val="0"/>
              </a:spcBef>
              <a:buNone/>
            </a:pPr>
            <a:r>
              <a:rPr lang="en-US" sz="1400" b="1" i="1" dirty="0" smtClean="0">
                <a:solidFill>
                  <a:schemeClr val="tx1"/>
                </a:solidFill>
                <a:latin typeface="Times New Roman" panose="02020603050405020304" pitchFamily="18" charset="0"/>
                <a:cs typeface="Times New Roman" panose="02020603050405020304" pitchFamily="18" charset="0"/>
              </a:rPr>
              <a:t>Section 1.3.5  Notice Before Permitted Disclosure</a:t>
            </a:r>
            <a:endParaRPr lang="en-US" sz="14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400" dirty="0">
                <a:solidFill>
                  <a:schemeClr val="tx1"/>
                </a:solidFill>
                <a:latin typeface="Times New Roman" panose="02020603050405020304" pitchFamily="18" charset="0"/>
                <a:cs typeface="Times New Roman" panose="02020603050405020304" pitchFamily="18" charset="0"/>
              </a:rPr>
              <a:t>(1)	Before making any disclosure under Section 1.3.6, Exceptions, the Receiving Party shall promptly notify the Disclosing Party in writing and, with the exception of information disclosed pursuant to paragraph (3) of Section 1.3.6, shall assert confidentiality and take reasonable steps to cooperate with the Disclosing Party in seeking to protect the Protected Information or ECEII from disclosure by confidentiality agreement, protective order, aggregation of information, or other reasonable measures.  Notwithstanding the foregoing, ERCOT is not required to provide notice to the Disclosing Party of disclosures made under items (1)(b) or (1)(l) of Section 1.3.6.</a:t>
            </a:r>
          </a:p>
          <a:p>
            <a:pPr marL="461963" indent="-461963">
              <a:spcBef>
                <a:spcPts val="0"/>
              </a:spcBef>
              <a:spcAft>
                <a:spcPts val="600"/>
              </a:spcAft>
              <a:buNone/>
              <a:tabLst>
                <a:tab pos="461963" algn="l"/>
              </a:tabLst>
            </a:pPr>
            <a:r>
              <a:rPr lang="en-US" sz="1400" dirty="0" smtClean="0">
                <a:solidFill>
                  <a:schemeClr val="tx1"/>
                </a:solidFill>
                <a:latin typeface="Times New Roman" panose="02020603050405020304" pitchFamily="18" charset="0"/>
                <a:cs typeface="Times New Roman" panose="02020603050405020304" pitchFamily="18" charset="0"/>
              </a:rPr>
              <a:t>(2)</a:t>
            </a:r>
            <a:r>
              <a:rPr lang="en-US" sz="1400" dirty="0">
                <a:solidFill>
                  <a:schemeClr val="tx1"/>
                </a:solidFill>
                <a:latin typeface="Times New Roman" panose="02020603050405020304" pitchFamily="18" charset="0"/>
                <a:cs typeface="Times New Roman" panose="02020603050405020304" pitchFamily="18" charset="0"/>
              </a:rPr>
              <a:t>	If the Disclosing Party is not also the Creating Party, upon receipt of the notice required by paragraph (1) above, the Disclosing Party shall promptly notify the Creating Party, unless, after making reasonable efforts, the Disclosing Party is unable to identify the Creating Party.</a:t>
            </a:r>
            <a:endParaRPr lang="en-US" sz="14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dirty="0">
              <a:solidFill>
                <a:prstClr val="black">
                  <a:tint val="75000"/>
                </a:prstClr>
              </a:solidFill>
            </a:endParaRPr>
          </a:p>
        </p:txBody>
      </p:sp>
      <p:sp>
        <p:nvSpPr>
          <p:cNvPr id="5" name="TextBox 4"/>
          <p:cNvSpPr txBox="1"/>
          <p:nvPr/>
        </p:nvSpPr>
        <p:spPr>
          <a:xfrm>
            <a:off x="381000" y="4191000"/>
            <a:ext cx="8382000" cy="1969770"/>
          </a:xfrm>
          <a:prstGeom prst="rect">
            <a:avLst/>
          </a:prstGeom>
          <a:noFill/>
        </p:spPr>
        <p:txBody>
          <a:bodyPr wrap="square" rtlCol="0">
            <a:spAutoFit/>
          </a:bodyPr>
          <a:lstStyle/>
          <a:p>
            <a:pPr marL="461963" indent="-461963">
              <a:spcAft>
                <a:spcPts val="600"/>
              </a:spcAft>
              <a:buFont typeface="Wingdings" panose="05000000000000000000" pitchFamily="2" charset="2"/>
              <a:buChar char="Ø"/>
            </a:pPr>
            <a:r>
              <a:rPr lang="en-US" sz="1400" dirty="0" smtClean="0">
                <a:solidFill>
                  <a:srgbClr val="002060"/>
                </a:solidFill>
                <a:cs typeface="Times New Roman" panose="02020603050405020304" pitchFamily="18" charset="0"/>
              </a:rPr>
              <a:t>Be mindful of other notification requirements, which include:</a:t>
            </a:r>
          </a:p>
          <a:p>
            <a:pPr marL="919163" lvl="1" indent="-461963">
              <a:spcAft>
                <a:spcPts val="600"/>
              </a:spcAft>
              <a:buFont typeface="Wingdings" panose="05000000000000000000" pitchFamily="2" charset="2"/>
              <a:buChar char="q"/>
            </a:pPr>
            <a:r>
              <a:rPr lang="en-US" sz="1400" dirty="0" smtClean="0">
                <a:solidFill>
                  <a:srgbClr val="002060"/>
                </a:solidFill>
                <a:cs typeface="Times New Roman" panose="02020603050405020304" pitchFamily="18" charset="0"/>
              </a:rPr>
              <a:t>Section 1.3.6(3)(e)(</a:t>
            </a:r>
            <a:r>
              <a:rPr lang="en-US" sz="1400" dirty="0">
                <a:solidFill>
                  <a:srgbClr val="002060"/>
                </a:solidFill>
                <a:cs typeface="Times New Roman" panose="02020603050405020304" pitchFamily="18" charset="0"/>
              </a:rPr>
              <a:t>iii): “Each Disclosing Party, other than ERCOT, shall provide Notice to each Creating Party whose information has been disclosed pursuant to this paragraph (e</a:t>
            </a:r>
            <a:r>
              <a:rPr lang="en-US" sz="1400" dirty="0" smtClean="0">
                <a:solidFill>
                  <a:srgbClr val="002060"/>
                </a:solidFill>
                <a:cs typeface="Times New Roman" panose="02020603050405020304" pitchFamily="18" charset="0"/>
              </a:rPr>
              <a:t>) [which authorizes ERCOT to disclose ECEII to government officials in emergency].”</a:t>
            </a:r>
          </a:p>
          <a:p>
            <a:pPr marL="919163" lvl="1" indent="-461963">
              <a:spcAft>
                <a:spcPts val="600"/>
              </a:spcAft>
              <a:buFont typeface="Wingdings" panose="05000000000000000000" pitchFamily="2" charset="2"/>
              <a:buChar char="q"/>
            </a:pPr>
            <a:r>
              <a:rPr lang="en-US" sz="1400" dirty="0">
                <a:solidFill>
                  <a:srgbClr val="002060"/>
                </a:solidFill>
                <a:cs typeface="Times New Roman" panose="02020603050405020304" pitchFamily="18" charset="0"/>
              </a:rPr>
              <a:t>Section 1.3.6(3)(f)(i): “The Receiving Party or Creating Party shall provide Notice to ERCOT and all Market Participants materially impacted by the disclosure </a:t>
            </a:r>
            <a:r>
              <a:rPr lang="en-US" sz="1400" dirty="0" smtClean="0">
                <a:solidFill>
                  <a:srgbClr val="002060"/>
                </a:solidFill>
                <a:cs typeface="Times New Roman" panose="02020603050405020304" pitchFamily="18" charset="0"/>
              </a:rPr>
              <a:t>[of ECEII without prior ERCOT authorization in an emergency] as </a:t>
            </a:r>
            <a:r>
              <a:rPr lang="en-US" sz="1400" dirty="0">
                <a:solidFill>
                  <a:srgbClr val="002060"/>
                </a:solidFill>
                <a:cs typeface="Times New Roman" panose="02020603050405020304" pitchFamily="18" charset="0"/>
              </a:rPr>
              <a:t>soon as practicable, but no later than 24 hours following the disclosure</a:t>
            </a:r>
            <a:r>
              <a:rPr lang="en-US" sz="1400" dirty="0" smtClean="0">
                <a:solidFill>
                  <a:srgbClr val="002060"/>
                </a:solidFill>
                <a:cs typeface="Times New Roman" panose="02020603050405020304" pitchFamily="18" charset="0"/>
              </a:rPr>
              <a:t>.”</a:t>
            </a:r>
            <a:endParaRPr lang="en-US" sz="1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768386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USA Assignment </a:t>
            </a:r>
            <a:r>
              <a:rPr lang="en-US" dirty="0">
                <a:solidFill>
                  <a:schemeClr val="tx1"/>
                </a:solidFill>
              </a:rPr>
              <a:t>of ECEII-eligible Digital </a:t>
            </a:r>
            <a:r>
              <a:rPr lang="en-US" dirty="0" smtClean="0">
                <a:solidFill>
                  <a:schemeClr val="tx1"/>
                </a:solidFill>
              </a:rPr>
              <a:t>Certificates</a:t>
            </a:r>
            <a:endParaRPr lang="en-US" dirty="0">
              <a:solidFill>
                <a:schemeClr val="tx1"/>
              </a:solidFill>
            </a:endParaRPr>
          </a:p>
        </p:txBody>
      </p:sp>
    </p:spTree>
    <p:extLst>
      <p:ext uri="{BB962C8B-B14F-4D97-AF65-F5344CB8AC3E}">
        <p14:creationId xmlns:p14="http://schemas.microsoft.com/office/powerpoint/2010/main" val="308790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a:t>
            </a:r>
            <a:r>
              <a:rPr lang="en-US" sz="2400" dirty="0"/>
              <a:t>Implementation </a:t>
            </a:r>
            <a:r>
              <a:rPr lang="en-US" sz="2400" dirty="0" smtClean="0"/>
              <a:t>Workshop</a:t>
            </a:r>
            <a:br>
              <a:rPr lang="en-US" sz="2400" dirty="0" smtClean="0"/>
            </a:br>
            <a:r>
              <a:rPr lang="en-US" sz="2400" dirty="0" smtClean="0"/>
              <a:t>Agenda</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spcBef>
                <a:spcPts val="0"/>
              </a:spcBef>
              <a:spcAft>
                <a:spcPts val="600"/>
              </a:spcAft>
            </a:pPr>
            <a:r>
              <a:rPr lang="en-US" sz="2000" b="1" dirty="0" smtClean="0">
                <a:solidFill>
                  <a:schemeClr val="tx1"/>
                </a:solidFill>
              </a:rPr>
              <a:t>Overview of NPRR902, ERCOT Critical Energy Infrastructure Information (ECEII)</a:t>
            </a:r>
          </a:p>
          <a:p>
            <a:pPr>
              <a:spcBef>
                <a:spcPts val="0"/>
              </a:spcBef>
              <a:spcAft>
                <a:spcPts val="600"/>
              </a:spcAft>
            </a:pPr>
            <a:r>
              <a:rPr lang="en-US" sz="2000" b="1" dirty="0" smtClean="0">
                <a:solidFill>
                  <a:schemeClr val="tx1"/>
                </a:solidFill>
              </a:rPr>
              <a:t>Market Participant Requirements</a:t>
            </a:r>
          </a:p>
          <a:p>
            <a:pPr>
              <a:spcBef>
                <a:spcPts val="0"/>
              </a:spcBef>
              <a:spcAft>
                <a:spcPts val="600"/>
              </a:spcAft>
            </a:pPr>
            <a:r>
              <a:rPr lang="en-US" sz="2000" b="1" dirty="0">
                <a:solidFill>
                  <a:schemeClr val="tx1"/>
                </a:solidFill>
              </a:rPr>
              <a:t>User Security Administrator (USA) assignment </a:t>
            </a:r>
            <a:r>
              <a:rPr lang="en-US" sz="2000" b="1" dirty="0" smtClean="0">
                <a:solidFill>
                  <a:schemeClr val="tx1"/>
                </a:solidFill>
              </a:rPr>
              <a:t>of ECEII-eligible </a:t>
            </a:r>
            <a:r>
              <a:rPr lang="en-US" sz="2000" b="1" dirty="0">
                <a:solidFill>
                  <a:schemeClr val="tx1"/>
                </a:solidFill>
              </a:rPr>
              <a:t>Digital Certificates</a:t>
            </a:r>
          </a:p>
          <a:p>
            <a:pPr>
              <a:spcBef>
                <a:spcPts val="0"/>
              </a:spcBef>
              <a:spcAft>
                <a:spcPts val="600"/>
              </a:spcAft>
            </a:pPr>
            <a:r>
              <a:rPr lang="en-US" sz="2000" b="1" dirty="0" smtClean="0">
                <a:solidFill>
                  <a:schemeClr val="tx1"/>
                </a:solidFill>
              </a:rPr>
              <a:t>MIS Secure </a:t>
            </a:r>
            <a:r>
              <a:rPr lang="en-US" sz="2000" b="1" dirty="0">
                <a:solidFill>
                  <a:schemeClr val="tx1"/>
                </a:solidFill>
              </a:rPr>
              <a:t>Area </a:t>
            </a:r>
            <a:r>
              <a:rPr lang="en-US" sz="2000" b="1" dirty="0" smtClean="0">
                <a:solidFill>
                  <a:schemeClr val="tx1"/>
                </a:solidFill>
              </a:rPr>
              <a:t>and Certified Area information classified as ECEII</a:t>
            </a:r>
          </a:p>
          <a:p>
            <a:pPr>
              <a:spcBef>
                <a:spcPts val="0"/>
              </a:spcBef>
              <a:spcAft>
                <a:spcPts val="600"/>
              </a:spcAft>
            </a:pPr>
            <a:r>
              <a:rPr lang="en-US" sz="2000" b="1" dirty="0" smtClean="0">
                <a:solidFill>
                  <a:schemeClr val="tx1"/>
                </a:solidFill>
              </a:rPr>
              <a:t>Next Steps</a:t>
            </a:r>
          </a:p>
          <a:p>
            <a:pPr>
              <a:spcBef>
                <a:spcPts val="0"/>
              </a:spcBef>
              <a:spcAft>
                <a:spcPts val="600"/>
              </a:spcAft>
            </a:pPr>
            <a:r>
              <a:rPr lang="en-US" sz="2000" b="1" dirty="0" smtClean="0">
                <a:solidFill>
                  <a:schemeClr val="tx1"/>
                </a:solidFill>
              </a:rPr>
              <a:t>Questions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50503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a:t>
            </a:r>
            <a:r>
              <a:rPr lang="en-US" sz="2400" dirty="0" smtClean="0"/>
              <a:t>Workshop</a:t>
            </a:r>
            <a:br>
              <a:rPr lang="en-US" sz="2400" dirty="0" smtClean="0"/>
            </a:br>
            <a:r>
              <a:rPr lang="en-US" sz="2400" dirty="0" smtClean="0"/>
              <a:t>Digital Certificates</a:t>
            </a:r>
            <a:endParaRPr lang="en-US" sz="2400" b="1" dirty="0">
              <a:solidFill>
                <a:schemeClr val="accent1"/>
              </a:solidFill>
            </a:endParaRPr>
          </a:p>
        </p:txBody>
      </p:sp>
      <p:sp>
        <p:nvSpPr>
          <p:cNvPr id="3" name="Content Placeholder 2"/>
          <p:cNvSpPr>
            <a:spLocks noGrp="1"/>
          </p:cNvSpPr>
          <p:nvPr>
            <p:ph idx="1"/>
          </p:nvPr>
        </p:nvSpPr>
        <p:spPr>
          <a:xfrm>
            <a:off x="304800" y="1295400"/>
            <a:ext cx="8534400" cy="2057400"/>
          </a:xfrm>
          <a:solidFill>
            <a:schemeClr val="bg2">
              <a:lumMod val="85000"/>
            </a:schemeClr>
          </a:solidFill>
          <a:ln>
            <a:solidFill>
              <a:schemeClr val="tx1"/>
            </a:solidFill>
          </a:ln>
        </p:spPr>
        <p:txBody>
          <a:bodyPr/>
          <a:lstStyle/>
          <a:p>
            <a:pPr marL="0" indent="0">
              <a:spcBef>
                <a:spcPts val="0"/>
              </a:spcBef>
              <a:buNone/>
            </a:pPr>
            <a:r>
              <a:rPr lang="en-US" sz="1600" b="1" i="1" dirty="0" smtClean="0">
                <a:solidFill>
                  <a:schemeClr val="tx1"/>
                </a:solidFill>
                <a:latin typeface="Times New Roman" panose="02020603050405020304" pitchFamily="18" charset="0"/>
                <a:cs typeface="Times New Roman" panose="02020603050405020304" pitchFamily="18" charset="0"/>
              </a:rPr>
              <a:t>Section 12.1  Overview</a:t>
            </a:r>
            <a:endParaRPr lang="en-US" sz="16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600" dirty="0" smtClean="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	The MIS Secure and Certified Areas provide restricted access to ERCOT Critical Energy Infrastructure Information (ECEII), to the extent that the Protocols or any Other Binding Document requires such information to be posted thereon.  All ECEII posted on the MIS Secure or Certified Area shall be subject to the restrictions in Section 1.3.2, ERCOT Critical Energy Infrastructure Information.  ECEII posted on the MIS Secure or Certified Area may be accessed only by those individuals that are issued ECEII-eligible Digital Certificates</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dirty="0">
              <a:solidFill>
                <a:prstClr val="black">
                  <a:tint val="75000"/>
                </a:prstClr>
              </a:solidFill>
            </a:endParaRPr>
          </a:p>
        </p:txBody>
      </p:sp>
      <p:sp>
        <p:nvSpPr>
          <p:cNvPr id="6" name="Content Placeholder 2"/>
          <p:cNvSpPr txBox="1">
            <a:spLocks/>
          </p:cNvSpPr>
          <p:nvPr/>
        </p:nvSpPr>
        <p:spPr>
          <a:xfrm>
            <a:off x="304800" y="3886200"/>
            <a:ext cx="8534400" cy="1828800"/>
          </a:xfrm>
          <a:prstGeom prst="rect">
            <a:avLst/>
          </a:prstGeom>
          <a:solidFill>
            <a:schemeClr val="bg2">
              <a:lumMod val="85000"/>
            </a:schemeClr>
          </a:solidFill>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schemeClr val="tx1"/>
                </a:solidFill>
                <a:latin typeface="Times New Roman" panose="02020603050405020304" pitchFamily="18" charset="0"/>
                <a:cs typeface="Times New Roman" panose="02020603050405020304" pitchFamily="18" charset="0"/>
              </a:rPr>
              <a:t>Section 16.12  User Security Administrator and Digital Certificates</a:t>
            </a:r>
          </a:p>
          <a:p>
            <a:pPr marL="0" indent="0">
              <a:spcBef>
                <a:spcPts val="0"/>
              </a:spcBef>
              <a:buFont typeface="Arial" panose="020B0604020202020204" pitchFamily="34" charset="0"/>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600" dirty="0" smtClean="0">
                <a:solidFill>
                  <a:schemeClr val="tx1"/>
                </a:solidFill>
                <a:latin typeface="Times New Roman" panose="02020603050405020304" pitchFamily="18" charset="0"/>
                <a:cs typeface="Times New Roman" panose="02020603050405020304" pitchFamily="18" charset="0"/>
              </a:rPr>
              <a:t>(2)</a:t>
            </a:r>
            <a:r>
              <a:rPr lang="en-US" sz="1600" baseline="30000" dirty="0" smtClean="0">
                <a:solidFill>
                  <a:schemeClr val="tx1"/>
                </a:solidFill>
                <a:latin typeface="Times New Roman" panose="02020603050405020304" pitchFamily="18" charset="0"/>
                <a:cs typeface="Times New Roman" panose="02020603050405020304" pitchFamily="18" charset="0"/>
              </a:rPr>
              <a:t>*</a:t>
            </a:r>
            <a:r>
              <a:rPr lang="en-US" sz="1600" dirty="0" smtClean="0">
                <a:solidFill>
                  <a:schemeClr val="tx1"/>
                </a:solidFill>
                <a:latin typeface="Times New Roman" panose="02020603050405020304" pitchFamily="18" charset="0"/>
                <a:cs typeface="Times New Roman" panose="02020603050405020304" pitchFamily="18" charset="0"/>
              </a:rPr>
              <a:t>	ERCOT </a:t>
            </a:r>
            <a:r>
              <a:rPr lang="en-US" sz="1600" dirty="0">
                <a:solidFill>
                  <a:schemeClr val="tx1"/>
                </a:solidFill>
                <a:latin typeface="Times New Roman" panose="02020603050405020304" pitchFamily="18" charset="0"/>
                <a:cs typeface="Times New Roman" panose="02020603050405020304" pitchFamily="18" charset="0"/>
              </a:rPr>
              <a:t>Critical Energy Infrastructure Information (ECEII) posted on the Market Information System (MIS) Secure or Certified Area may be accessed only by those individuals that are issued ECEII-eligible Digital Certificates</a:t>
            </a:r>
            <a:r>
              <a:rPr lang="en-US" sz="1600" dirty="0" smtClean="0">
                <a:solidFill>
                  <a:schemeClr val="tx1"/>
                </a:solidFill>
                <a:latin typeface="Times New Roman" panose="02020603050405020304" pitchFamily="18" charset="0"/>
                <a:cs typeface="Times New Roman" panose="02020603050405020304" pitchFamily="18" charset="0"/>
              </a:rPr>
              <a:t>.</a:t>
            </a:r>
          </a:p>
          <a:p>
            <a:pPr marL="0" indent="0">
              <a:spcBef>
                <a:spcPts val="0"/>
              </a:spcBef>
              <a:spcAft>
                <a:spcPts val="600"/>
              </a:spcAft>
              <a:buNone/>
              <a:tabLst>
                <a:tab pos="461963" algn="l"/>
              </a:tabLst>
            </a:pPr>
            <a:endParaRPr lang="en-US" sz="10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600"/>
              </a:spcAft>
              <a:buNone/>
              <a:tabLst>
                <a:tab pos="461963" algn="l"/>
              </a:tabLst>
            </a:pPr>
            <a:r>
              <a:rPr lang="en-US" sz="1400" dirty="0" smtClean="0">
                <a:solidFill>
                  <a:schemeClr val="tx1"/>
                </a:solidFill>
                <a:latin typeface="Times New Roman" panose="02020603050405020304" pitchFamily="18" charset="0"/>
                <a:cs typeface="Times New Roman" panose="02020603050405020304" pitchFamily="18" charset="0"/>
              </a:rPr>
              <a:t>* in relevant part</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651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Digital Certificates</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lvl="0">
              <a:spcAft>
                <a:spcPts val="600"/>
              </a:spcAft>
            </a:pPr>
            <a:r>
              <a:rPr lang="en-US" sz="1800" dirty="0">
                <a:solidFill>
                  <a:schemeClr val="tx1"/>
                </a:solidFill>
              </a:rPr>
              <a:t>A new role, </a:t>
            </a:r>
            <a:r>
              <a:rPr lang="en-US" sz="1800" b="1" dirty="0">
                <a:solidFill>
                  <a:schemeClr val="tx1"/>
                </a:solidFill>
              </a:rPr>
              <a:t>ICE_M_VIEW_ECEII</a:t>
            </a:r>
            <a:r>
              <a:rPr lang="en-US" sz="1800" dirty="0">
                <a:solidFill>
                  <a:schemeClr val="tx1"/>
                </a:solidFill>
              </a:rPr>
              <a:t>, will control access to ECEII postings on </a:t>
            </a:r>
            <a:r>
              <a:rPr lang="en-US" sz="1800" dirty="0" smtClean="0">
                <a:solidFill>
                  <a:schemeClr val="tx1"/>
                </a:solidFill>
              </a:rPr>
              <a:t>MIS</a:t>
            </a:r>
          </a:p>
          <a:p>
            <a:pPr lvl="0">
              <a:spcAft>
                <a:spcPts val="600"/>
              </a:spcAft>
            </a:pPr>
            <a:r>
              <a:rPr lang="en-US" sz="1800" dirty="0" smtClean="0">
                <a:solidFill>
                  <a:schemeClr val="tx1"/>
                </a:solidFill>
              </a:rPr>
              <a:t>ECEII-eligible </a:t>
            </a:r>
            <a:r>
              <a:rPr lang="en-US" sz="1800" dirty="0">
                <a:solidFill>
                  <a:schemeClr val="tx1"/>
                </a:solidFill>
              </a:rPr>
              <a:t>Digital Certificates required to access ECEII posted on MIS Secure and Certified </a:t>
            </a:r>
            <a:r>
              <a:rPr lang="en-US" sz="1800" dirty="0" smtClean="0">
                <a:solidFill>
                  <a:schemeClr val="tx1"/>
                </a:solidFill>
              </a:rPr>
              <a:t>Areas </a:t>
            </a:r>
          </a:p>
          <a:p>
            <a:pPr lvl="1">
              <a:spcAft>
                <a:spcPts val="600"/>
              </a:spcAft>
            </a:pPr>
            <a:r>
              <a:rPr lang="en-US" sz="1800" dirty="0" smtClean="0">
                <a:solidFill>
                  <a:schemeClr val="tx1"/>
                </a:solidFill>
              </a:rPr>
              <a:t>i.e</a:t>
            </a:r>
            <a:r>
              <a:rPr lang="en-US" sz="1800" dirty="0">
                <a:solidFill>
                  <a:schemeClr val="tx1"/>
                </a:solidFill>
              </a:rPr>
              <a:t>. Digital certificates with the new ICE_M_VIEW_ECEII </a:t>
            </a:r>
            <a:r>
              <a:rPr lang="en-US" sz="1800" dirty="0" smtClean="0">
                <a:solidFill>
                  <a:schemeClr val="tx1"/>
                </a:solidFill>
              </a:rPr>
              <a:t>role</a:t>
            </a:r>
          </a:p>
          <a:p>
            <a:pPr lvl="0">
              <a:spcAft>
                <a:spcPts val="600"/>
              </a:spcAft>
            </a:pPr>
            <a:r>
              <a:rPr lang="en-US" sz="1800" dirty="0" smtClean="0">
                <a:solidFill>
                  <a:schemeClr val="tx1"/>
                </a:solidFill>
              </a:rPr>
              <a:t>USAs </a:t>
            </a:r>
            <a:r>
              <a:rPr lang="en-US" sz="1800" dirty="0">
                <a:solidFill>
                  <a:schemeClr val="tx1"/>
                </a:solidFill>
              </a:rPr>
              <a:t>can now assign the new role to Digital Certificates of users that require ECEII </a:t>
            </a:r>
            <a:r>
              <a:rPr lang="en-US" sz="1800" dirty="0" smtClean="0">
                <a:solidFill>
                  <a:schemeClr val="tx1"/>
                </a:solidFill>
              </a:rPr>
              <a:t>access</a:t>
            </a:r>
          </a:p>
          <a:p>
            <a:pPr lvl="1">
              <a:spcAft>
                <a:spcPts val="600"/>
              </a:spcAft>
            </a:pPr>
            <a:r>
              <a:rPr lang="en-US" sz="1800" dirty="0">
                <a:solidFill>
                  <a:schemeClr val="tx1"/>
                </a:solidFill>
              </a:rPr>
              <a:t>Detailed instructions in </a:t>
            </a:r>
            <a:r>
              <a:rPr lang="en-US" sz="1800" dirty="0" smtClean="0">
                <a:solidFill>
                  <a:schemeClr val="tx1"/>
                </a:solidFill>
                <a:hlinkClick r:id="rId3"/>
              </a:rPr>
              <a:t>Market </a:t>
            </a:r>
            <a:r>
              <a:rPr lang="en-US" sz="1800" dirty="0">
                <a:solidFill>
                  <a:schemeClr val="tx1"/>
                </a:solidFill>
                <a:hlinkClick r:id="rId3"/>
              </a:rPr>
              <a:t>Notice M-A021021-01 General</a:t>
            </a:r>
            <a:endParaRPr lang="en-US" sz="1800" dirty="0">
              <a:solidFill>
                <a:schemeClr val="tx1"/>
              </a:solidFill>
            </a:endParaRPr>
          </a:p>
          <a:p>
            <a:pPr lvl="0">
              <a:spcAft>
                <a:spcPts val="600"/>
              </a:spcAft>
            </a:pPr>
            <a:r>
              <a:rPr lang="en-US" sz="1800" b="1" u="sng" dirty="0" smtClean="0">
                <a:solidFill>
                  <a:schemeClr val="tx1"/>
                </a:solidFill>
              </a:rPr>
              <a:t>To </a:t>
            </a:r>
            <a:r>
              <a:rPr lang="en-US" sz="1800" b="1" u="sng" dirty="0">
                <a:solidFill>
                  <a:schemeClr val="tx1"/>
                </a:solidFill>
              </a:rPr>
              <a:t>minimize loss of access, USAs must assign the new role to user Digital Certificates prior to </a:t>
            </a:r>
            <a:r>
              <a:rPr lang="en-US" sz="1800" b="1" u="sng" dirty="0" smtClean="0">
                <a:solidFill>
                  <a:schemeClr val="tx1"/>
                </a:solidFill>
              </a:rPr>
              <a:t>June </a:t>
            </a:r>
            <a:r>
              <a:rPr lang="en-US" sz="1800" b="1" u="sng" dirty="0">
                <a:solidFill>
                  <a:schemeClr val="tx1"/>
                </a:solidFill>
              </a:rPr>
              <a:t>1, </a:t>
            </a:r>
            <a:r>
              <a:rPr lang="en-US" sz="1800" b="1" u="sng" dirty="0" smtClean="0">
                <a:solidFill>
                  <a:schemeClr val="tx1"/>
                </a:solidFill>
              </a:rPr>
              <a:t>2021</a:t>
            </a:r>
            <a:endParaRPr lang="en-US" sz="1800" dirty="0">
              <a:solidFill>
                <a:schemeClr val="tx1"/>
              </a:solidFill>
            </a:endParaRPr>
          </a:p>
          <a:p>
            <a:pPr marL="0" indent="0">
              <a:spcBef>
                <a:spcPts val="0"/>
              </a:spcBef>
              <a:buNone/>
            </a:pPr>
            <a:r>
              <a:rPr lang="en-US" sz="2000" dirty="0">
                <a:solidFill>
                  <a:schemeClr val="tx1"/>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4293362"/>
            <a:ext cx="3505200" cy="2035207"/>
          </a:xfrm>
          <a:prstGeom prst="rect">
            <a:avLst/>
          </a:prstGeom>
        </p:spPr>
      </p:pic>
    </p:spTree>
    <p:extLst>
      <p:ext uri="{BB962C8B-B14F-4D97-AF65-F5344CB8AC3E}">
        <p14:creationId xmlns:p14="http://schemas.microsoft.com/office/powerpoint/2010/main" val="17928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MIS </a:t>
            </a:r>
            <a:r>
              <a:rPr lang="en-US" dirty="0">
                <a:solidFill>
                  <a:schemeClr val="tx1"/>
                </a:solidFill>
              </a:rPr>
              <a:t>Secure Area </a:t>
            </a:r>
            <a:r>
              <a:rPr lang="en-US" dirty="0" smtClean="0">
                <a:solidFill>
                  <a:schemeClr val="tx1"/>
                </a:solidFill>
              </a:rPr>
              <a:t>and</a:t>
            </a:r>
            <a:br>
              <a:rPr lang="en-US" dirty="0" smtClean="0">
                <a:solidFill>
                  <a:schemeClr val="tx1"/>
                </a:solidFill>
              </a:rPr>
            </a:br>
            <a:r>
              <a:rPr lang="en-US" dirty="0" smtClean="0">
                <a:solidFill>
                  <a:schemeClr val="tx1"/>
                </a:solidFill>
              </a:rPr>
              <a:t>Certified </a:t>
            </a:r>
            <a:r>
              <a:rPr lang="en-US" dirty="0">
                <a:solidFill>
                  <a:schemeClr val="tx1"/>
                </a:solidFill>
              </a:rPr>
              <a:t>Area information </a:t>
            </a:r>
            <a:r>
              <a:rPr lang="en-US" dirty="0" smtClean="0">
                <a:solidFill>
                  <a:schemeClr val="tx1"/>
                </a:solidFill>
              </a:rPr>
              <a:t>classified </a:t>
            </a:r>
            <a:r>
              <a:rPr lang="en-US" dirty="0">
                <a:solidFill>
                  <a:schemeClr val="tx1"/>
                </a:solidFill>
              </a:rPr>
              <a:t>as ECEII</a:t>
            </a:r>
          </a:p>
        </p:txBody>
      </p:sp>
    </p:spTree>
    <p:extLst>
      <p:ext uri="{BB962C8B-B14F-4D97-AF65-F5344CB8AC3E}">
        <p14:creationId xmlns:p14="http://schemas.microsoft.com/office/powerpoint/2010/main" val="160690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4923624"/>
            <a:ext cx="8534400" cy="1447800"/>
          </a:xfrm>
        </p:spPr>
        <p:txBody>
          <a:bodyPr/>
          <a:lstStyle/>
          <a:p>
            <a:pPr>
              <a:spcBef>
                <a:spcPts val="0"/>
              </a:spcBef>
              <a:buFont typeface="Wingdings" panose="05000000000000000000" pitchFamily="2" charset="2"/>
              <a:buChar char="Ø"/>
            </a:pPr>
            <a:r>
              <a:rPr lang="en-US" sz="1600" dirty="0" smtClean="0">
                <a:solidFill>
                  <a:srgbClr val="002060"/>
                </a:solidFill>
              </a:rPr>
              <a:t>ERCOT </a:t>
            </a:r>
            <a:r>
              <a:rPr lang="en-US" sz="1600" dirty="0">
                <a:solidFill>
                  <a:srgbClr val="002060"/>
                </a:solidFill>
              </a:rPr>
              <a:t>designates information as ECEII if it (A) is on the list of items considered ECEII in Section 1.3.2.1 </a:t>
            </a:r>
            <a:r>
              <a:rPr lang="en-US" sz="1600" dirty="0" smtClean="0">
                <a:solidFill>
                  <a:srgbClr val="002060"/>
                </a:solidFill>
              </a:rPr>
              <a:t>(the “ECEII </a:t>
            </a:r>
            <a:r>
              <a:rPr lang="en-US" sz="1600" dirty="0">
                <a:solidFill>
                  <a:srgbClr val="002060"/>
                </a:solidFill>
              </a:rPr>
              <a:t>List”); or (B) otherwise meets the ECEII definition in Section </a:t>
            </a:r>
            <a:r>
              <a:rPr lang="en-US" sz="1600" dirty="0" smtClean="0">
                <a:solidFill>
                  <a:srgbClr val="002060"/>
                </a:solidFill>
              </a:rPr>
              <a:t>2.1</a:t>
            </a:r>
          </a:p>
          <a:p>
            <a:pPr>
              <a:spcBef>
                <a:spcPts val="0"/>
              </a:spcBef>
              <a:buFont typeface="Wingdings" panose="05000000000000000000" pitchFamily="2" charset="2"/>
              <a:buChar char="Ø"/>
            </a:pPr>
            <a:r>
              <a:rPr lang="en-US" sz="1600" dirty="0" smtClean="0">
                <a:solidFill>
                  <a:srgbClr val="002060"/>
                </a:solidFill>
              </a:rPr>
              <a:t>Upon NPRR902 implementation, the </a:t>
            </a:r>
            <a:r>
              <a:rPr lang="en-US" sz="1600" dirty="0" smtClean="0">
                <a:solidFill>
                  <a:srgbClr val="002060"/>
                </a:solidFill>
                <a:hlinkClick r:id="rId3"/>
              </a:rPr>
              <a:t>ERCOT Market Information List (EMIL)</a:t>
            </a:r>
            <a:r>
              <a:rPr lang="en-US" sz="1600" dirty="0" smtClean="0">
                <a:solidFill>
                  <a:srgbClr val="002060"/>
                </a:solidFill>
              </a:rPr>
              <a:t> will identify whether or not a posting is designed as ECEII</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1" y="2883215"/>
            <a:ext cx="3146834" cy="1951615"/>
          </a:xfrm>
          <a:prstGeom prst="rect">
            <a:avLst/>
          </a:prstGeom>
        </p:spPr>
      </p:pic>
      <p:sp>
        <p:nvSpPr>
          <p:cNvPr id="6" name="TextBox 5"/>
          <p:cNvSpPr txBox="1"/>
          <p:nvPr/>
        </p:nvSpPr>
        <p:spPr>
          <a:xfrm>
            <a:off x="381000" y="1295400"/>
            <a:ext cx="8077200" cy="3785652"/>
          </a:xfrm>
          <a:prstGeom prst="rect">
            <a:avLst/>
          </a:prstGeom>
          <a:noFill/>
        </p:spPr>
        <p:txBody>
          <a:bodyPr wrap="square" rtlCol="0">
            <a:spAutoFit/>
          </a:bodyPr>
          <a:lstStyle/>
          <a:p>
            <a:r>
              <a:rPr lang="en-US" sz="1600" b="1" u="sng" dirty="0"/>
              <a:t>Categories of items </a:t>
            </a:r>
            <a:r>
              <a:rPr lang="en-US" sz="1600" b="1" u="sng" dirty="0" smtClean="0"/>
              <a:t>classified </a:t>
            </a:r>
            <a:r>
              <a:rPr lang="en-US" sz="1600" b="1" u="sng" dirty="0"/>
              <a:t>as ECEII </a:t>
            </a:r>
            <a:r>
              <a:rPr lang="en-US" sz="1600" b="1" u="sng" dirty="0" smtClean="0"/>
              <a:t>(preliminary and not </a:t>
            </a:r>
            <a:r>
              <a:rPr lang="en-US" sz="1600" b="1" u="sng" dirty="0"/>
              <a:t>exclusive)</a:t>
            </a:r>
            <a:r>
              <a:rPr lang="en-US" sz="1600" b="1" dirty="0"/>
              <a:t>:</a:t>
            </a:r>
          </a:p>
          <a:p>
            <a:pPr marL="285750" indent="-285750">
              <a:spcBef>
                <a:spcPts val="0"/>
              </a:spcBef>
              <a:buFont typeface="Arial" panose="020B0604020202020204" pitchFamily="34" charset="0"/>
              <a:buChar char="•"/>
            </a:pPr>
            <a:r>
              <a:rPr lang="en-US" sz="1600" dirty="0"/>
              <a:t>Network Operations </a:t>
            </a:r>
            <a:r>
              <a:rPr lang="en-US" sz="1600" dirty="0" smtClean="0"/>
              <a:t>Model </a:t>
            </a:r>
            <a:r>
              <a:rPr lang="en-US" sz="1600" dirty="0"/>
              <a:t>and other </a:t>
            </a:r>
            <a:r>
              <a:rPr lang="en-US" sz="1600" dirty="0" smtClean="0"/>
              <a:t>data sets</a:t>
            </a:r>
            <a:endParaRPr lang="en-US" sz="1600" dirty="0"/>
          </a:p>
          <a:p>
            <a:pPr marL="285750" indent="-285750">
              <a:spcBef>
                <a:spcPts val="0"/>
              </a:spcBef>
              <a:buFont typeface="Arial" panose="020B0604020202020204" pitchFamily="34" charset="0"/>
              <a:buChar char="•"/>
            </a:pPr>
            <a:r>
              <a:rPr lang="en-US" sz="1600" dirty="0"/>
              <a:t>Black Start documents</a:t>
            </a:r>
          </a:p>
          <a:p>
            <a:pPr marL="285750" indent="-285750">
              <a:spcBef>
                <a:spcPts val="0"/>
              </a:spcBef>
              <a:buFont typeface="Arial" panose="020B0604020202020204" pitchFamily="34" charset="0"/>
              <a:buChar char="•"/>
            </a:pPr>
            <a:r>
              <a:rPr lang="en-US" sz="1600" dirty="0"/>
              <a:t>Geomagnetic Disturbance </a:t>
            </a:r>
            <a:r>
              <a:rPr lang="en-US" sz="1600" dirty="0" smtClean="0"/>
              <a:t>(GMD) documents</a:t>
            </a:r>
            <a:endParaRPr lang="en-US" sz="1600" dirty="0"/>
          </a:p>
          <a:p>
            <a:pPr marL="285750" indent="-285750">
              <a:spcBef>
                <a:spcPts val="0"/>
              </a:spcBef>
              <a:buFont typeface="Arial" panose="020B0604020202020204" pitchFamily="34" charset="0"/>
              <a:buChar char="•"/>
            </a:pPr>
            <a:r>
              <a:rPr lang="en-US" sz="1600" dirty="0" smtClean="0"/>
              <a:t>Generic </a:t>
            </a:r>
            <a:r>
              <a:rPr lang="en-US" sz="1600" dirty="0"/>
              <a:t>Transmission </a:t>
            </a:r>
            <a:r>
              <a:rPr lang="en-US" sz="1600" dirty="0" smtClean="0"/>
              <a:t>Limits (</a:t>
            </a:r>
            <a:r>
              <a:rPr lang="en-US" sz="1600" dirty="0"/>
              <a:t>GTLs</a:t>
            </a:r>
            <a:r>
              <a:rPr lang="en-US" sz="1600" dirty="0" smtClean="0"/>
              <a:t>)/</a:t>
            </a:r>
            <a:r>
              <a:rPr lang="en-US" sz="1600" dirty="0"/>
              <a:t>Generic Transmission Constraints (GTCs)</a:t>
            </a:r>
          </a:p>
          <a:p>
            <a:pPr marL="285750" indent="-285750">
              <a:spcBef>
                <a:spcPts val="0"/>
              </a:spcBef>
              <a:buFont typeface="Arial" panose="020B0604020202020204" pitchFamily="34" charset="0"/>
              <a:buChar char="•"/>
            </a:pPr>
            <a:r>
              <a:rPr lang="en-US" sz="1600" dirty="0"/>
              <a:t>Real-Time Congestion Reports (Chronic or Severe Constraints</a:t>
            </a:r>
            <a:r>
              <a:rPr lang="en-US" sz="1600" dirty="0" smtClean="0"/>
              <a:t>)</a:t>
            </a:r>
          </a:p>
          <a:p>
            <a:pPr marL="285750" indent="-285750">
              <a:spcBef>
                <a:spcPts val="0"/>
              </a:spcBef>
              <a:buFont typeface="Arial" panose="020B0604020202020204" pitchFamily="34" charset="0"/>
              <a:buChar char="•"/>
            </a:pPr>
            <a:r>
              <a:rPr lang="en-US" sz="1600" dirty="0"/>
              <a:t>Generation Interconnection or Change </a:t>
            </a:r>
            <a:r>
              <a:rPr lang="en-US" sz="1600" dirty="0" smtClean="0"/>
              <a:t>Request</a:t>
            </a:r>
            <a:br>
              <a:rPr lang="en-US" sz="1600" dirty="0" smtClean="0"/>
            </a:br>
            <a:r>
              <a:rPr lang="en-US" sz="1600" dirty="0" smtClean="0"/>
              <a:t>(</a:t>
            </a:r>
            <a:r>
              <a:rPr lang="en-US" sz="1600" dirty="0"/>
              <a:t>GINR)-related </a:t>
            </a:r>
            <a:r>
              <a:rPr lang="en-US" sz="1600" dirty="0" smtClean="0"/>
              <a:t>Information</a:t>
            </a:r>
          </a:p>
          <a:p>
            <a:pPr marL="285750" indent="-285750">
              <a:spcBef>
                <a:spcPts val="0"/>
              </a:spcBef>
              <a:buFont typeface="Arial" panose="020B0604020202020204" pitchFamily="34" charset="0"/>
              <a:buChar char="•"/>
            </a:pPr>
            <a:r>
              <a:rPr lang="en-US" sz="1600" dirty="0"/>
              <a:t>Dynamic Data information</a:t>
            </a:r>
          </a:p>
          <a:p>
            <a:pPr marL="285750" indent="-285750">
              <a:spcBef>
                <a:spcPts val="0"/>
              </a:spcBef>
              <a:buFont typeface="Arial" panose="020B0604020202020204" pitchFamily="34" charset="0"/>
              <a:buChar char="•"/>
            </a:pPr>
            <a:r>
              <a:rPr lang="en-US" sz="1600" dirty="0"/>
              <a:t>ERCOT System Stability Screening Studies</a:t>
            </a:r>
          </a:p>
          <a:p>
            <a:pPr marL="285750" indent="-285750">
              <a:spcBef>
                <a:spcPts val="0"/>
              </a:spcBef>
              <a:buFont typeface="Arial" panose="020B0604020202020204" pitchFamily="34" charset="0"/>
              <a:buChar char="•"/>
            </a:pPr>
            <a:r>
              <a:rPr lang="en-US" sz="1600" dirty="0"/>
              <a:t>Remedial Action Scheme (RAS) information</a:t>
            </a:r>
          </a:p>
          <a:p>
            <a:pPr marL="285750" indent="-285750">
              <a:spcBef>
                <a:spcPts val="0"/>
              </a:spcBef>
              <a:buFont typeface="Arial" panose="020B0604020202020204" pitchFamily="34" charset="0"/>
              <a:buChar char="•"/>
            </a:pPr>
            <a:r>
              <a:rPr lang="en-US" sz="1600" dirty="0"/>
              <a:t>Resource Asset Registration Form (</a:t>
            </a:r>
            <a:r>
              <a:rPr lang="en-US" sz="1600" dirty="0" smtClean="0"/>
              <a:t>RARF)</a:t>
            </a:r>
            <a:br>
              <a:rPr lang="en-US" sz="1600" dirty="0" smtClean="0"/>
            </a:br>
            <a:r>
              <a:rPr lang="en-US" sz="1600" dirty="0" smtClean="0"/>
              <a:t>Generator Data</a:t>
            </a:r>
            <a:endParaRPr lang="en-US" sz="1600" dirty="0"/>
          </a:p>
          <a:p>
            <a:pPr marL="285750" indent="-285750">
              <a:spcBef>
                <a:spcPts val="0"/>
              </a:spcBef>
              <a:buFont typeface="Arial" panose="020B0604020202020204" pitchFamily="34" charset="0"/>
              <a:buChar char="•"/>
            </a:pPr>
            <a:r>
              <a:rPr lang="en-US" sz="1600" dirty="0"/>
              <a:t>Detailed Transmission System maps</a:t>
            </a:r>
          </a:p>
          <a:p>
            <a:pPr marL="285750" indent="-285750">
              <a:spcBef>
                <a:spcPts val="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94307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Implementation Workshop</a:t>
            </a:r>
            <a:br>
              <a:rPr lang="en-US" sz="2400" b="1" dirty="0" smtClean="0">
                <a:solidFill>
                  <a:schemeClr val="accent1"/>
                </a:solidFill>
              </a:rPr>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smtClean="0">
                <a:solidFill>
                  <a:schemeClr val="tx1"/>
                </a:solidFill>
              </a:rPr>
              <a:t>Network Operations Model and other data sets</a:t>
            </a:r>
          </a:p>
          <a:p>
            <a:pPr marL="0" indent="0">
              <a:spcBef>
                <a:spcPts val="0"/>
              </a:spcBef>
              <a:buNone/>
            </a:pPr>
            <a:endParaRPr lang="en-US" sz="2000" dirty="0" smtClean="0">
              <a:solidFill>
                <a:schemeClr val="tx1"/>
              </a:solidFill>
            </a:endParaRPr>
          </a:p>
          <a:p>
            <a:pPr>
              <a:spcBef>
                <a:spcPts val="0"/>
              </a:spcBef>
            </a:pPr>
            <a:r>
              <a:rPr lang="en-US" sz="1800" dirty="0" smtClean="0">
                <a:solidFill>
                  <a:schemeClr val="tx1"/>
                </a:solidFill>
              </a:rPr>
              <a:t>Network Operations Model</a:t>
            </a:r>
          </a:p>
          <a:p>
            <a:pPr lvl="1">
              <a:spcBef>
                <a:spcPts val="0"/>
              </a:spcBef>
            </a:pPr>
            <a:r>
              <a:rPr lang="en-US" sz="1800" dirty="0" smtClean="0">
                <a:solidFill>
                  <a:schemeClr val="tx1"/>
                </a:solidFill>
              </a:rPr>
              <a:t>TSP version of CIM Network Model</a:t>
            </a:r>
          </a:p>
          <a:p>
            <a:pPr lvl="1">
              <a:spcBef>
                <a:spcPts val="0"/>
              </a:spcBef>
            </a:pPr>
            <a:r>
              <a:rPr lang="en-US" sz="1800" dirty="0" smtClean="0">
                <a:solidFill>
                  <a:schemeClr val="tx1"/>
                </a:solidFill>
              </a:rPr>
              <a:t>TSP version of Test </a:t>
            </a:r>
            <a:r>
              <a:rPr lang="en-US" sz="1800" dirty="0">
                <a:solidFill>
                  <a:schemeClr val="tx1"/>
                </a:solidFill>
              </a:rPr>
              <a:t>Network Operations </a:t>
            </a:r>
            <a:r>
              <a:rPr lang="en-US" sz="1800" dirty="0" smtClean="0">
                <a:solidFill>
                  <a:schemeClr val="tx1"/>
                </a:solidFill>
              </a:rPr>
              <a:t>Model</a:t>
            </a:r>
          </a:p>
          <a:p>
            <a:pPr lvl="1">
              <a:spcBef>
                <a:spcPts val="0"/>
              </a:spcBef>
            </a:pPr>
            <a:r>
              <a:rPr lang="en-US" sz="1800" dirty="0" smtClean="0">
                <a:solidFill>
                  <a:schemeClr val="tx1"/>
                </a:solidFill>
              </a:rPr>
              <a:t>Redacted CIM Network Model</a:t>
            </a:r>
          </a:p>
          <a:p>
            <a:pPr>
              <a:spcBef>
                <a:spcPts val="0"/>
              </a:spcBef>
            </a:pPr>
            <a:r>
              <a:rPr lang="en-US" sz="1800" dirty="0" smtClean="0">
                <a:solidFill>
                  <a:schemeClr val="tx1"/>
                </a:solidFill>
              </a:rPr>
              <a:t>Annual Planning Model</a:t>
            </a:r>
          </a:p>
          <a:p>
            <a:pPr lvl="1">
              <a:spcBef>
                <a:spcPts val="0"/>
              </a:spcBef>
            </a:pPr>
            <a:r>
              <a:rPr lang="en-US" sz="1800" dirty="0" smtClean="0">
                <a:solidFill>
                  <a:schemeClr val="tx1"/>
                </a:solidFill>
              </a:rPr>
              <a:t>Redacted Network Operations Test Model</a:t>
            </a:r>
          </a:p>
          <a:p>
            <a:pPr>
              <a:spcBef>
                <a:spcPts val="0"/>
              </a:spcBef>
            </a:pPr>
            <a:r>
              <a:rPr lang="en-US" sz="1800" dirty="0" smtClean="0">
                <a:solidFill>
                  <a:schemeClr val="tx1"/>
                </a:solidFill>
              </a:rPr>
              <a:t>CRR Network Models (Annual and Monthly)</a:t>
            </a:r>
          </a:p>
          <a:p>
            <a:pPr>
              <a:spcBef>
                <a:spcPts val="0"/>
              </a:spcBef>
            </a:pPr>
            <a:r>
              <a:rPr lang="en-US" sz="1800" dirty="0" smtClean="0">
                <a:solidFill>
                  <a:schemeClr val="tx1"/>
                </a:solidFill>
              </a:rPr>
              <a:t>Steady State Power Flow Base Cases</a:t>
            </a:r>
          </a:p>
          <a:p>
            <a:pPr>
              <a:spcBef>
                <a:spcPts val="0"/>
              </a:spcBef>
            </a:pPr>
            <a:r>
              <a:rPr lang="en-US" sz="1800" dirty="0">
                <a:solidFill>
                  <a:schemeClr val="tx1"/>
                </a:solidFill>
              </a:rPr>
              <a:t>System Protection Base </a:t>
            </a:r>
            <a:r>
              <a:rPr lang="en-US" sz="1800" dirty="0" smtClean="0">
                <a:solidFill>
                  <a:schemeClr val="tx1"/>
                </a:solidFill>
              </a:rPr>
              <a:t>Cases</a:t>
            </a:r>
          </a:p>
          <a:p>
            <a:pPr>
              <a:spcBef>
                <a:spcPts val="0"/>
              </a:spcBef>
            </a:pPr>
            <a:r>
              <a:rPr lang="en-US" sz="1800" dirty="0" smtClean="0">
                <a:solidFill>
                  <a:schemeClr val="tx1"/>
                </a:solidFill>
              </a:rPr>
              <a:t>GIC System Model</a:t>
            </a:r>
            <a:endParaRPr lang="en-US" sz="1800" dirty="0">
              <a:solidFill>
                <a:schemeClr val="tx1"/>
              </a:solidFill>
            </a:endParaRPr>
          </a:p>
          <a:p>
            <a:pPr marL="0" indent="0">
              <a:spcBef>
                <a:spcPts val="0"/>
              </a:spcBef>
              <a:buNone/>
            </a:pPr>
            <a:endParaRPr lang="en-US" sz="1800" dirty="0">
              <a:solidFill>
                <a:schemeClr val="tx1"/>
              </a:solidFill>
            </a:endParaRPr>
          </a:p>
          <a:p>
            <a:pPr marL="0" indent="0">
              <a:spcBef>
                <a:spcPts val="0"/>
              </a:spcBef>
              <a:buNone/>
            </a:pPr>
            <a:r>
              <a:rPr lang="en-US" sz="1800" u="sng" dirty="0" smtClean="0">
                <a:solidFill>
                  <a:srgbClr val="002060"/>
                </a:solidFill>
              </a:rPr>
              <a:t>Why ECEII?</a:t>
            </a:r>
          </a:p>
          <a:p>
            <a:pPr>
              <a:spcBef>
                <a:spcPts val="0"/>
              </a:spcBef>
              <a:buFont typeface="Wingdings" panose="05000000000000000000" pitchFamily="2" charset="2"/>
              <a:buChar char="Ø"/>
            </a:pPr>
            <a:r>
              <a:rPr lang="en-US" sz="1800" dirty="0" smtClean="0">
                <a:solidFill>
                  <a:srgbClr val="002060"/>
                </a:solidFill>
              </a:rPr>
              <a:t>These items meet the ECEII definition in Section 2.1, as the Network Operations Model or other data sets would likely be sought-after tools for someone planning an attack on ERCOT System infrastructure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1157755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Black Start documents</a:t>
            </a:r>
          </a:p>
          <a:p>
            <a:pPr marL="0" indent="0">
              <a:spcBef>
                <a:spcPts val="0"/>
              </a:spcBef>
              <a:buNone/>
            </a:pPr>
            <a:endParaRPr lang="en-US" sz="2000" dirty="0" smtClean="0">
              <a:solidFill>
                <a:schemeClr val="tx1"/>
              </a:solidFill>
            </a:endParaRPr>
          </a:p>
          <a:p>
            <a:pPr>
              <a:spcBef>
                <a:spcPts val="0"/>
              </a:spcBef>
            </a:pPr>
            <a:r>
              <a:rPr lang="en-US" sz="2000" dirty="0" smtClean="0">
                <a:solidFill>
                  <a:schemeClr val="tx1"/>
                </a:solidFill>
              </a:rPr>
              <a:t>ERCOT Black Start Restoration Plan</a:t>
            </a:r>
          </a:p>
          <a:p>
            <a:pPr>
              <a:spcBef>
                <a:spcPts val="0"/>
              </a:spcBef>
            </a:pPr>
            <a:r>
              <a:rPr lang="en-US" sz="2000" dirty="0" smtClean="0">
                <a:solidFill>
                  <a:schemeClr val="tx1"/>
                </a:solidFill>
              </a:rPr>
              <a:t>Transmission Operator Black Start plans</a:t>
            </a:r>
          </a:p>
          <a:p>
            <a:pPr>
              <a:spcBef>
                <a:spcPts val="0"/>
              </a:spcBef>
            </a:pPr>
            <a:endParaRPr lang="en-US" sz="2000" dirty="0">
              <a:solidFill>
                <a:schemeClr val="tx1"/>
              </a:solidFill>
            </a:endParaRPr>
          </a:p>
          <a:p>
            <a:pPr marL="0" indent="0">
              <a:spcBef>
                <a:spcPts val="0"/>
              </a:spcBef>
              <a:buNone/>
            </a:pPr>
            <a:r>
              <a:rPr lang="en-US" sz="2000" u="sng" dirty="0">
                <a:solidFill>
                  <a:srgbClr val="002060"/>
                </a:solidFill>
              </a:rPr>
              <a:t>Why ECEII?</a:t>
            </a:r>
          </a:p>
          <a:p>
            <a:pPr>
              <a:spcBef>
                <a:spcPts val="0"/>
              </a:spcBef>
              <a:buFont typeface="Wingdings" panose="05000000000000000000" pitchFamily="2" charset="2"/>
              <a:buChar char="Ø"/>
            </a:pPr>
            <a:r>
              <a:rPr lang="en-US" sz="2000" dirty="0" smtClean="0">
                <a:solidFill>
                  <a:srgbClr val="002060"/>
                </a:solidFill>
              </a:rPr>
              <a:t>These meet item (1)(d) of ECEII List (“</a:t>
            </a:r>
            <a:r>
              <a:rPr lang="en-US" sz="2000" dirty="0">
                <a:solidFill>
                  <a:srgbClr val="002060"/>
                </a:solidFill>
              </a:rPr>
              <a:t>Black Start Service (BSS) test results, individual Black Start Resource start-up procedures, cranking paths, and ERCOT and individual TSP Black Start </a:t>
            </a:r>
            <a:r>
              <a:rPr lang="en-US" sz="2000" dirty="0" smtClean="0">
                <a:solidFill>
                  <a:srgbClr val="002060"/>
                </a:solidFill>
              </a:rPr>
              <a:t>plans”)</a:t>
            </a:r>
            <a:endParaRPr lang="en-US" sz="2000" dirty="0">
              <a:solidFill>
                <a:srgbClr val="002060"/>
              </a:solidFill>
            </a:endParaRP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637891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Geomagnetic Disturbance </a:t>
            </a:r>
            <a:r>
              <a:rPr lang="en-US" sz="2000" b="1" dirty="0" smtClean="0">
                <a:solidFill>
                  <a:schemeClr val="tx1"/>
                </a:solidFill>
              </a:rPr>
              <a:t>(GMD) documents</a:t>
            </a:r>
            <a:endParaRPr lang="en-US" sz="2000" b="1" dirty="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a:solidFill>
                  <a:schemeClr val="tx1"/>
                </a:solidFill>
              </a:rPr>
              <a:t>ERCOT Geomagnetic Disturbance Operating </a:t>
            </a:r>
            <a:r>
              <a:rPr lang="en-US" sz="2000" dirty="0" smtClean="0">
                <a:solidFill>
                  <a:schemeClr val="tx1"/>
                </a:solidFill>
              </a:rPr>
              <a:t>Plan</a:t>
            </a:r>
          </a:p>
          <a:p>
            <a:pPr>
              <a:spcBef>
                <a:spcPts val="0"/>
              </a:spcBef>
            </a:pPr>
            <a:r>
              <a:rPr lang="en-US" sz="2000" dirty="0" smtClean="0">
                <a:solidFill>
                  <a:schemeClr val="tx1"/>
                </a:solidFill>
              </a:rPr>
              <a:t>GMD Planning Studies</a:t>
            </a:r>
          </a:p>
          <a:p>
            <a:pPr>
              <a:spcBef>
                <a:spcPts val="0"/>
              </a:spcBef>
            </a:pPr>
            <a:r>
              <a:rPr lang="en-US" sz="2000" dirty="0" smtClean="0">
                <a:solidFill>
                  <a:schemeClr val="tx1"/>
                </a:solidFill>
              </a:rPr>
              <a:t>GIC System Model and related documents</a:t>
            </a:r>
          </a:p>
          <a:p>
            <a:pPr marL="0" indent="0">
              <a:spcBef>
                <a:spcPts val="0"/>
              </a:spcBef>
              <a:buNone/>
            </a:pPr>
            <a:endParaRPr lang="en-US" sz="2000" dirty="0">
              <a:solidFill>
                <a:schemeClr val="tx1"/>
              </a:solidFill>
            </a:endParaRPr>
          </a:p>
          <a:p>
            <a:pPr marL="0" indent="0">
              <a:spcBef>
                <a:spcPts val="0"/>
              </a:spcBef>
              <a:buNone/>
            </a:pPr>
            <a:r>
              <a:rPr lang="en-US" sz="2000" u="sng" dirty="0">
                <a:solidFill>
                  <a:srgbClr val="002060"/>
                </a:solidFill>
              </a:rPr>
              <a:t>Why ECEII?</a:t>
            </a:r>
          </a:p>
          <a:p>
            <a:pPr>
              <a:spcBef>
                <a:spcPts val="0"/>
              </a:spcBef>
              <a:buFont typeface="Wingdings" panose="05000000000000000000" pitchFamily="2" charset="2"/>
              <a:buChar char="Ø"/>
            </a:pPr>
            <a:r>
              <a:rPr lang="en-US" sz="2000" dirty="0" smtClean="0">
                <a:solidFill>
                  <a:srgbClr val="002060"/>
                </a:solidFill>
              </a:rPr>
              <a:t>Postings meet item (1)(c) (“</a:t>
            </a:r>
            <a:r>
              <a:rPr lang="en-US" sz="2000" dirty="0">
                <a:solidFill>
                  <a:srgbClr val="002060"/>
                </a:solidFill>
              </a:rPr>
              <a:t>Studies and results of simulations that identify cyber and physical security vulnerabilities of ERCOT System Infrastructure</a:t>
            </a:r>
            <a:r>
              <a:rPr lang="en-US" sz="2000" dirty="0" smtClean="0">
                <a:solidFill>
                  <a:srgbClr val="002060"/>
                </a:solidFill>
              </a:rPr>
              <a:t>”) and/or (1)(e</a:t>
            </a:r>
            <a:r>
              <a:rPr lang="en-US" sz="2000" dirty="0">
                <a:solidFill>
                  <a:srgbClr val="002060"/>
                </a:solidFill>
              </a:rPr>
              <a:t>) </a:t>
            </a:r>
            <a:r>
              <a:rPr lang="en-US" sz="2000" dirty="0" smtClean="0">
                <a:solidFill>
                  <a:srgbClr val="002060"/>
                </a:solidFill>
              </a:rPr>
              <a:t>(“ERCOT</a:t>
            </a:r>
            <a:r>
              <a:rPr lang="en-US" sz="2000" dirty="0">
                <a:solidFill>
                  <a:srgbClr val="002060"/>
                </a:solidFill>
              </a:rPr>
              <a:t>, TDSP, and Resource emergency operations </a:t>
            </a:r>
            <a:r>
              <a:rPr lang="en-US" sz="2000" dirty="0" smtClean="0">
                <a:solidFill>
                  <a:srgbClr val="002060"/>
                </a:solidFill>
              </a:rPr>
              <a:t>plans”) of the ECEII List</a:t>
            </a:r>
            <a:endParaRPr lang="en-US" sz="2000" dirty="0">
              <a:solidFill>
                <a:srgbClr val="002060"/>
              </a:solidFill>
            </a:endParaRP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295151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Generic Transmission </a:t>
            </a:r>
            <a:r>
              <a:rPr lang="en-US" sz="2000" b="1" dirty="0" smtClean="0">
                <a:solidFill>
                  <a:schemeClr val="tx1"/>
                </a:solidFill>
              </a:rPr>
              <a:t>Limits (</a:t>
            </a:r>
            <a:r>
              <a:rPr lang="en-US" sz="2000" b="1" dirty="0">
                <a:solidFill>
                  <a:schemeClr val="tx1"/>
                </a:solidFill>
              </a:rPr>
              <a:t>GTLs</a:t>
            </a:r>
            <a:r>
              <a:rPr lang="en-US" sz="2000" b="1" dirty="0" smtClean="0">
                <a:solidFill>
                  <a:schemeClr val="tx1"/>
                </a:solidFill>
              </a:rPr>
              <a:t>)/Generic </a:t>
            </a:r>
            <a:r>
              <a:rPr lang="en-US" sz="2000" b="1" dirty="0">
                <a:solidFill>
                  <a:schemeClr val="tx1"/>
                </a:solidFill>
              </a:rPr>
              <a:t>Transmission Constraints (GTCs)</a:t>
            </a:r>
            <a:endParaRPr lang="en-US" sz="2000"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smtClean="0">
                <a:solidFill>
                  <a:schemeClr val="tx1"/>
                </a:solidFill>
              </a:rPr>
              <a:t>Generic </a:t>
            </a:r>
            <a:r>
              <a:rPr lang="en-US" sz="2000" dirty="0">
                <a:solidFill>
                  <a:schemeClr val="tx1"/>
                </a:solidFill>
              </a:rPr>
              <a:t>Transmission Limits</a:t>
            </a:r>
          </a:p>
          <a:p>
            <a:pPr>
              <a:spcBef>
                <a:spcPts val="0"/>
              </a:spcBef>
            </a:pPr>
            <a:r>
              <a:rPr lang="en-US" sz="2000" dirty="0">
                <a:solidFill>
                  <a:schemeClr val="tx1"/>
                </a:solidFill>
              </a:rPr>
              <a:t>Generic Transmission Constraints Methodology</a:t>
            </a:r>
            <a:endParaRPr lang="en-US" sz="2000" dirty="0" smtClean="0">
              <a:solidFill>
                <a:schemeClr val="tx1"/>
              </a:solidFill>
            </a:endParaRPr>
          </a:p>
          <a:p>
            <a:pPr>
              <a:spcBef>
                <a:spcPts val="0"/>
              </a:spcBef>
            </a:pPr>
            <a:r>
              <a:rPr lang="en-US" sz="2000" dirty="0" smtClean="0">
                <a:solidFill>
                  <a:schemeClr val="tx1"/>
                </a:solidFill>
              </a:rPr>
              <a:t>Generic </a:t>
            </a:r>
            <a:r>
              <a:rPr lang="en-US" sz="2000" dirty="0">
                <a:solidFill>
                  <a:schemeClr val="tx1"/>
                </a:solidFill>
              </a:rPr>
              <a:t>Transmission Constraints Market </a:t>
            </a:r>
            <a:r>
              <a:rPr lang="en-US" sz="2000" dirty="0" smtClean="0">
                <a:solidFill>
                  <a:schemeClr val="tx1"/>
                </a:solidFill>
              </a:rPr>
              <a:t>Comments</a:t>
            </a:r>
          </a:p>
          <a:p>
            <a:pPr marL="0" indent="0">
              <a:spcBef>
                <a:spcPts val="0"/>
              </a:spcBef>
              <a:buNone/>
            </a:pPr>
            <a:endParaRPr lang="en-US" sz="2000" dirty="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p>
          <a:p>
            <a:pPr>
              <a:spcBef>
                <a:spcPts val="0"/>
              </a:spcBef>
              <a:buFont typeface="Wingdings" panose="05000000000000000000" pitchFamily="2" charset="2"/>
              <a:buChar char="Ø"/>
            </a:pPr>
            <a:r>
              <a:rPr lang="en-US" sz="2000" dirty="0" smtClean="0">
                <a:solidFill>
                  <a:srgbClr val="002060"/>
                </a:solidFill>
              </a:rPr>
              <a:t>Postings meet item (1)(b) (“</a:t>
            </a:r>
            <a:r>
              <a:rPr lang="en-US" sz="2000" dirty="0">
                <a:solidFill>
                  <a:srgbClr val="002060"/>
                </a:solidFill>
              </a:rPr>
              <a:t>Information that reveals that a specified contingency or fault results in instability, cascading or uncontrolled </a:t>
            </a:r>
            <a:r>
              <a:rPr lang="en-US" sz="2000" dirty="0" smtClean="0">
                <a:solidFill>
                  <a:srgbClr val="002060"/>
                </a:solidFill>
              </a:rPr>
              <a:t>separation”) and (c) (“</a:t>
            </a:r>
            <a:r>
              <a:rPr lang="en-US" sz="2000" dirty="0">
                <a:solidFill>
                  <a:srgbClr val="002060"/>
                </a:solidFill>
              </a:rPr>
              <a:t>Studies and results of simulations that identify cyber and physical security vulnerabilities of ERCOT System </a:t>
            </a:r>
            <a:r>
              <a:rPr lang="en-US" sz="2000" dirty="0" smtClean="0">
                <a:solidFill>
                  <a:srgbClr val="002060"/>
                </a:solidFill>
              </a:rPr>
              <a:t>Infrastructure”) of the ECEII List</a:t>
            </a:r>
            <a:endParaRPr lang="en-US" sz="2000" dirty="0">
              <a:solidFill>
                <a:srgbClr val="002060"/>
              </a:solidFill>
            </a:endParaRP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887153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Real-Time Congestion Reports (Chronic or Severe Constraints)</a:t>
            </a:r>
            <a:endParaRPr lang="en-US" sz="2000"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a:solidFill>
                  <a:schemeClr val="tx1"/>
                </a:solidFill>
              </a:rPr>
              <a:t>Monthly Real-Time Congestion Report - Chronic or Severe Constraints</a:t>
            </a:r>
          </a:p>
          <a:p>
            <a:pPr>
              <a:spcBef>
                <a:spcPts val="0"/>
              </a:spcBef>
            </a:pPr>
            <a:r>
              <a:rPr lang="en-US" sz="2000" dirty="0">
                <a:solidFill>
                  <a:schemeClr val="tx1"/>
                </a:solidFill>
              </a:rPr>
              <a:t>Daily Real-Time Congestion Report - Exceeded Constraints Not Activated</a:t>
            </a: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p>
          <a:p>
            <a:pPr>
              <a:spcBef>
                <a:spcPts val="0"/>
              </a:spcBef>
              <a:buFont typeface="Wingdings" panose="05000000000000000000" pitchFamily="2" charset="2"/>
              <a:buChar char="Ø"/>
            </a:pPr>
            <a:r>
              <a:rPr lang="en-US" sz="2000" dirty="0" smtClean="0">
                <a:solidFill>
                  <a:srgbClr val="002060"/>
                </a:solidFill>
              </a:rPr>
              <a:t>Postings meet item (1)(b) (“</a:t>
            </a:r>
            <a:r>
              <a:rPr lang="en-US" sz="2000" dirty="0">
                <a:solidFill>
                  <a:srgbClr val="002060"/>
                </a:solidFill>
              </a:rPr>
              <a:t>Information that reveals that a specified contingency or fault results in instability, cascading or uncontrolled </a:t>
            </a:r>
            <a:r>
              <a:rPr lang="en-US" sz="2000" dirty="0" smtClean="0">
                <a:solidFill>
                  <a:srgbClr val="002060"/>
                </a:solidFill>
              </a:rPr>
              <a:t>separation”) and (c) (“</a:t>
            </a:r>
            <a:r>
              <a:rPr lang="en-US" sz="2000" dirty="0">
                <a:solidFill>
                  <a:srgbClr val="002060"/>
                </a:solidFill>
              </a:rPr>
              <a:t>Studies and results of simulations that identify cyber and physical security vulnerabilities of ERCOT System </a:t>
            </a:r>
            <a:r>
              <a:rPr lang="en-US" sz="2000" dirty="0" smtClean="0">
                <a:solidFill>
                  <a:srgbClr val="002060"/>
                </a:solidFill>
              </a:rPr>
              <a:t>Infrastructure”) of the ECEII List</a:t>
            </a:r>
            <a:endParaRPr lang="en-US" sz="2000" dirty="0">
              <a:solidFill>
                <a:srgbClr val="002060"/>
              </a:solidFill>
            </a:endParaRP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232630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Generation Interconnection or Change Request (GINR</a:t>
            </a:r>
            <a:r>
              <a:rPr lang="en-US" sz="2000" b="1" dirty="0" smtClean="0">
                <a:solidFill>
                  <a:schemeClr val="tx1"/>
                </a:solidFill>
              </a:rPr>
              <a:t>)-related Information</a:t>
            </a:r>
            <a:endParaRPr lang="en-US" sz="2000"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1800" dirty="0" smtClean="0">
                <a:solidFill>
                  <a:schemeClr val="tx1"/>
                </a:solidFill>
              </a:rPr>
              <a:t>GINR-related Studies, such as Full Interconnection Studies (full posted to Certified Area, redacted posted to Secure Area) and supporting documents</a:t>
            </a:r>
          </a:p>
          <a:p>
            <a:pPr lvl="1">
              <a:spcBef>
                <a:spcPts val="0"/>
              </a:spcBef>
            </a:pPr>
            <a:r>
              <a:rPr lang="en-US" sz="1800" dirty="0" smtClean="0">
                <a:solidFill>
                  <a:schemeClr val="tx1"/>
                </a:solidFill>
              </a:rPr>
              <a:t>Steady State</a:t>
            </a:r>
          </a:p>
          <a:p>
            <a:pPr lvl="1">
              <a:spcBef>
                <a:spcPts val="0"/>
              </a:spcBef>
            </a:pPr>
            <a:r>
              <a:rPr lang="en-US" sz="1800" dirty="0" smtClean="0">
                <a:solidFill>
                  <a:schemeClr val="tx1"/>
                </a:solidFill>
              </a:rPr>
              <a:t>System Protection</a:t>
            </a:r>
          </a:p>
          <a:p>
            <a:pPr lvl="1">
              <a:spcBef>
                <a:spcPts val="0"/>
              </a:spcBef>
            </a:pPr>
            <a:r>
              <a:rPr lang="en-US" sz="1800" dirty="0" smtClean="0">
                <a:solidFill>
                  <a:schemeClr val="tx1"/>
                </a:solidFill>
              </a:rPr>
              <a:t>Dynamic and Transient Stability</a:t>
            </a:r>
          </a:p>
          <a:p>
            <a:pPr lvl="1">
              <a:spcBef>
                <a:spcPts val="0"/>
              </a:spcBef>
            </a:pPr>
            <a:r>
              <a:rPr lang="en-US" sz="1800" dirty="0" smtClean="0">
                <a:solidFill>
                  <a:schemeClr val="tx1"/>
                </a:solidFill>
              </a:rPr>
              <a:t>Facility</a:t>
            </a:r>
          </a:p>
          <a:p>
            <a:pPr lvl="1">
              <a:spcBef>
                <a:spcPts val="0"/>
              </a:spcBef>
            </a:pPr>
            <a:r>
              <a:rPr lang="en-US" sz="1800" dirty="0" smtClean="0">
                <a:solidFill>
                  <a:schemeClr val="tx1"/>
                </a:solidFill>
              </a:rPr>
              <a:t>Sub-synchronous Resonance (SSR)</a:t>
            </a:r>
          </a:p>
          <a:p>
            <a:pPr marL="0" indent="0">
              <a:spcBef>
                <a:spcPts val="0"/>
              </a:spcBef>
              <a:buNone/>
            </a:pPr>
            <a:endParaRPr lang="en-US" sz="1800" dirty="0" smtClean="0">
              <a:solidFill>
                <a:schemeClr val="tx1"/>
              </a:solidFill>
            </a:endParaRPr>
          </a:p>
          <a:p>
            <a:pPr marL="0" indent="0">
              <a:spcBef>
                <a:spcPts val="0"/>
              </a:spcBef>
              <a:buNone/>
            </a:pPr>
            <a:r>
              <a:rPr lang="en-US" sz="1800" u="sng" dirty="0" smtClean="0">
                <a:solidFill>
                  <a:srgbClr val="002060"/>
                </a:solidFill>
              </a:rPr>
              <a:t>Why </a:t>
            </a:r>
            <a:r>
              <a:rPr lang="en-US" sz="1800" u="sng" dirty="0">
                <a:solidFill>
                  <a:srgbClr val="002060"/>
                </a:solidFill>
              </a:rPr>
              <a:t>ECEII?</a:t>
            </a:r>
          </a:p>
          <a:p>
            <a:pPr>
              <a:spcBef>
                <a:spcPts val="0"/>
              </a:spcBef>
              <a:buFont typeface="Wingdings" panose="05000000000000000000" pitchFamily="2" charset="2"/>
              <a:buChar char="Ø"/>
            </a:pPr>
            <a:r>
              <a:rPr lang="en-US" sz="1800" dirty="0" smtClean="0">
                <a:solidFill>
                  <a:srgbClr val="002060"/>
                </a:solidFill>
              </a:rPr>
              <a:t>Postings contain studies that meet item </a:t>
            </a:r>
            <a:r>
              <a:rPr lang="en-US" sz="1800" dirty="0">
                <a:solidFill>
                  <a:srgbClr val="002060"/>
                </a:solidFill>
              </a:rPr>
              <a:t>(1)(b) (“Information that reveals that a specified contingency or fault results in instability, cascading or uncontrolled separation”) </a:t>
            </a:r>
            <a:r>
              <a:rPr lang="en-US" sz="1800" dirty="0" smtClean="0">
                <a:solidFill>
                  <a:srgbClr val="002060"/>
                </a:solidFill>
              </a:rPr>
              <a:t>or </a:t>
            </a:r>
            <a:r>
              <a:rPr lang="en-US" sz="1800" dirty="0">
                <a:solidFill>
                  <a:srgbClr val="002060"/>
                </a:solidFill>
              </a:rPr>
              <a:t>(c) (“Studies and results of simulations that identify cyber and physical security vulnerabilities of ERCOT System Infrastructure”) of the ECEII List</a:t>
            </a:r>
            <a:endParaRPr lang="en-US" sz="1800" dirty="0" smtClean="0">
              <a:solidFill>
                <a:srgbClr val="002060"/>
              </a:solidFill>
            </a:endParaRP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80936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Overview of NPRR902</a:t>
            </a:r>
            <a:endParaRPr lang="en-US"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44318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Dynamic Data </a:t>
            </a:r>
            <a:r>
              <a:rPr lang="en-US" sz="2000" b="1" dirty="0" smtClean="0">
                <a:solidFill>
                  <a:schemeClr val="tx1"/>
                </a:solidFill>
              </a:rPr>
              <a:t>information</a:t>
            </a:r>
            <a:endParaRPr lang="en-US" sz="2000"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smtClean="0">
                <a:solidFill>
                  <a:schemeClr val="tx1"/>
                </a:solidFill>
              </a:rPr>
              <a:t>Dynamic Data Studies</a:t>
            </a:r>
          </a:p>
          <a:p>
            <a:pPr>
              <a:spcBef>
                <a:spcPts val="0"/>
              </a:spcBef>
            </a:pPr>
            <a:r>
              <a:rPr lang="en-US" sz="2000" dirty="0" smtClean="0">
                <a:solidFill>
                  <a:schemeClr val="tx1"/>
                </a:solidFill>
              </a:rPr>
              <a:t>ERCOT Dynamic Assessment</a:t>
            </a:r>
          </a:p>
          <a:p>
            <a:pPr>
              <a:spcBef>
                <a:spcPts val="0"/>
              </a:spcBef>
            </a:pPr>
            <a:r>
              <a:rPr lang="en-US" sz="2000" dirty="0" smtClean="0">
                <a:solidFill>
                  <a:schemeClr val="tx1"/>
                </a:solidFill>
              </a:rPr>
              <a:t>DWG </a:t>
            </a:r>
            <a:r>
              <a:rPr lang="en-US" sz="2000" dirty="0">
                <a:solidFill>
                  <a:schemeClr val="tx1"/>
                </a:solidFill>
              </a:rPr>
              <a:t>Meeting Minutes and Presentations</a:t>
            </a: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p>
          <a:p>
            <a:pPr>
              <a:spcBef>
                <a:spcPts val="0"/>
              </a:spcBef>
              <a:buFont typeface="Wingdings" panose="05000000000000000000" pitchFamily="2" charset="2"/>
              <a:buChar char="Ø"/>
            </a:pPr>
            <a:r>
              <a:rPr lang="en-US" sz="2000" dirty="0" smtClean="0">
                <a:solidFill>
                  <a:srgbClr val="002060"/>
                </a:solidFill>
              </a:rPr>
              <a:t>Postings include </a:t>
            </a:r>
            <a:r>
              <a:rPr lang="en-US" sz="2000" dirty="0">
                <a:solidFill>
                  <a:srgbClr val="002060"/>
                </a:solidFill>
              </a:rPr>
              <a:t>dynamics data and critical contingencies of </a:t>
            </a:r>
            <a:r>
              <a:rPr lang="en-US" sz="2000" dirty="0" smtClean="0">
                <a:solidFill>
                  <a:srgbClr val="002060"/>
                </a:solidFill>
              </a:rPr>
              <a:t>instability, and meet </a:t>
            </a:r>
            <a:r>
              <a:rPr lang="en-US" sz="2000" dirty="0">
                <a:solidFill>
                  <a:srgbClr val="002060"/>
                </a:solidFill>
              </a:rPr>
              <a:t>item (1)(b</a:t>
            </a:r>
            <a:r>
              <a:rPr lang="en-US" sz="2000" dirty="0" smtClean="0">
                <a:solidFill>
                  <a:srgbClr val="002060"/>
                </a:solidFill>
              </a:rPr>
              <a:t>) of the ECEII list </a:t>
            </a:r>
            <a:r>
              <a:rPr lang="en-US" sz="2000" dirty="0">
                <a:solidFill>
                  <a:srgbClr val="002060"/>
                </a:solidFill>
              </a:rPr>
              <a:t>(“Information that reveals that a specified contingency or fault results in instability, cascading or uncontrolled separation</a:t>
            </a:r>
            <a:r>
              <a:rPr lang="en-US" sz="2000" dirty="0" smtClean="0">
                <a:solidFill>
                  <a:srgbClr val="002060"/>
                </a:solidFill>
              </a:rPr>
              <a:t>”)</a:t>
            </a: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475417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smtClean="0">
                <a:solidFill>
                  <a:schemeClr val="tx1"/>
                </a:solidFill>
              </a:rPr>
              <a:t>ERCOT System Stability </a:t>
            </a:r>
            <a:r>
              <a:rPr lang="en-US" sz="2000" b="1" dirty="0">
                <a:solidFill>
                  <a:schemeClr val="tx1"/>
                </a:solidFill>
              </a:rPr>
              <a:t>Screening </a:t>
            </a:r>
            <a:r>
              <a:rPr lang="en-US" sz="2000" b="1" dirty="0" smtClean="0">
                <a:solidFill>
                  <a:schemeClr val="tx1"/>
                </a:solidFill>
              </a:rPr>
              <a:t>Studies</a:t>
            </a:r>
          </a:p>
          <a:p>
            <a:pPr marL="0" indent="0">
              <a:spcBef>
                <a:spcPts val="0"/>
              </a:spcBef>
              <a:buNone/>
            </a:pPr>
            <a:endParaRPr lang="en-US" sz="2000" dirty="0" smtClean="0">
              <a:solidFill>
                <a:schemeClr val="tx1"/>
              </a:solidFill>
            </a:endParaRPr>
          </a:p>
          <a:p>
            <a:pPr>
              <a:spcBef>
                <a:spcPts val="0"/>
              </a:spcBef>
            </a:pPr>
            <a:r>
              <a:rPr lang="en-US" sz="2000" dirty="0">
                <a:solidFill>
                  <a:schemeClr val="tx1"/>
                </a:solidFill>
              </a:rPr>
              <a:t>Transient Stability Screening Study for ERCOT System</a:t>
            </a:r>
            <a:endParaRPr lang="en-US" sz="2000" dirty="0" smtClean="0">
              <a:solidFill>
                <a:schemeClr val="tx1"/>
              </a:solidFill>
            </a:endParaRPr>
          </a:p>
          <a:p>
            <a:pPr>
              <a:spcBef>
                <a:spcPts val="0"/>
              </a:spcBef>
            </a:pPr>
            <a:r>
              <a:rPr lang="en-US" sz="2000" dirty="0">
                <a:solidFill>
                  <a:schemeClr val="tx1"/>
                </a:solidFill>
              </a:rPr>
              <a:t>Voltage Stability Screening Study for ERCOT </a:t>
            </a:r>
            <a:r>
              <a:rPr lang="en-US" sz="2000" dirty="0" smtClean="0">
                <a:solidFill>
                  <a:schemeClr val="tx1"/>
                </a:solidFill>
              </a:rPr>
              <a:t>System	</a:t>
            </a:r>
          </a:p>
          <a:p>
            <a:pPr marL="0" indent="0">
              <a:spcBef>
                <a:spcPts val="0"/>
              </a:spcBef>
              <a:buNone/>
            </a:pP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p>
          <a:p>
            <a:pPr>
              <a:spcBef>
                <a:spcPts val="0"/>
              </a:spcBef>
              <a:buFont typeface="Wingdings" panose="05000000000000000000" pitchFamily="2" charset="2"/>
              <a:buChar char="Ø"/>
            </a:pPr>
            <a:r>
              <a:rPr lang="en-US" sz="2000" dirty="0" smtClean="0">
                <a:solidFill>
                  <a:srgbClr val="002060"/>
                </a:solidFill>
              </a:rPr>
              <a:t>Postings include </a:t>
            </a:r>
            <a:r>
              <a:rPr lang="en-US" sz="2000" dirty="0">
                <a:solidFill>
                  <a:srgbClr val="002060"/>
                </a:solidFill>
              </a:rPr>
              <a:t>the critical contingencies of identified </a:t>
            </a:r>
            <a:r>
              <a:rPr lang="en-US" sz="2000" dirty="0" smtClean="0">
                <a:solidFill>
                  <a:srgbClr val="002060"/>
                </a:solidFill>
              </a:rPr>
              <a:t>instability, </a:t>
            </a:r>
            <a:r>
              <a:rPr lang="en-US" sz="2000" dirty="0">
                <a:solidFill>
                  <a:srgbClr val="002060"/>
                </a:solidFill>
              </a:rPr>
              <a:t>and </a:t>
            </a:r>
            <a:r>
              <a:rPr lang="en-US" sz="2000" dirty="0" smtClean="0">
                <a:solidFill>
                  <a:srgbClr val="002060"/>
                </a:solidFill>
              </a:rPr>
              <a:t>meet </a:t>
            </a:r>
            <a:r>
              <a:rPr lang="en-US" sz="2000" dirty="0">
                <a:solidFill>
                  <a:srgbClr val="002060"/>
                </a:solidFill>
              </a:rPr>
              <a:t>item (1)(b) of the ECEII list (“Information that reveals that a specified contingency or fault results in instability, cascading or uncontrolled separation”)</a:t>
            </a: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440222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Remedial Action Scheme (RAS) information</a:t>
            </a:r>
            <a:endParaRPr lang="en-US" sz="2000" b="1"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a:solidFill>
                  <a:schemeClr val="tx1"/>
                </a:solidFill>
              </a:rPr>
              <a:t>Submitted </a:t>
            </a:r>
            <a:r>
              <a:rPr lang="en-US" sz="2000" dirty="0" smtClean="0">
                <a:solidFill>
                  <a:schemeClr val="tx1"/>
                </a:solidFill>
              </a:rPr>
              <a:t>RASs</a:t>
            </a:r>
          </a:p>
          <a:p>
            <a:pPr>
              <a:spcBef>
                <a:spcPts val="0"/>
              </a:spcBef>
            </a:pPr>
            <a:r>
              <a:rPr lang="en-US" sz="2000" dirty="0">
                <a:solidFill>
                  <a:schemeClr val="tx1"/>
                </a:solidFill>
              </a:rPr>
              <a:t>Approved RASs</a:t>
            </a: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r>
              <a:rPr lang="en-US" sz="2000" u="sng" dirty="0" smtClean="0">
                <a:solidFill>
                  <a:srgbClr val="002060"/>
                </a:solidFill>
              </a:rPr>
              <a:t>?</a:t>
            </a:r>
          </a:p>
          <a:p>
            <a:pPr>
              <a:spcBef>
                <a:spcPts val="0"/>
              </a:spcBef>
              <a:buFont typeface="Wingdings" panose="05000000000000000000" pitchFamily="2" charset="2"/>
              <a:buChar char="Ø"/>
            </a:pPr>
            <a:r>
              <a:rPr lang="en-US" sz="2000" dirty="0" smtClean="0">
                <a:solidFill>
                  <a:srgbClr val="002060"/>
                </a:solidFill>
              </a:rPr>
              <a:t>RASs may </a:t>
            </a:r>
            <a:r>
              <a:rPr lang="en-US" sz="2000" dirty="0">
                <a:solidFill>
                  <a:srgbClr val="002060"/>
                </a:solidFill>
              </a:rPr>
              <a:t>be used to manage </a:t>
            </a:r>
            <a:r>
              <a:rPr lang="en-US" sz="2000" dirty="0" smtClean="0">
                <a:solidFill>
                  <a:srgbClr val="002060"/>
                </a:solidFill>
              </a:rPr>
              <a:t>instability; postings meet item </a:t>
            </a:r>
            <a:r>
              <a:rPr lang="en-US" sz="2000" dirty="0">
                <a:solidFill>
                  <a:srgbClr val="002060"/>
                </a:solidFill>
              </a:rPr>
              <a:t>(1</a:t>
            </a:r>
            <a:r>
              <a:rPr lang="en-US" sz="2000" dirty="0" smtClean="0">
                <a:solidFill>
                  <a:srgbClr val="002060"/>
                </a:solidFill>
              </a:rPr>
              <a:t>)(b) </a:t>
            </a:r>
            <a:r>
              <a:rPr lang="en-US" sz="2000" dirty="0">
                <a:solidFill>
                  <a:srgbClr val="002060"/>
                </a:solidFill>
              </a:rPr>
              <a:t>of the ECEII </a:t>
            </a:r>
            <a:r>
              <a:rPr lang="en-US" sz="2000" dirty="0" smtClean="0">
                <a:solidFill>
                  <a:srgbClr val="002060"/>
                </a:solidFill>
              </a:rPr>
              <a:t>List (“</a:t>
            </a:r>
            <a:r>
              <a:rPr lang="en-US" sz="2000" dirty="0">
                <a:solidFill>
                  <a:srgbClr val="002060"/>
                </a:solidFill>
              </a:rPr>
              <a:t>Information that reveals that a specified contingency or fault results in instability, cascading or uncontrolled </a:t>
            </a:r>
            <a:r>
              <a:rPr lang="en-US" sz="2000" dirty="0" smtClean="0">
                <a:solidFill>
                  <a:srgbClr val="002060"/>
                </a:solidFill>
              </a:rPr>
              <a:t>separation”)</a:t>
            </a: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435713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Resource Asset Registration Form (RARF) Generator </a:t>
            </a:r>
            <a:r>
              <a:rPr lang="en-US" sz="2000" b="1" dirty="0" smtClean="0">
                <a:solidFill>
                  <a:schemeClr val="tx1"/>
                </a:solidFill>
              </a:rPr>
              <a:t>Data</a:t>
            </a:r>
          </a:p>
          <a:p>
            <a:pPr marL="0" indent="0">
              <a:spcBef>
                <a:spcPts val="0"/>
              </a:spcBef>
              <a:buNone/>
            </a:pPr>
            <a:endParaRPr lang="en-US" sz="2000" b="1" dirty="0" smtClean="0">
              <a:solidFill>
                <a:schemeClr val="tx1"/>
              </a:solidFill>
            </a:endParaRPr>
          </a:p>
          <a:p>
            <a:pPr>
              <a:spcBef>
                <a:spcPts val="0"/>
              </a:spcBef>
            </a:pPr>
            <a:r>
              <a:rPr lang="en-US" sz="2000" dirty="0" smtClean="0">
                <a:solidFill>
                  <a:schemeClr val="tx1"/>
                </a:solidFill>
              </a:rPr>
              <a:t>RARF </a:t>
            </a:r>
            <a:r>
              <a:rPr lang="en-US" sz="2000" dirty="0">
                <a:solidFill>
                  <a:schemeClr val="tx1"/>
                </a:solidFill>
              </a:rPr>
              <a:t>data in spreadsheet format</a:t>
            </a: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r>
              <a:rPr lang="en-US" sz="2000" u="sng" dirty="0" smtClean="0">
                <a:solidFill>
                  <a:srgbClr val="002060"/>
                </a:solidFill>
              </a:rPr>
              <a:t>?</a:t>
            </a:r>
          </a:p>
          <a:p>
            <a:pPr>
              <a:spcBef>
                <a:spcPts val="0"/>
              </a:spcBef>
              <a:buFont typeface="Wingdings" panose="05000000000000000000" pitchFamily="2" charset="2"/>
              <a:buChar char="Ø"/>
            </a:pPr>
            <a:r>
              <a:rPr lang="en-US" sz="2000" dirty="0" smtClean="0">
                <a:solidFill>
                  <a:srgbClr val="002060"/>
                </a:solidFill>
              </a:rPr>
              <a:t>RARF data typically includes detailed locational information (GPS coordinates to several decimal places) and therefore meets item </a:t>
            </a:r>
            <a:r>
              <a:rPr lang="en-US" sz="2000" dirty="0">
                <a:solidFill>
                  <a:srgbClr val="002060"/>
                </a:solidFill>
              </a:rPr>
              <a:t>(1</a:t>
            </a:r>
            <a:r>
              <a:rPr lang="en-US" sz="2000" dirty="0" smtClean="0">
                <a:solidFill>
                  <a:srgbClr val="002060"/>
                </a:solidFill>
              </a:rPr>
              <a:t>)(a) </a:t>
            </a:r>
            <a:r>
              <a:rPr lang="en-US" sz="2000" dirty="0">
                <a:solidFill>
                  <a:srgbClr val="002060"/>
                </a:solidFill>
              </a:rPr>
              <a:t>of the ECEII </a:t>
            </a:r>
            <a:r>
              <a:rPr lang="en-US" sz="2000" dirty="0" smtClean="0">
                <a:solidFill>
                  <a:srgbClr val="002060"/>
                </a:solidFill>
              </a:rPr>
              <a:t>List (“</a:t>
            </a:r>
            <a:r>
              <a:rPr lang="en-US" sz="2000" dirty="0">
                <a:solidFill>
                  <a:srgbClr val="002060"/>
                </a:solidFill>
              </a:rPr>
              <a:t>Detailed ERCOT System Infrastructure locational information, such as Global Positioning System (GPS) coordinates</a:t>
            </a:r>
            <a:r>
              <a:rPr lang="en-US" sz="2000" dirty="0" smtClean="0">
                <a:solidFill>
                  <a:srgbClr val="002060"/>
                </a:solidFill>
              </a:rPr>
              <a:t>”)</a:t>
            </a: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895662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000" b="1" dirty="0">
                <a:solidFill>
                  <a:schemeClr val="tx1"/>
                </a:solidFill>
              </a:rPr>
              <a:t>Detailed Transmission System maps</a:t>
            </a:r>
            <a:endParaRPr lang="en-US" sz="2000" b="1" dirty="0" smtClean="0">
              <a:solidFill>
                <a:schemeClr val="tx1"/>
              </a:solidFill>
            </a:endParaRPr>
          </a:p>
          <a:p>
            <a:pPr marL="0" indent="0">
              <a:spcBef>
                <a:spcPts val="0"/>
              </a:spcBef>
              <a:buNone/>
            </a:pPr>
            <a:endParaRPr lang="en-US" sz="2000" dirty="0" smtClean="0">
              <a:solidFill>
                <a:schemeClr val="tx1"/>
              </a:solidFill>
            </a:endParaRPr>
          </a:p>
          <a:p>
            <a:pPr>
              <a:spcBef>
                <a:spcPts val="0"/>
              </a:spcBef>
            </a:pPr>
            <a:r>
              <a:rPr lang="en-US" sz="2000" dirty="0" smtClean="0">
                <a:solidFill>
                  <a:schemeClr val="tx1"/>
                </a:solidFill>
              </a:rPr>
              <a:t>No longer updated but still available on the MIS Secure Area	</a:t>
            </a:r>
          </a:p>
          <a:p>
            <a:pPr marL="0" indent="0">
              <a:spcBef>
                <a:spcPts val="0"/>
              </a:spcBef>
              <a:buNone/>
            </a:pPr>
            <a:endParaRPr lang="en-US" sz="2000" dirty="0" smtClean="0">
              <a:solidFill>
                <a:schemeClr val="tx1"/>
              </a:solidFill>
            </a:endParaRPr>
          </a:p>
          <a:p>
            <a:pPr marL="0" indent="0">
              <a:spcBef>
                <a:spcPts val="0"/>
              </a:spcBef>
              <a:buNone/>
            </a:pPr>
            <a:endParaRPr lang="en-US" sz="2000" dirty="0" smtClean="0">
              <a:solidFill>
                <a:schemeClr val="tx1"/>
              </a:solidFill>
            </a:endParaRPr>
          </a:p>
          <a:p>
            <a:pPr marL="0" indent="0">
              <a:spcBef>
                <a:spcPts val="0"/>
              </a:spcBef>
              <a:buNone/>
            </a:pPr>
            <a:r>
              <a:rPr lang="en-US" sz="2000" u="sng" dirty="0" smtClean="0">
                <a:solidFill>
                  <a:srgbClr val="002060"/>
                </a:solidFill>
              </a:rPr>
              <a:t>Why </a:t>
            </a:r>
            <a:r>
              <a:rPr lang="en-US" sz="2000" u="sng" dirty="0">
                <a:solidFill>
                  <a:srgbClr val="002060"/>
                </a:solidFill>
              </a:rPr>
              <a:t>ECEII</a:t>
            </a:r>
            <a:r>
              <a:rPr lang="en-US" sz="2000" u="sng" dirty="0" smtClean="0">
                <a:solidFill>
                  <a:srgbClr val="002060"/>
                </a:solidFill>
              </a:rPr>
              <a:t>?</a:t>
            </a:r>
          </a:p>
          <a:p>
            <a:pPr>
              <a:spcBef>
                <a:spcPts val="0"/>
              </a:spcBef>
              <a:buFont typeface="Wingdings" panose="05000000000000000000" pitchFamily="2" charset="2"/>
              <a:buChar char="Ø"/>
            </a:pPr>
            <a:r>
              <a:rPr lang="en-US" sz="2000" dirty="0">
                <a:solidFill>
                  <a:srgbClr val="002060"/>
                </a:solidFill>
              </a:rPr>
              <a:t>Posting meets item (1)(f) of the ECEII </a:t>
            </a:r>
            <a:r>
              <a:rPr lang="en-US" sz="2000" dirty="0" smtClean="0">
                <a:solidFill>
                  <a:srgbClr val="002060"/>
                </a:solidFill>
              </a:rPr>
              <a:t>List (“</a:t>
            </a:r>
            <a:r>
              <a:rPr lang="en-US" sz="2000" dirty="0">
                <a:solidFill>
                  <a:srgbClr val="002060"/>
                </a:solidFill>
              </a:rPr>
              <a:t>Detailed ERCOT Transmission Grid maps, other than maps showing only small portions of the ERCOT Transmission Grid such as those included in Regional Planning Group (RPG) Project ERCOT Independent Review </a:t>
            </a:r>
            <a:r>
              <a:rPr lang="en-US" sz="2000" dirty="0" smtClean="0">
                <a:solidFill>
                  <a:srgbClr val="002060"/>
                </a:solidFill>
              </a:rPr>
              <a:t>reports”)</a:t>
            </a:r>
          </a:p>
          <a:p>
            <a:pPr marL="0" indent="0">
              <a:spcBef>
                <a:spcPts val="0"/>
              </a:spcBef>
              <a:buNone/>
            </a:pPr>
            <a:endParaRPr lang="en-US" sz="2000" dirty="0" smtClean="0">
              <a:solidFill>
                <a:schemeClr val="tx1"/>
              </a:solidFill>
            </a:endParaRPr>
          </a:p>
          <a:p>
            <a:pPr>
              <a:spcBef>
                <a:spcPts val="0"/>
              </a:spcBef>
            </a:pPr>
            <a:endParaRPr lang="en-US" sz="20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825635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MIS Secure/Certified Information </a:t>
            </a:r>
            <a:r>
              <a:rPr lang="en-US" sz="2400" dirty="0" smtClean="0"/>
              <a:t>Classified </a:t>
            </a:r>
            <a:r>
              <a:rPr lang="en-US" sz="2400" dirty="0"/>
              <a:t>as ECEII</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lgn="ctr">
              <a:spcBef>
                <a:spcPts val="0"/>
              </a:spcBef>
              <a:buNone/>
            </a:pPr>
            <a:r>
              <a:rPr lang="en-US" sz="1800" dirty="0" smtClean="0">
                <a:solidFill>
                  <a:schemeClr val="tx1"/>
                </a:solidFill>
              </a:rPr>
              <a:t> </a:t>
            </a:r>
            <a:r>
              <a:rPr lang="en-US" sz="1800" dirty="0">
                <a:solidFill>
                  <a:schemeClr val="tx1"/>
                </a:solidFill>
              </a:rPr>
              <a:t>Using the ERCOT Market Information List (EMIL) (</a:t>
            </a:r>
            <a:r>
              <a:rPr lang="en-US" sz="1800" dirty="0">
                <a:hlinkClick r:id="rId3"/>
              </a:rPr>
              <a:t>https://mis.ercot.com/public</a:t>
            </a:r>
            <a:r>
              <a:rPr lang="en-US" sz="1800" dirty="0" smtClean="0">
                <a:hlinkClick r:id="rId3"/>
              </a:rPr>
              <a:t>/</a:t>
            </a:r>
            <a:r>
              <a:rPr lang="en-US" sz="1800" dirty="0" smtClean="0">
                <a:solidFill>
                  <a:schemeClr val="tx1"/>
                </a:solidFill>
              </a:rPr>
              <a:t>), </a:t>
            </a:r>
            <a:r>
              <a:rPr lang="en-US" sz="1800" dirty="0">
                <a:solidFill>
                  <a:schemeClr val="tx1"/>
                </a:solidFill>
              </a:rPr>
              <a:t>a user can locate all data products that have been identified as ECEII </a:t>
            </a:r>
            <a:r>
              <a:rPr lang="en-US" sz="1800" dirty="0" smtClean="0">
                <a:solidFill>
                  <a:schemeClr val="tx1"/>
                </a:solidFill>
              </a:rPr>
              <a:t>by entering </a:t>
            </a:r>
            <a:r>
              <a:rPr lang="en-US" sz="1800" dirty="0">
                <a:solidFill>
                  <a:schemeClr val="tx1"/>
                </a:solidFill>
              </a:rPr>
              <a:t>ECEII in the Keyword search field.  This will return all </a:t>
            </a:r>
            <a:r>
              <a:rPr lang="en-US" sz="1800" dirty="0" smtClean="0">
                <a:solidFill>
                  <a:schemeClr val="tx1"/>
                </a:solidFill>
              </a:rPr>
              <a:t>data products </a:t>
            </a:r>
            <a:r>
              <a:rPr lang="en-US" sz="1800" dirty="0">
                <a:solidFill>
                  <a:schemeClr val="tx1"/>
                </a:solidFill>
              </a:rPr>
              <a:t>that </a:t>
            </a:r>
            <a:r>
              <a:rPr lang="en-US" sz="1800" dirty="0" smtClean="0">
                <a:solidFill>
                  <a:schemeClr val="tx1"/>
                </a:solidFill>
              </a:rPr>
              <a:t>have been flagged as ECEII (ECEII </a:t>
            </a:r>
            <a:r>
              <a:rPr lang="en-US" sz="1800" dirty="0">
                <a:solidFill>
                  <a:schemeClr val="tx1"/>
                </a:solidFill>
              </a:rPr>
              <a:t>= </a:t>
            </a:r>
            <a:r>
              <a:rPr lang="en-US" sz="1800" dirty="0" smtClean="0">
                <a:solidFill>
                  <a:schemeClr val="tx1"/>
                </a:solidFill>
              </a:rPr>
              <a:t>Yes).</a:t>
            </a:r>
          </a:p>
          <a:p>
            <a:pPr marL="0" indent="0" algn="ctr">
              <a:spcBef>
                <a:spcPts val="0"/>
              </a:spcBef>
              <a:buNone/>
            </a:pPr>
            <a:endParaRPr lang="en-US" sz="1800" dirty="0"/>
          </a:p>
          <a:p>
            <a:pPr marL="0" indent="0" algn="ctr">
              <a:spcBef>
                <a:spcPts val="0"/>
              </a:spcBef>
              <a:buNone/>
            </a:pPr>
            <a:endParaRPr lang="en-US" sz="2400"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pic>
        <p:nvPicPr>
          <p:cNvPr id="7" name="Picture 6"/>
          <p:cNvPicPr>
            <a:picLocks noChangeAspect="1"/>
          </p:cNvPicPr>
          <p:nvPr/>
        </p:nvPicPr>
        <p:blipFill>
          <a:blip r:embed="rId4"/>
          <a:stretch>
            <a:fillRect/>
          </a:stretch>
        </p:blipFill>
        <p:spPr>
          <a:xfrm>
            <a:off x="381000" y="2714531"/>
            <a:ext cx="8353266" cy="3352800"/>
          </a:xfrm>
          <a:prstGeom prst="rect">
            <a:avLst/>
          </a:prstGeom>
        </p:spPr>
      </p:pic>
    </p:spTree>
    <p:extLst>
      <p:ext uri="{BB962C8B-B14F-4D97-AF65-F5344CB8AC3E}">
        <p14:creationId xmlns:p14="http://schemas.microsoft.com/office/powerpoint/2010/main" val="2439834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124"/>
            <a:ext cx="8458200" cy="518318"/>
          </a:xfrm>
        </p:spPr>
        <p:txBody>
          <a:bodyPr/>
          <a:lstStyle/>
          <a:p>
            <a:r>
              <a:rPr lang="en-US" sz="2400" dirty="0"/>
              <a:t>NPRR902 Implementation Workshop</a:t>
            </a:r>
            <a:br>
              <a:rPr lang="en-US" sz="2400" dirty="0"/>
            </a:br>
            <a:r>
              <a:rPr lang="en-US" sz="2400" dirty="0"/>
              <a:t>MIS Secure/Certified Information Classified as ECEII</a:t>
            </a:r>
          </a:p>
        </p:txBody>
      </p:sp>
      <p:sp>
        <p:nvSpPr>
          <p:cNvPr id="3" name="Content Placeholder 2"/>
          <p:cNvSpPr>
            <a:spLocks noGrp="1"/>
          </p:cNvSpPr>
          <p:nvPr>
            <p:ph idx="1"/>
          </p:nvPr>
        </p:nvSpPr>
        <p:spPr/>
        <p:txBody>
          <a:bodyPr/>
          <a:lstStyle/>
          <a:p>
            <a:r>
              <a:rPr lang="en-US" sz="1800" dirty="0">
                <a:solidFill>
                  <a:schemeClr val="tx1"/>
                </a:solidFill>
              </a:rPr>
              <a:t>The ECEII flag is visible on the Data Product Details page.  </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589806" y="1828800"/>
            <a:ext cx="8040588" cy="3810002"/>
          </a:xfrm>
          <a:prstGeom prst="rect">
            <a:avLst/>
          </a:prstGeom>
        </p:spPr>
      </p:pic>
    </p:spTree>
    <p:extLst>
      <p:ext uri="{BB962C8B-B14F-4D97-AF65-F5344CB8AC3E}">
        <p14:creationId xmlns:p14="http://schemas.microsoft.com/office/powerpoint/2010/main" val="4190140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124"/>
            <a:ext cx="8458200" cy="518318"/>
          </a:xfrm>
        </p:spPr>
        <p:txBody>
          <a:bodyPr/>
          <a:lstStyle/>
          <a:p>
            <a:r>
              <a:rPr lang="en-US" sz="2400" dirty="0"/>
              <a:t>NPRR902 Implementation Workshop</a:t>
            </a:r>
            <a:br>
              <a:rPr lang="en-US" sz="2400" dirty="0"/>
            </a:br>
            <a:r>
              <a:rPr lang="en-US" sz="2400" dirty="0"/>
              <a:t>MIS Secure/Certified Information Classified as ECEII</a:t>
            </a:r>
          </a:p>
        </p:txBody>
      </p:sp>
      <p:sp>
        <p:nvSpPr>
          <p:cNvPr id="3" name="Content Placeholder 2"/>
          <p:cNvSpPr>
            <a:spLocks noGrp="1"/>
          </p:cNvSpPr>
          <p:nvPr>
            <p:ph idx="1"/>
          </p:nvPr>
        </p:nvSpPr>
        <p:spPr/>
        <p:txBody>
          <a:bodyPr/>
          <a:lstStyle/>
          <a:p>
            <a:r>
              <a:rPr lang="en-US" sz="1800" dirty="0" smtClean="0">
                <a:solidFill>
                  <a:schemeClr val="tx1"/>
                </a:solidFill>
              </a:rPr>
              <a:t>A user can also click on the ECEII flag ‘Yes’ indicator to view all ECEII data products.</a:t>
            </a:r>
          </a:p>
          <a:p>
            <a:pPr marL="0" indent="0">
              <a:buNone/>
            </a:pPr>
            <a:endParaRPr lang="en-US" sz="18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7" name="Picture 6"/>
          <p:cNvPicPr>
            <a:picLocks noChangeAspect="1"/>
          </p:cNvPicPr>
          <p:nvPr/>
        </p:nvPicPr>
        <p:blipFill>
          <a:blip r:embed="rId2"/>
          <a:stretch>
            <a:fillRect/>
          </a:stretch>
        </p:blipFill>
        <p:spPr>
          <a:xfrm>
            <a:off x="609600" y="1981200"/>
            <a:ext cx="7794663" cy="2514600"/>
          </a:xfrm>
          <a:prstGeom prst="rect">
            <a:avLst/>
          </a:prstGeom>
        </p:spPr>
      </p:pic>
    </p:spTree>
    <p:extLst>
      <p:ext uri="{BB962C8B-B14F-4D97-AF65-F5344CB8AC3E}">
        <p14:creationId xmlns:p14="http://schemas.microsoft.com/office/powerpoint/2010/main" val="3344818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Next Steps</a:t>
            </a:r>
            <a:endParaRPr lang="en-US" dirty="0">
              <a:solidFill>
                <a:schemeClr val="tx1"/>
              </a:solidFill>
            </a:endParaRP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1060139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AEC7"/>
                </a:solidFill>
              </a:rPr>
              <a:t>NPRR902 Implementation Workshop</a:t>
            </a:r>
            <a:br>
              <a:rPr lang="en-US" sz="2400" dirty="0">
                <a:solidFill>
                  <a:srgbClr val="00AEC7"/>
                </a:solidFill>
              </a:rPr>
            </a:br>
            <a:r>
              <a:rPr lang="en-US" sz="2400" dirty="0" smtClean="0">
                <a:solidFill>
                  <a:srgbClr val="00AEC7"/>
                </a:solidFill>
              </a:rPr>
              <a:t>Next Steps</a:t>
            </a:r>
            <a:endParaRPr lang="en-US" dirty="0"/>
          </a:p>
        </p:txBody>
      </p:sp>
      <p:sp>
        <p:nvSpPr>
          <p:cNvPr id="3" name="Content Placeholder 2"/>
          <p:cNvSpPr>
            <a:spLocks noGrp="1"/>
          </p:cNvSpPr>
          <p:nvPr>
            <p:ph idx="1"/>
          </p:nvPr>
        </p:nvSpPr>
        <p:spPr>
          <a:xfrm>
            <a:off x="304800" y="990600"/>
            <a:ext cx="8305800" cy="5052221"/>
          </a:xfrm>
        </p:spPr>
        <p:txBody>
          <a:bodyPr/>
          <a:lstStyle/>
          <a:p>
            <a:pPr>
              <a:spcBef>
                <a:spcPts val="400"/>
              </a:spcBef>
            </a:pPr>
            <a:r>
              <a:rPr lang="en-US" sz="2000" dirty="0" smtClean="0">
                <a:solidFill>
                  <a:schemeClr val="tx1"/>
                </a:solidFill>
              </a:rPr>
              <a:t>Get ready for full implementation (June 1, 2021)</a:t>
            </a:r>
          </a:p>
          <a:p>
            <a:pPr lvl="1">
              <a:spcBef>
                <a:spcPts val="400"/>
              </a:spcBef>
            </a:pPr>
            <a:r>
              <a:rPr lang="en-US" sz="1800" dirty="0" smtClean="0">
                <a:solidFill>
                  <a:schemeClr val="tx1"/>
                </a:solidFill>
              </a:rPr>
              <a:t>Market Notices 30 and 10 days before go-live</a:t>
            </a:r>
          </a:p>
          <a:p>
            <a:pPr lvl="1">
              <a:spcBef>
                <a:spcPts val="400"/>
              </a:spcBef>
            </a:pPr>
            <a:r>
              <a:rPr lang="en-US" sz="1800" dirty="0" smtClean="0">
                <a:solidFill>
                  <a:schemeClr val="tx1"/>
                </a:solidFill>
              </a:rPr>
              <a:t>Ability for USAs to assign ECEII role to Digital</a:t>
            </a:r>
            <a:br>
              <a:rPr lang="en-US" sz="1800" dirty="0" smtClean="0">
                <a:solidFill>
                  <a:schemeClr val="tx1"/>
                </a:solidFill>
              </a:rPr>
            </a:br>
            <a:r>
              <a:rPr lang="en-US" sz="1800" dirty="0" smtClean="0">
                <a:solidFill>
                  <a:schemeClr val="tx1"/>
                </a:solidFill>
              </a:rPr>
              <a:t>Certificates is now available</a:t>
            </a:r>
          </a:p>
          <a:p>
            <a:pPr>
              <a:spcBef>
                <a:spcPts val="400"/>
              </a:spcBef>
            </a:pPr>
            <a:r>
              <a:rPr lang="en-US" sz="2000" dirty="0" smtClean="0">
                <a:solidFill>
                  <a:schemeClr val="tx1"/>
                </a:solidFill>
              </a:rPr>
              <a:t>Follow-up Revision Requests to reclassify </a:t>
            </a:r>
            <a:br>
              <a:rPr lang="en-US" sz="2000" dirty="0" smtClean="0">
                <a:solidFill>
                  <a:schemeClr val="tx1"/>
                </a:solidFill>
              </a:rPr>
            </a:br>
            <a:r>
              <a:rPr lang="en-US" sz="2000" dirty="0" smtClean="0">
                <a:solidFill>
                  <a:schemeClr val="tx1"/>
                </a:solidFill>
              </a:rPr>
              <a:t>non-ECEII on MIS Secure as Public</a:t>
            </a:r>
          </a:p>
          <a:p>
            <a:pPr lvl="1">
              <a:spcBef>
                <a:spcPts val="400"/>
              </a:spcBef>
            </a:pPr>
            <a:r>
              <a:rPr lang="en-US" sz="1800" dirty="0" smtClean="0">
                <a:solidFill>
                  <a:schemeClr val="tx1"/>
                </a:solidFill>
              </a:rPr>
              <a:t>As noted in the Revision Description for </a:t>
            </a:r>
            <a:br>
              <a:rPr lang="en-US" sz="1800" dirty="0" smtClean="0">
                <a:solidFill>
                  <a:schemeClr val="tx1"/>
                </a:solidFill>
              </a:rPr>
            </a:br>
            <a:r>
              <a:rPr lang="en-US" sz="1800" dirty="0" smtClean="0">
                <a:solidFill>
                  <a:schemeClr val="tx1"/>
                </a:solidFill>
              </a:rPr>
              <a:t>NPRR902, the MIS </a:t>
            </a:r>
            <a:r>
              <a:rPr lang="en-US" sz="1800" dirty="0">
                <a:solidFill>
                  <a:schemeClr val="tx1"/>
                </a:solidFill>
              </a:rPr>
              <a:t>Secure Area was intended </a:t>
            </a:r>
            <a:r>
              <a:rPr lang="en-US" sz="1800" dirty="0" smtClean="0">
                <a:solidFill>
                  <a:schemeClr val="tx1"/>
                </a:solidFill>
              </a:rPr>
              <a:t/>
            </a:r>
            <a:br>
              <a:rPr lang="en-US" sz="1800" dirty="0" smtClean="0">
                <a:solidFill>
                  <a:schemeClr val="tx1"/>
                </a:solidFill>
              </a:rPr>
            </a:br>
            <a:r>
              <a:rPr lang="en-US" sz="1800" dirty="0" smtClean="0">
                <a:solidFill>
                  <a:schemeClr val="tx1"/>
                </a:solidFill>
              </a:rPr>
              <a:t>to </a:t>
            </a:r>
            <a:r>
              <a:rPr lang="en-US" sz="1800" dirty="0">
                <a:solidFill>
                  <a:schemeClr val="tx1"/>
                </a:solidFill>
              </a:rPr>
              <a:t>be used for ERCOT to provide routine Market Participant access to information that is sensitive for security reasons – i.e., </a:t>
            </a:r>
            <a:r>
              <a:rPr lang="en-US" sz="1800" dirty="0" smtClean="0">
                <a:solidFill>
                  <a:schemeClr val="tx1"/>
                </a:solidFill>
              </a:rPr>
              <a:t>ECEII</a:t>
            </a:r>
          </a:p>
          <a:p>
            <a:pPr lvl="1">
              <a:spcBef>
                <a:spcPts val="400"/>
              </a:spcBef>
            </a:pPr>
            <a:r>
              <a:rPr lang="en-US" sz="1800" dirty="0" smtClean="0">
                <a:solidFill>
                  <a:schemeClr val="tx1"/>
                </a:solidFill>
              </a:rPr>
              <a:t>Goal is that MIS Secure Area will only house ECEII (for holders of ECEII-eligible Digital Certificates, the MIS Certified Area will still have both ECEII and non-ECEII)</a:t>
            </a:r>
          </a:p>
          <a:p>
            <a:pPr>
              <a:spcBef>
                <a:spcPts val="400"/>
              </a:spcBef>
            </a:pPr>
            <a:r>
              <a:rPr lang="en-US" sz="2000" dirty="0" smtClean="0">
                <a:solidFill>
                  <a:schemeClr val="tx1"/>
                </a:solidFill>
              </a:rPr>
              <a:t>Follow-up NPRR to expand and refine ECEII List (Section 1.3.2.1)</a:t>
            </a:r>
          </a:p>
          <a:p>
            <a:pPr>
              <a:spcBef>
                <a:spcPts val="400"/>
              </a:spcBef>
            </a:pPr>
            <a:r>
              <a:rPr lang="en-US" sz="2000" dirty="0" smtClean="0">
                <a:solidFill>
                  <a:schemeClr val="tx1"/>
                </a:solidFill>
              </a:rPr>
              <a:t>Continued discussions with stakeholders on ways to improve rules and possible tools to facilitate compliance</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7664" y="990074"/>
            <a:ext cx="2456119" cy="2456119"/>
          </a:xfrm>
          <a:prstGeom prst="rect">
            <a:avLst/>
          </a:prstGeom>
        </p:spPr>
      </p:pic>
    </p:spTree>
    <p:extLst>
      <p:ext uri="{BB962C8B-B14F-4D97-AF65-F5344CB8AC3E}">
        <p14:creationId xmlns:p14="http://schemas.microsoft.com/office/powerpoint/2010/main" val="40348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Implementation Workshop</a:t>
            </a:r>
            <a:br>
              <a:rPr lang="en-US" sz="2400" b="1" dirty="0" smtClean="0">
                <a:solidFill>
                  <a:schemeClr val="accent1"/>
                </a:solidFill>
              </a:rPr>
            </a:br>
            <a:r>
              <a:rPr lang="en-US" sz="2400" dirty="0" smtClean="0"/>
              <a:t>Overview of NPRR902 – Procedural History</a:t>
            </a:r>
            <a:endParaRPr lang="en-US" sz="2400" b="1" dirty="0">
              <a:solidFill>
                <a:schemeClr val="accent1"/>
              </a:solidFill>
            </a:endParaRPr>
          </a:p>
        </p:txBody>
      </p:sp>
      <p:sp>
        <p:nvSpPr>
          <p:cNvPr id="3" name="Content Placeholder 2"/>
          <p:cNvSpPr>
            <a:spLocks noGrp="1"/>
          </p:cNvSpPr>
          <p:nvPr>
            <p:ph idx="1"/>
          </p:nvPr>
        </p:nvSpPr>
        <p:spPr>
          <a:xfrm>
            <a:off x="304800" y="1219200"/>
            <a:ext cx="8534400" cy="609600"/>
          </a:xfrm>
        </p:spPr>
        <p:txBody>
          <a:bodyPr/>
          <a:lstStyle/>
          <a:p>
            <a:pPr marL="0" indent="0">
              <a:spcBef>
                <a:spcPts val="0"/>
              </a:spcBef>
              <a:buNone/>
            </a:pPr>
            <a:r>
              <a:rPr lang="en-US" sz="2000" b="1" dirty="0">
                <a:solidFill>
                  <a:schemeClr val="tx1"/>
                </a:solidFill>
                <a:hlinkClick r:id="rId3"/>
              </a:rPr>
              <a:t>NPRR902, ERCOT Critical Energy Infrastructure </a:t>
            </a:r>
            <a:r>
              <a:rPr lang="en-US" sz="2000" b="1" dirty="0" smtClean="0">
                <a:solidFill>
                  <a:schemeClr val="tx1"/>
                </a:solidFill>
                <a:hlinkClick r:id="rId3"/>
              </a:rPr>
              <a:t>Information</a:t>
            </a:r>
            <a:endParaRPr lang="en-US" sz="2000" dirty="0">
              <a:solidFill>
                <a:schemeClr val="tx1"/>
              </a:solidFill>
            </a:endParaRPr>
          </a:p>
          <a:p>
            <a:pPr marL="0" indent="0">
              <a:spcBef>
                <a:spcPts val="0"/>
              </a:spcBef>
              <a:buNone/>
            </a:pPr>
            <a:endParaRPr lang="en-US" sz="2000" i="1" dirty="0" smtClean="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TextBox 4"/>
          <p:cNvSpPr txBox="1"/>
          <p:nvPr/>
        </p:nvSpPr>
        <p:spPr>
          <a:xfrm>
            <a:off x="304800" y="1816728"/>
            <a:ext cx="4038600" cy="3470181"/>
          </a:xfrm>
          <a:prstGeom prst="rect">
            <a:avLst/>
          </a:prstGeom>
          <a:noFill/>
        </p:spPr>
        <p:txBody>
          <a:bodyPr wrap="square" rtlCol="0">
            <a:spAutoFit/>
          </a:bodyPr>
          <a:lstStyle/>
          <a:p>
            <a:pPr marL="342900" indent="-342900">
              <a:spcBef>
                <a:spcPts val="0"/>
              </a:spcBef>
              <a:spcAft>
                <a:spcPts val="300"/>
              </a:spcAft>
              <a:buFont typeface="Arial" panose="020B0604020202020204" pitchFamily="34" charset="0"/>
              <a:buChar char="•"/>
            </a:pPr>
            <a:r>
              <a:rPr lang="en-US" sz="2000" dirty="0" smtClean="0"/>
              <a:t>Sponsored </a:t>
            </a:r>
            <a:r>
              <a:rPr lang="en-US" sz="2000" dirty="0"/>
              <a:t>by ERCOT and posted September 28, 2018</a:t>
            </a:r>
          </a:p>
          <a:p>
            <a:pPr marL="742950" lvl="1" indent="-285750">
              <a:spcAft>
                <a:spcPts val="300"/>
              </a:spcAft>
              <a:buFont typeface="Arial" panose="020B0604020202020204" pitchFamily="34" charset="0"/>
              <a:buChar char="–"/>
            </a:pPr>
            <a:r>
              <a:rPr lang="en-US" dirty="0"/>
              <a:t>In addition to TAC and subcommittee discussions, ERCOT hosted three workshops on NPRR902</a:t>
            </a:r>
          </a:p>
          <a:p>
            <a:pPr marL="342900" indent="-342900">
              <a:spcBef>
                <a:spcPts val="0"/>
              </a:spcBef>
              <a:spcAft>
                <a:spcPts val="300"/>
              </a:spcAft>
              <a:buFont typeface="Arial" panose="020B0604020202020204" pitchFamily="34" charset="0"/>
              <a:buChar char="•"/>
            </a:pPr>
            <a:r>
              <a:rPr lang="en-US" sz="2000" dirty="0" smtClean="0"/>
              <a:t>Unanimously approved </a:t>
            </a:r>
            <a:r>
              <a:rPr lang="en-US" sz="2000" dirty="0"/>
              <a:t>by the ERCOT Board December 10, 2019</a:t>
            </a:r>
          </a:p>
          <a:p>
            <a:pPr marL="342900" indent="-342900">
              <a:spcBef>
                <a:spcPts val="0"/>
              </a:spcBef>
              <a:spcAft>
                <a:spcPts val="300"/>
              </a:spcAft>
              <a:buFont typeface="Arial" panose="020B0604020202020204" pitchFamily="34" charset="0"/>
              <a:buChar char="•"/>
            </a:pPr>
            <a:r>
              <a:rPr lang="en-US" sz="2000" dirty="0" smtClean="0"/>
              <a:t>Full implementation currently </a:t>
            </a:r>
            <a:r>
              <a:rPr lang="en-US" sz="2000" dirty="0"/>
              <a:t>scheduled </a:t>
            </a:r>
            <a:r>
              <a:rPr lang="en-US" sz="2000" dirty="0" smtClean="0"/>
              <a:t>for June 1, 2021</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76400"/>
            <a:ext cx="3657600" cy="4745812"/>
          </a:xfrm>
          <a:prstGeom prst="rect">
            <a:avLst/>
          </a:prstGeom>
          <a:ln w="12700">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013" y="3018706"/>
            <a:ext cx="2066925" cy="2061199"/>
          </a:xfrm>
          <a:prstGeom prst="rect">
            <a:avLst/>
          </a:prstGeom>
        </p:spPr>
      </p:pic>
    </p:spTree>
    <p:extLst>
      <p:ext uri="{BB962C8B-B14F-4D97-AF65-F5344CB8AC3E}">
        <p14:creationId xmlns:p14="http://schemas.microsoft.com/office/powerpoint/2010/main" val="2139865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NPRR902 Implementation </a:t>
            </a:r>
            <a:r>
              <a:rPr lang="en-US" dirty="0" smtClean="0"/>
              <a:t>Workshop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endParaRPr lang="en-US" sz="4400" b="1" dirty="0" smtClean="0">
              <a:solidFill>
                <a:schemeClr val="accent1"/>
              </a:solidFill>
            </a:endParaRPr>
          </a:p>
          <a:p>
            <a:pPr marL="0" indent="0" algn="ctr">
              <a:buNone/>
            </a:pPr>
            <a:r>
              <a:rPr lang="en-US" sz="4400" b="1" dirty="0" smtClean="0">
                <a:solidFill>
                  <a:schemeClr val="accent1"/>
                </a:solidFill>
              </a:rPr>
              <a:t>Questions?</a:t>
            </a:r>
          </a:p>
          <a:p>
            <a:pPr marL="0" indent="0">
              <a:buNone/>
            </a:pPr>
            <a:endParaRPr lang="en-US" sz="2000" b="1" dirty="0" smtClean="0">
              <a:solidFill>
                <a:schemeClr val="tx1"/>
              </a:solidFill>
            </a:endParaRPr>
          </a:p>
          <a:p>
            <a:pPr marL="0" indent="0" algn="ctr">
              <a:buNone/>
            </a:pPr>
            <a:endParaRPr lang="en-US" sz="2000" dirty="0">
              <a:solidFill>
                <a:srgbClr val="00B05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3427750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Implementation Workshop</a:t>
            </a:r>
            <a:br>
              <a:rPr lang="en-US" sz="2400" b="1" dirty="0" smtClean="0">
                <a:solidFill>
                  <a:schemeClr val="accent1"/>
                </a:solidFill>
              </a:rPr>
            </a:br>
            <a:r>
              <a:rPr lang="en-US" sz="2400" dirty="0" smtClean="0"/>
              <a:t>Overview of NPRR902 – Highlights of NPRR902</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marL="0" indent="0">
              <a:spcBef>
                <a:spcPts val="0"/>
              </a:spcBef>
              <a:buNone/>
            </a:pPr>
            <a:r>
              <a:rPr lang="en-US" sz="2200" dirty="0" smtClean="0">
                <a:solidFill>
                  <a:schemeClr val="tx1"/>
                </a:solidFill>
              </a:rPr>
              <a:t>NPRR902 clarifies </a:t>
            </a:r>
            <a:r>
              <a:rPr lang="en-US" sz="2200" dirty="0">
                <a:solidFill>
                  <a:schemeClr val="tx1"/>
                </a:solidFill>
              </a:rPr>
              <a:t>parties’ responsibilities regarding </a:t>
            </a:r>
            <a:r>
              <a:rPr lang="en-US" sz="2200" dirty="0" smtClean="0">
                <a:solidFill>
                  <a:schemeClr val="tx1"/>
                </a:solidFill>
              </a:rPr>
              <a:t>information that poses a security-related risk (ECEII)</a:t>
            </a:r>
          </a:p>
          <a:p>
            <a:pPr marL="0" indent="0">
              <a:spcBef>
                <a:spcPts val="0"/>
              </a:spcBef>
              <a:buNone/>
            </a:pPr>
            <a:endParaRPr lang="en-US" sz="1000" dirty="0" smtClean="0">
              <a:solidFill>
                <a:schemeClr val="tx1"/>
              </a:solidFill>
            </a:endParaRPr>
          </a:p>
          <a:p>
            <a:pPr marL="0" indent="0">
              <a:spcBef>
                <a:spcPts val="0"/>
              </a:spcBef>
              <a:buNone/>
            </a:pPr>
            <a:r>
              <a:rPr lang="en-US" sz="2000" u="sng" dirty="0" smtClean="0">
                <a:solidFill>
                  <a:schemeClr val="tx1"/>
                </a:solidFill>
              </a:rPr>
              <a:t>Highlights</a:t>
            </a:r>
            <a:r>
              <a:rPr lang="en-US" sz="2000" dirty="0" smtClean="0">
                <a:solidFill>
                  <a:schemeClr val="tx1"/>
                </a:solidFill>
              </a:rPr>
              <a:t>:</a:t>
            </a:r>
          </a:p>
          <a:p>
            <a:pPr>
              <a:spcBef>
                <a:spcPts val="0"/>
              </a:spcBef>
              <a:spcAft>
                <a:spcPts val="300"/>
              </a:spcAft>
            </a:pPr>
            <a:r>
              <a:rPr lang="en-US" sz="2000" dirty="0" smtClean="0">
                <a:solidFill>
                  <a:schemeClr val="tx1"/>
                </a:solidFill>
              </a:rPr>
              <a:t>Defines ECEII and </a:t>
            </a:r>
            <a:r>
              <a:rPr lang="en-US" sz="2000" dirty="0">
                <a:solidFill>
                  <a:schemeClr val="tx1"/>
                </a:solidFill>
              </a:rPr>
              <a:t>adds lists of items that are considered </a:t>
            </a:r>
            <a:r>
              <a:rPr lang="en-US" sz="2000" dirty="0" smtClean="0">
                <a:solidFill>
                  <a:schemeClr val="tx1"/>
                </a:solidFill>
              </a:rPr>
              <a:t>ECEII</a:t>
            </a:r>
          </a:p>
          <a:p>
            <a:pPr>
              <a:spcBef>
                <a:spcPts val="0"/>
              </a:spcBef>
              <a:spcAft>
                <a:spcPts val="300"/>
              </a:spcAft>
            </a:pPr>
            <a:r>
              <a:rPr lang="en-US" sz="2000" dirty="0" smtClean="0">
                <a:solidFill>
                  <a:schemeClr val="tx1"/>
                </a:solidFill>
              </a:rPr>
              <a:t>Specifies </a:t>
            </a:r>
            <a:r>
              <a:rPr lang="en-US" sz="2000" dirty="0">
                <a:solidFill>
                  <a:schemeClr val="tx1"/>
                </a:solidFill>
              </a:rPr>
              <a:t>the restrictions imposed upon parties that receive or create </a:t>
            </a:r>
            <a:r>
              <a:rPr lang="en-US" sz="2000" dirty="0" smtClean="0">
                <a:solidFill>
                  <a:schemeClr val="tx1"/>
                </a:solidFill>
              </a:rPr>
              <a:t>ECEII</a:t>
            </a:r>
          </a:p>
          <a:p>
            <a:pPr>
              <a:spcBef>
                <a:spcPts val="0"/>
              </a:spcBef>
              <a:spcAft>
                <a:spcPts val="300"/>
              </a:spcAft>
            </a:pPr>
            <a:r>
              <a:rPr lang="en-US" sz="2000" dirty="0">
                <a:solidFill>
                  <a:schemeClr val="tx1"/>
                </a:solidFill>
              </a:rPr>
              <a:t>Provides a framework for the submission of ECEII to </a:t>
            </a:r>
            <a:r>
              <a:rPr lang="en-US" sz="2000" dirty="0" smtClean="0">
                <a:solidFill>
                  <a:schemeClr val="tx1"/>
                </a:solidFill>
              </a:rPr>
              <a:t>ERCOT</a:t>
            </a:r>
          </a:p>
          <a:p>
            <a:pPr>
              <a:spcBef>
                <a:spcPts val="0"/>
              </a:spcBef>
              <a:spcAft>
                <a:spcPts val="300"/>
              </a:spcAft>
            </a:pPr>
            <a:r>
              <a:rPr lang="en-US" sz="2000" dirty="0">
                <a:solidFill>
                  <a:schemeClr val="tx1"/>
                </a:solidFill>
              </a:rPr>
              <a:t>Creates a process for contesting ERCOT determinations regarding confidentiality </a:t>
            </a:r>
            <a:r>
              <a:rPr lang="en-US" sz="2000" dirty="0" smtClean="0">
                <a:solidFill>
                  <a:schemeClr val="tx1"/>
                </a:solidFill>
              </a:rPr>
              <a:t>status</a:t>
            </a:r>
          </a:p>
          <a:p>
            <a:pPr>
              <a:spcBef>
                <a:spcPts val="0"/>
              </a:spcBef>
              <a:spcAft>
                <a:spcPts val="300"/>
              </a:spcAft>
            </a:pPr>
            <a:r>
              <a:rPr lang="en-US" sz="2000" dirty="0" smtClean="0">
                <a:solidFill>
                  <a:schemeClr val="tx1"/>
                </a:solidFill>
              </a:rPr>
              <a:t>Allows </a:t>
            </a:r>
            <a:r>
              <a:rPr lang="en-US" sz="2000" dirty="0">
                <a:solidFill>
                  <a:schemeClr val="tx1"/>
                </a:solidFill>
              </a:rPr>
              <a:t>Market Participants to restrict individual access to ECEII within their organizations through the use of ECEII-eligible Digital </a:t>
            </a:r>
            <a:r>
              <a:rPr lang="en-US" sz="2000" dirty="0" smtClean="0">
                <a:solidFill>
                  <a:schemeClr val="tx1"/>
                </a:solidFill>
              </a:rPr>
              <a:t>Certificates</a:t>
            </a:r>
          </a:p>
          <a:p>
            <a:pPr lvl="1">
              <a:spcBef>
                <a:spcPts val="0"/>
              </a:spcBef>
              <a:spcAft>
                <a:spcPts val="300"/>
              </a:spcAft>
            </a:pPr>
            <a:r>
              <a:rPr lang="en-US" sz="1800" dirty="0" smtClean="0">
                <a:solidFill>
                  <a:schemeClr val="tx1"/>
                </a:solidFill>
              </a:rPr>
              <a:t>MIS Secure and Certified Area postings are being classified as ECEII or non-ECEII</a:t>
            </a:r>
          </a:p>
          <a:p>
            <a:pPr lvl="1">
              <a:spcBef>
                <a:spcPts val="0"/>
              </a:spcBef>
              <a:spcAft>
                <a:spcPts val="300"/>
              </a:spcAft>
            </a:pPr>
            <a:r>
              <a:rPr lang="en-US" sz="1800" dirty="0" smtClean="0">
                <a:solidFill>
                  <a:schemeClr val="tx1"/>
                </a:solidFill>
              </a:rPr>
              <a:t>Per Protocols, </a:t>
            </a:r>
            <a:r>
              <a:rPr lang="en-US" sz="1800" i="1" dirty="0" smtClean="0">
                <a:solidFill>
                  <a:schemeClr val="tx1"/>
                </a:solidFill>
              </a:rPr>
              <a:t>only </a:t>
            </a:r>
            <a:r>
              <a:rPr lang="en-US" sz="1800" dirty="0" smtClean="0">
                <a:solidFill>
                  <a:schemeClr val="tx1"/>
                </a:solidFill>
              </a:rPr>
              <a:t>access to MIS </a:t>
            </a:r>
            <a:r>
              <a:rPr lang="en-US" sz="1800" dirty="0">
                <a:solidFill>
                  <a:schemeClr val="tx1"/>
                </a:solidFill>
              </a:rPr>
              <a:t>Secure and Certified Area </a:t>
            </a:r>
            <a:r>
              <a:rPr lang="en-US" sz="1800" dirty="0" smtClean="0">
                <a:solidFill>
                  <a:schemeClr val="tx1"/>
                </a:solidFill>
              </a:rPr>
              <a:t>postings is impacted by Digital Certificate changes (not other applications)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48160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Overview of </a:t>
            </a:r>
            <a:r>
              <a:rPr lang="en-US" sz="2400" dirty="0" smtClean="0"/>
              <a:t>NPRR902 – ECEII Definition</a:t>
            </a:r>
            <a:endParaRPr lang="en-US" sz="2400" b="1" dirty="0">
              <a:solidFill>
                <a:schemeClr val="accent1"/>
              </a:solidFill>
            </a:endParaRPr>
          </a:p>
        </p:txBody>
      </p:sp>
      <p:sp>
        <p:nvSpPr>
          <p:cNvPr id="3" name="Content Placeholder 2"/>
          <p:cNvSpPr>
            <a:spLocks noGrp="1"/>
          </p:cNvSpPr>
          <p:nvPr>
            <p:ph idx="1"/>
          </p:nvPr>
        </p:nvSpPr>
        <p:spPr>
          <a:xfrm>
            <a:off x="304800" y="1295400"/>
            <a:ext cx="8534400" cy="3810000"/>
          </a:xfrm>
          <a:solidFill>
            <a:schemeClr val="bg2">
              <a:lumMod val="85000"/>
            </a:schemeClr>
          </a:solidFill>
          <a:ln>
            <a:solidFill>
              <a:schemeClr val="tx1"/>
            </a:solidFill>
          </a:ln>
        </p:spPr>
        <p:txBody>
          <a:bodyPr/>
          <a:lstStyle/>
          <a:p>
            <a:pPr marL="0" indent="0">
              <a:spcBef>
                <a:spcPts val="0"/>
              </a:spcBef>
              <a:buNone/>
            </a:pPr>
            <a:r>
              <a:rPr lang="en-US" sz="1800" b="1" i="1" dirty="0">
                <a:solidFill>
                  <a:schemeClr val="tx1"/>
                </a:solidFill>
                <a:latin typeface="Times New Roman" panose="02020603050405020304" pitchFamily="18" charset="0"/>
                <a:cs typeface="Times New Roman" panose="02020603050405020304" pitchFamily="18" charset="0"/>
              </a:rPr>
              <a:t>Section </a:t>
            </a:r>
            <a:r>
              <a:rPr lang="en-US" sz="1800" b="1" i="1" dirty="0" smtClean="0">
                <a:solidFill>
                  <a:schemeClr val="tx1"/>
                </a:solidFill>
                <a:latin typeface="Times New Roman" panose="02020603050405020304" pitchFamily="18" charset="0"/>
                <a:cs typeface="Times New Roman" panose="02020603050405020304" pitchFamily="18" charset="0"/>
              </a:rPr>
              <a:t>2.1  Definitions</a:t>
            </a:r>
            <a:endParaRPr lang="en-US" sz="1800" b="1" i="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smtClean="0">
              <a:solidFill>
                <a:schemeClr val="tx1"/>
              </a:solidFill>
            </a:endParaRPr>
          </a:p>
          <a:p>
            <a:pPr marL="0" indent="0">
              <a:spcBef>
                <a:spcPts val="0"/>
              </a:spcBef>
              <a:spcAft>
                <a:spcPts val="600"/>
              </a:spcAft>
              <a:buNone/>
              <a:tabLst>
                <a:tab pos="461963" algn="l"/>
              </a:tabLst>
            </a:pPr>
            <a:r>
              <a:rPr lang="en-US" sz="1800" b="1" dirty="0">
                <a:solidFill>
                  <a:schemeClr val="tx1"/>
                </a:solidFill>
                <a:latin typeface="Times New Roman" panose="02020603050405020304" pitchFamily="18" charset="0"/>
                <a:cs typeface="Times New Roman" panose="02020603050405020304" pitchFamily="18" charset="0"/>
              </a:rPr>
              <a:t>ERCOT Critical Energy Infrastructure Information (ECEII) </a:t>
            </a:r>
          </a:p>
          <a:p>
            <a:pPr marL="0" indent="0">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Specific engineering, vulnerability, or detailed design information concerning proposed or existing ERCOT System Infrastructure that: </a:t>
            </a:r>
          </a:p>
          <a:p>
            <a:pPr marL="461963" indent="-461963">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(a)	Relates details about the production, generation, transportation, transmission or distribution of energy; </a:t>
            </a:r>
          </a:p>
          <a:p>
            <a:pPr marL="461963" indent="-461963">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(b)	Could foreseeably be useful to a person planning an attack on ERCOT System Infrastructure; </a:t>
            </a:r>
          </a:p>
          <a:p>
            <a:pPr marL="461963" indent="-461963">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(c)	Is exempt from mandatory disclosure under the Freedom of Information Act, 5 U.S.C. § 552, and has not been disclosed to the public through lawful means; and </a:t>
            </a:r>
          </a:p>
          <a:p>
            <a:pPr marL="461963" indent="-461963">
              <a:spcBef>
                <a:spcPts val="0"/>
              </a:spcBef>
              <a:spcAft>
                <a:spcPts val="600"/>
              </a:spcAft>
              <a:buNone/>
              <a:tabLst>
                <a:tab pos="461963" algn="l"/>
              </a:tabLst>
            </a:pPr>
            <a:r>
              <a:rPr lang="en-US" sz="1800" dirty="0">
                <a:solidFill>
                  <a:schemeClr val="tx1"/>
                </a:solidFill>
                <a:latin typeface="Times New Roman" panose="02020603050405020304" pitchFamily="18" charset="0"/>
                <a:cs typeface="Times New Roman" panose="02020603050405020304" pitchFamily="18" charset="0"/>
              </a:rPr>
              <a:t>(d)	Does not simply give the general location of the ERCOT System </a:t>
            </a:r>
            <a:r>
              <a:rPr lang="en-US" sz="1800" dirty="0" smtClean="0">
                <a:solidFill>
                  <a:schemeClr val="tx1"/>
                </a:solidFill>
                <a:latin typeface="Times New Roman" panose="02020603050405020304" pitchFamily="18" charset="0"/>
                <a:cs typeface="Times New Roman" panose="02020603050405020304" pitchFamily="18" charset="0"/>
              </a:rPr>
              <a:t>Infrastructure</a:t>
            </a:r>
            <a:r>
              <a:rPr lang="en-US" sz="1800"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1050" dirty="0" smtClean="0">
              <a:solidFill>
                <a:schemeClr val="tx1"/>
              </a:solidFill>
            </a:endParaRPr>
          </a:p>
          <a:p>
            <a:pPr>
              <a:spcBef>
                <a:spcPts val="0"/>
              </a:spcBef>
              <a:buFont typeface="Wingdings" panose="05000000000000000000" pitchFamily="2" charset="2"/>
              <a:buChar char="Ø"/>
            </a:pPr>
            <a:r>
              <a:rPr lang="en-US" sz="1900" dirty="0">
                <a:solidFill>
                  <a:srgbClr val="002060"/>
                </a:solidFill>
                <a:cs typeface="Times New Roman" panose="02020603050405020304" pitchFamily="18" charset="0"/>
              </a:rPr>
              <a:t>The</a:t>
            </a:r>
            <a:r>
              <a:rPr lang="en-US" sz="1900" dirty="0" smtClean="0">
                <a:solidFill>
                  <a:srgbClr val="002060"/>
                </a:solidFill>
              </a:rPr>
              <a:t> ECEII definition is modeled closely after the federal definition of Critical Energy Infrastructure Information (</a:t>
            </a:r>
            <a:r>
              <a:rPr lang="en-US" sz="1900" dirty="0">
                <a:solidFill>
                  <a:srgbClr val="002060"/>
                </a:solidFill>
              </a:rPr>
              <a:t>CEII</a:t>
            </a:r>
            <a:r>
              <a:rPr lang="en-US" sz="1900" dirty="0" smtClean="0">
                <a:solidFill>
                  <a:srgbClr val="002060"/>
                </a:solidFill>
              </a:rPr>
              <a:t>) – </a:t>
            </a:r>
            <a:r>
              <a:rPr lang="en-US" sz="1900" i="1" dirty="0" smtClean="0">
                <a:solidFill>
                  <a:srgbClr val="002060"/>
                </a:solidFill>
              </a:rPr>
              <a:t>See</a:t>
            </a:r>
            <a:r>
              <a:rPr lang="en-US" sz="1900" dirty="0" smtClean="0">
                <a:solidFill>
                  <a:srgbClr val="002060"/>
                </a:solidFill>
              </a:rPr>
              <a:t> 18 CFR 388.113(c)(2) – but is not identical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29956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NPRR902 Implementation Workshop</a:t>
            </a:r>
            <a:br>
              <a:rPr lang="en-US" sz="2400" dirty="0"/>
            </a:br>
            <a:r>
              <a:rPr lang="en-US" sz="2400" dirty="0"/>
              <a:t>Overview of </a:t>
            </a:r>
            <a:r>
              <a:rPr lang="en-US" sz="2400" dirty="0" smtClean="0"/>
              <a:t>NPRR902 – ECEII List</a:t>
            </a:r>
            <a:endParaRPr lang="en-US" sz="2400" b="1" dirty="0">
              <a:solidFill>
                <a:schemeClr val="accent1"/>
              </a:solidFill>
            </a:endParaRPr>
          </a:p>
        </p:txBody>
      </p:sp>
      <p:sp>
        <p:nvSpPr>
          <p:cNvPr id="3" name="Content Placeholder 2"/>
          <p:cNvSpPr>
            <a:spLocks noGrp="1"/>
          </p:cNvSpPr>
          <p:nvPr>
            <p:ph idx="1"/>
          </p:nvPr>
        </p:nvSpPr>
        <p:spPr>
          <a:xfrm>
            <a:off x="304800" y="1219200"/>
            <a:ext cx="8534400" cy="4953000"/>
          </a:xfrm>
          <a:solidFill>
            <a:schemeClr val="bg2">
              <a:lumMod val="85000"/>
            </a:schemeClr>
          </a:solidFill>
          <a:ln>
            <a:solidFill>
              <a:schemeClr val="tx1"/>
            </a:solidFill>
          </a:ln>
        </p:spPr>
        <p:txBody>
          <a:bodyPr/>
          <a:lstStyle/>
          <a:p>
            <a:pPr marL="0" indent="0">
              <a:spcBef>
                <a:spcPts val="0"/>
              </a:spcBef>
              <a:buNone/>
            </a:pPr>
            <a:r>
              <a:rPr lang="en-US" sz="1300" b="1" i="1" dirty="0" smtClean="0">
                <a:solidFill>
                  <a:schemeClr val="tx1"/>
                </a:solidFill>
                <a:latin typeface="Times New Roman" panose="02020603050405020304" pitchFamily="18" charset="0"/>
                <a:cs typeface="Times New Roman" panose="02020603050405020304" pitchFamily="18" charset="0"/>
              </a:rPr>
              <a:t>Section </a:t>
            </a:r>
            <a:r>
              <a:rPr lang="en-US" sz="1300" b="1" i="1" dirty="0">
                <a:solidFill>
                  <a:schemeClr val="tx1"/>
                </a:solidFill>
                <a:latin typeface="Times New Roman" panose="02020603050405020304" pitchFamily="18" charset="0"/>
                <a:cs typeface="Times New Roman" panose="02020603050405020304" pitchFamily="18" charset="0"/>
              </a:rPr>
              <a:t>1.3.2.1  </a:t>
            </a:r>
            <a:r>
              <a:rPr lang="en-US" sz="1300" b="1" i="1" dirty="0" smtClean="0">
                <a:solidFill>
                  <a:schemeClr val="tx1"/>
                </a:solidFill>
                <a:latin typeface="Times New Roman" panose="02020603050405020304" pitchFamily="18" charset="0"/>
                <a:cs typeface="Times New Roman" panose="02020603050405020304" pitchFamily="18" charset="0"/>
              </a:rPr>
              <a:t>Items </a:t>
            </a:r>
            <a:r>
              <a:rPr lang="en-US" sz="1300" b="1" i="1" dirty="0">
                <a:solidFill>
                  <a:schemeClr val="tx1"/>
                </a:solidFill>
                <a:latin typeface="Times New Roman" panose="02020603050405020304" pitchFamily="18" charset="0"/>
                <a:cs typeface="Times New Roman" panose="02020603050405020304" pitchFamily="18" charset="0"/>
              </a:rPr>
              <a:t>Considered ERCOT Critical Energy Infrastructure Information</a:t>
            </a:r>
          </a:p>
          <a:p>
            <a:pPr marL="0" indent="0">
              <a:spcBef>
                <a:spcPts val="0"/>
              </a:spcBef>
              <a:buNone/>
            </a:pPr>
            <a:endParaRPr lang="en-US" sz="1300" dirty="0" smtClean="0">
              <a:solidFill>
                <a:schemeClr val="tx1"/>
              </a:solidFill>
            </a:endParaRPr>
          </a:p>
          <a:p>
            <a:pPr marL="344488" indent="-344488">
              <a:spcBef>
                <a:spcPts val="0"/>
              </a:spcBef>
              <a:spcAft>
                <a:spcPts val="500"/>
              </a:spcAft>
              <a:buNone/>
              <a:tabLst>
                <a:tab pos="461963" algn="l"/>
              </a:tabLst>
            </a:pPr>
            <a:r>
              <a:rPr lang="en-US" sz="1300" dirty="0" smtClean="0">
                <a:solidFill>
                  <a:schemeClr val="tx1"/>
                </a:solidFill>
                <a:latin typeface="Times New Roman" panose="02020603050405020304" pitchFamily="18" charset="0"/>
                <a:cs typeface="Times New Roman" panose="02020603050405020304" pitchFamily="18" charset="0"/>
              </a:rPr>
              <a:t>(1)	ECEII includes but is not limited to the following, so long as such information has not been disclosed to the public through lawful means:</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(a)	Detailed ERCOT System Infrastructure locational information, such as Global Positioning System (GPS) coordinates;</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(b)	Information that reveals that a specified contingency or fault results in instability, cascading or uncontrolled separation;</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(c)	Studies and results of simulations that identify cyber and physical security vulnerabilities of ERCOT System Infrastructure;</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(d)	Black Start Service (BSS) test results, individual Black Start Resource start-up procedures, cranking paths, and ERCOT and individual TSP Black Start plans;</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(e)	ERCOT, TDSP, and Resource emergency operations plans;</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(f)	Detailed ERCOT Transmission Grid maps, other than maps showing only small portions of the ERCOT Transmission Grid such as those included in Regional Planning Group (RPG) Project ERCOT Independent Review reports;</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(g)	Detailed diagrams or information about connectivity between ERCOT’s and other Entities’ computer and telecommunications systems, such as internet protocol (IP) addresses, media access control (MAC) addresses, network protocols, and ports used; and</a:t>
            </a:r>
          </a:p>
          <a:p>
            <a:pPr marL="687388">
              <a:spcBef>
                <a:spcPts val="0"/>
              </a:spcBef>
              <a:spcAft>
                <a:spcPts val="500"/>
              </a:spcAft>
              <a:buNone/>
              <a:tabLst>
                <a:tab pos="914400" algn="l"/>
              </a:tabLst>
            </a:pPr>
            <a:r>
              <a:rPr lang="en-US" sz="1300" dirty="0" smtClean="0">
                <a:solidFill>
                  <a:schemeClr val="tx1"/>
                </a:solidFill>
                <a:latin typeface="Times New Roman" panose="02020603050405020304" pitchFamily="18" charset="0"/>
                <a:cs typeface="Times New Roman" panose="02020603050405020304" pitchFamily="18" charset="0"/>
              </a:rPr>
              <a:t>(h)	Any information that is clearly designated as ECEII in writing by the Disclosing Party at the time the information is provided to Receiving Party, subject to the procedures set forth in paragraph (3) of Section 1.3.2.2, Submission of ERCOT Critical Energy Infrastructure Information to ERCOT.</a:t>
            </a:r>
            <a:endParaRPr lang="en-US" sz="13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29192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Implementation Workshop</a:t>
            </a:r>
            <a:br>
              <a:rPr lang="en-US" sz="2400" b="1" dirty="0" smtClean="0">
                <a:solidFill>
                  <a:schemeClr val="accent1"/>
                </a:solidFill>
              </a:rPr>
            </a:br>
            <a:r>
              <a:rPr lang="en-US" sz="2400" dirty="0" smtClean="0"/>
              <a:t>Overview of NPRR902 – Super ECEII</a:t>
            </a:r>
            <a:endParaRPr lang="en-US" sz="2400" b="1" dirty="0">
              <a:solidFill>
                <a:schemeClr val="accent1"/>
              </a:solidFill>
            </a:endParaRPr>
          </a:p>
        </p:txBody>
      </p:sp>
      <p:sp>
        <p:nvSpPr>
          <p:cNvPr id="3" name="Content Placeholder 2"/>
          <p:cNvSpPr>
            <a:spLocks noGrp="1"/>
          </p:cNvSpPr>
          <p:nvPr>
            <p:ph idx="1"/>
          </p:nvPr>
        </p:nvSpPr>
        <p:spPr>
          <a:xfrm>
            <a:off x="304800" y="1085661"/>
            <a:ext cx="8534400" cy="457200"/>
          </a:xfrm>
        </p:spPr>
        <p:txBody>
          <a:bodyPr/>
          <a:lstStyle/>
          <a:p>
            <a:pPr marL="0" indent="0">
              <a:spcBef>
                <a:spcPts val="0"/>
              </a:spcBef>
              <a:buNone/>
            </a:pPr>
            <a:r>
              <a:rPr lang="en-US" sz="2000" b="1" dirty="0" smtClean="0">
                <a:solidFill>
                  <a:schemeClr val="tx1"/>
                </a:solidFill>
              </a:rPr>
              <a:t>“Super ECEII” Concept – Protocol Section 1.3.2(4)</a:t>
            </a:r>
          </a:p>
          <a:p>
            <a:pPr marL="0" indent="0">
              <a:spcBef>
                <a:spcPts val="0"/>
              </a:spcBef>
              <a:buNone/>
            </a:pPr>
            <a:endParaRPr lang="en-US" sz="2000" dirty="0">
              <a:solidFill>
                <a:schemeClr val="tx2"/>
              </a:solidFill>
            </a:endParaRPr>
          </a:p>
          <a:p>
            <a:pPr marL="0" indent="0">
              <a:spcBef>
                <a:spcPts val="0"/>
              </a:spcBef>
              <a:buNone/>
            </a:pPr>
            <a:endParaRPr lang="en-US" sz="20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6" name="Content Placeholder 2"/>
          <p:cNvSpPr txBox="1">
            <a:spLocks/>
          </p:cNvSpPr>
          <p:nvPr/>
        </p:nvSpPr>
        <p:spPr>
          <a:xfrm>
            <a:off x="304800" y="1447800"/>
            <a:ext cx="8534400" cy="3200400"/>
          </a:xfrm>
          <a:prstGeom prst="rect">
            <a:avLst/>
          </a:prstGeom>
          <a:solidFill>
            <a:schemeClr val="bg2">
              <a:lumMod val="85000"/>
            </a:schemeClr>
          </a:solidFill>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i="1" dirty="0" smtClean="0">
                <a:solidFill>
                  <a:schemeClr val="tx1"/>
                </a:solidFill>
                <a:latin typeface="Times New Roman" panose="02020603050405020304" pitchFamily="18" charset="0"/>
                <a:cs typeface="Times New Roman" panose="02020603050405020304" pitchFamily="18" charset="0"/>
              </a:rPr>
              <a:t>Section 1.3.2  ERCOT Critical Energy Infrastructure Information</a:t>
            </a:r>
          </a:p>
          <a:p>
            <a:pPr marL="0" indent="0">
              <a:spcBef>
                <a:spcPts val="0"/>
              </a:spcBef>
              <a:buFont typeface="Arial" panose="020B0604020202020204" pitchFamily="34" charset="0"/>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461963" indent="-461963">
              <a:spcBef>
                <a:spcPts val="0"/>
              </a:spcBef>
              <a:spcAft>
                <a:spcPts val="600"/>
              </a:spcAft>
              <a:buNone/>
              <a:tabLst>
                <a:tab pos="461963" algn="l"/>
              </a:tabLst>
            </a:pPr>
            <a:r>
              <a:rPr lang="en-US" sz="1400" dirty="0" smtClean="0">
                <a:solidFill>
                  <a:schemeClr val="tx1"/>
                </a:solidFill>
                <a:latin typeface="Times New Roman" panose="02020603050405020304" pitchFamily="18" charset="0"/>
                <a:cs typeface="Times New Roman" panose="02020603050405020304" pitchFamily="18" charset="0"/>
              </a:rPr>
              <a:t>(4)</a:t>
            </a:r>
            <a:r>
              <a:rPr lang="en-US" sz="1400" dirty="0">
                <a:solidFill>
                  <a:schemeClr val="tx1"/>
                </a:solidFill>
                <a:latin typeface="Times New Roman" panose="02020603050405020304" pitchFamily="18" charset="0"/>
                <a:cs typeface="Times New Roman" panose="02020603050405020304" pitchFamily="18" charset="0"/>
              </a:rPr>
              <a:t>	Different types of ECEII may involve different levels of security risk. In its discretion, ERCOT may restrict Market Participant access to ECEII created or received by ERCOT that poses a high level of security risk, provided that ERCOT shall disclose such information to any Transmission and/or Distribution Service Provider (TDSP) upon request and may disclose such information to any other Market Participant that ERCOT determines has a legitimate reliability-based need for that information, subject to the requirements and restrictions of this Section 1.3, Confidentiality. If ERCOT determines that ECEII that is required to be posted on the ERCOT website or MIS Secure Area pursuant to these Protocols or an Other Binding Document poses a high level of security risk, ERCOT shall remove such information from the ERCOT website or MIS Secure Area notwithstanding such posting requirement, and shall promptly submit a Revision Request to remove the requirement to post such information. If the Revision Request is withdrawn or rejected, ERCOT shall restore any information required to be posted to the MIS that had been removed pursuant to this paragraph.</a:t>
            </a:r>
          </a:p>
        </p:txBody>
      </p:sp>
      <p:sp>
        <p:nvSpPr>
          <p:cNvPr id="5" name="TextBox 4"/>
          <p:cNvSpPr txBox="1"/>
          <p:nvPr/>
        </p:nvSpPr>
        <p:spPr>
          <a:xfrm>
            <a:off x="316117" y="4800600"/>
            <a:ext cx="8534400"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solidFill>
                  <a:srgbClr val="002060"/>
                </a:solidFill>
              </a:rPr>
              <a:t>Examples of ECEII that poses a high level of security risk (“Super ECEII”):</a:t>
            </a:r>
          </a:p>
          <a:p>
            <a:pPr marL="625475" lvl="1" indent="-336550">
              <a:buFont typeface="Wingdings" panose="05000000000000000000" pitchFamily="2" charset="2"/>
              <a:buChar char="q"/>
            </a:pPr>
            <a:r>
              <a:rPr lang="en-US" sz="1400" dirty="0">
                <a:solidFill>
                  <a:srgbClr val="002060"/>
                </a:solidFill>
              </a:rPr>
              <a:t>Information concerning stability-related Generic Transmission </a:t>
            </a:r>
            <a:r>
              <a:rPr lang="en-US" sz="1400" dirty="0" smtClean="0">
                <a:solidFill>
                  <a:srgbClr val="002060"/>
                </a:solidFill>
              </a:rPr>
              <a:t>Constraints, which must be redacted before related information is posted </a:t>
            </a:r>
            <a:r>
              <a:rPr lang="en-US" sz="1400" dirty="0">
                <a:solidFill>
                  <a:srgbClr val="002060"/>
                </a:solidFill>
              </a:rPr>
              <a:t>(Protocol </a:t>
            </a:r>
            <a:r>
              <a:rPr lang="en-US" sz="1400" dirty="0" smtClean="0">
                <a:solidFill>
                  <a:srgbClr val="002060"/>
                </a:solidFill>
              </a:rPr>
              <a:t>Section </a:t>
            </a:r>
            <a:r>
              <a:rPr lang="en-US" sz="1400" dirty="0">
                <a:solidFill>
                  <a:srgbClr val="002060"/>
                </a:solidFill>
              </a:rPr>
              <a:t>3.10.7.6(3)(d))</a:t>
            </a:r>
          </a:p>
          <a:p>
            <a:pPr marL="625475" lvl="1" indent="-336550">
              <a:buFont typeface="Wingdings" panose="05000000000000000000" pitchFamily="2" charset="2"/>
              <a:buChar char="q"/>
            </a:pPr>
            <a:r>
              <a:rPr lang="en-US" sz="1400" dirty="0">
                <a:solidFill>
                  <a:srgbClr val="002060"/>
                </a:solidFill>
              </a:rPr>
              <a:t>Certain information regarding possible equipment outages during a Geomagnetic Disturbance (GMD) event is posted to the MIS Certified Area for </a:t>
            </a:r>
            <a:r>
              <a:rPr lang="en-US" sz="1400" dirty="0" smtClean="0">
                <a:solidFill>
                  <a:srgbClr val="002060"/>
                </a:solidFill>
              </a:rPr>
              <a:t>TSPs (Section </a:t>
            </a:r>
            <a:r>
              <a:rPr lang="en-US" sz="1400" dirty="0">
                <a:solidFill>
                  <a:srgbClr val="002060"/>
                </a:solidFill>
              </a:rPr>
              <a:t>6 of the 2020 Benchmark GMD Vulnerability Assessment Scope and </a:t>
            </a:r>
            <a:r>
              <a:rPr lang="en-US" sz="1400" dirty="0" smtClean="0">
                <a:solidFill>
                  <a:srgbClr val="002060"/>
                </a:solidFill>
              </a:rPr>
              <a:t>Process)</a:t>
            </a:r>
            <a:endParaRPr lang="en-US" sz="1400" dirty="0">
              <a:solidFill>
                <a:srgbClr val="002060"/>
              </a:solidFill>
            </a:endParaRPr>
          </a:p>
        </p:txBody>
      </p:sp>
    </p:spTree>
    <p:extLst>
      <p:ext uri="{BB962C8B-B14F-4D97-AF65-F5344CB8AC3E}">
        <p14:creationId xmlns:p14="http://schemas.microsoft.com/office/powerpoint/2010/main" val="2010395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NPRR902 Implementation Workshop</a:t>
            </a:r>
            <a:br>
              <a:rPr lang="en-US" sz="2400" b="1" dirty="0" smtClean="0">
                <a:solidFill>
                  <a:schemeClr val="accent1"/>
                </a:solidFill>
              </a:rPr>
            </a:br>
            <a:r>
              <a:rPr lang="en-US" sz="2400" dirty="0" smtClean="0"/>
              <a:t>Overview of NPRR902 – Classifications and Access</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958049358"/>
              </p:ext>
            </p:extLst>
          </p:nvPr>
        </p:nvGraphicFramePr>
        <p:xfrm>
          <a:off x="304800" y="1129781"/>
          <a:ext cx="6096000" cy="505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Straight Connector 17"/>
          <p:cNvCxnSpPr>
            <a:endCxn id="20" idx="1"/>
          </p:cNvCxnSpPr>
          <p:nvPr/>
        </p:nvCxnSpPr>
        <p:spPr>
          <a:xfrm flipV="1">
            <a:off x="3942785" y="1366670"/>
            <a:ext cx="3430887" cy="40360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73672" y="1043504"/>
            <a:ext cx="1447800" cy="646331"/>
          </a:xfrm>
          <a:prstGeom prst="rect">
            <a:avLst/>
          </a:prstGeom>
          <a:noFill/>
          <a:ln w="38100">
            <a:solidFill>
              <a:schemeClr val="accent2"/>
            </a:solidFill>
          </a:ln>
        </p:spPr>
        <p:txBody>
          <a:bodyPr wrap="square" rtlCol="0">
            <a:spAutoFit/>
          </a:bodyPr>
          <a:lstStyle/>
          <a:p>
            <a:pPr algn="ctr"/>
            <a:r>
              <a:rPr lang="en-US" dirty="0" smtClean="0"/>
              <a:t>General Public</a:t>
            </a:r>
          </a:p>
        </p:txBody>
      </p:sp>
      <p:cxnSp>
        <p:nvCxnSpPr>
          <p:cNvPr id="21" name="Straight Connector 20"/>
          <p:cNvCxnSpPr>
            <a:endCxn id="22" idx="1"/>
          </p:cNvCxnSpPr>
          <p:nvPr/>
        </p:nvCxnSpPr>
        <p:spPr>
          <a:xfrm flipV="1">
            <a:off x="3886200" y="2520420"/>
            <a:ext cx="2656438" cy="24607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42638" y="2058755"/>
            <a:ext cx="2362200" cy="923330"/>
          </a:xfrm>
          <a:prstGeom prst="rect">
            <a:avLst/>
          </a:prstGeom>
          <a:noFill/>
          <a:ln w="38100">
            <a:solidFill>
              <a:schemeClr val="accent2"/>
            </a:solidFill>
          </a:ln>
        </p:spPr>
        <p:txBody>
          <a:bodyPr wrap="square" rtlCol="0">
            <a:spAutoFit/>
          </a:bodyPr>
          <a:lstStyle/>
          <a:p>
            <a:pPr algn="ctr"/>
            <a:r>
              <a:rPr lang="en-US" dirty="0" smtClean="0"/>
              <a:t>MP personnel with a DC (does not need to be ECEII-eligible)</a:t>
            </a:r>
          </a:p>
        </p:txBody>
      </p:sp>
      <p:cxnSp>
        <p:nvCxnSpPr>
          <p:cNvPr id="26" name="Straight Connector 25"/>
          <p:cNvCxnSpPr>
            <a:endCxn id="27" idx="1"/>
          </p:cNvCxnSpPr>
          <p:nvPr/>
        </p:nvCxnSpPr>
        <p:spPr>
          <a:xfrm flipV="1">
            <a:off x="3942785" y="3691631"/>
            <a:ext cx="2599853" cy="405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42638" y="3368465"/>
            <a:ext cx="2362200" cy="646331"/>
          </a:xfrm>
          <a:prstGeom prst="rect">
            <a:avLst/>
          </a:prstGeom>
          <a:noFill/>
          <a:ln w="38100">
            <a:solidFill>
              <a:schemeClr val="accent2"/>
            </a:solidFill>
          </a:ln>
        </p:spPr>
        <p:txBody>
          <a:bodyPr wrap="square" rtlCol="0">
            <a:spAutoFit/>
          </a:bodyPr>
          <a:lstStyle/>
          <a:p>
            <a:pPr algn="ctr"/>
            <a:r>
              <a:rPr lang="en-US" dirty="0" smtClean="0"/>
              <a:t>MP personnel with an ECEII-eligible DC</a:t>
            </a:r>
          </a:p>
        </p:txBody>
      </p:sp>
      <p:cxnSp>
        <p:nvCxnSpPr>
          <p:cNvPr id="29" name="Straight Connector 28"/>
          <p:cNvCxnSpPr/>
          <p:nvPr/>
        </p:nvCxnSpPr>
        <p:spPr>
          <a:xfrm>
            <a:off x="3886200" y="5166971"/>
            <a:ext cx="2353147" cy="59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39347" y="4454857"/>
            <a:ext cx="2665491" cy="1754326"/>
          </a:xfrm>
          <a:prstGeom prst="rect">
            <a:avLst/>
          </a:prstGeom>
          <a:noFill/>
          <a:ln w="38100">
            <a:solidFill>
              <a:schemeClr val="accent2"/>
            </a:solidFill>
          </a:ln>
        </p:spPr>
        <p:txBody>
          <a:bodyPr wrap="square" rtlCol="0">
            <a:spAutoFit/>
          </a:bodyPr>
          <a:lstStyle/>
          <a:p>
            <a:pPr algn="ctr"/>
            <a:r>
              <a:rPr lang="en-US" dirty="0"/>
              <a:t>TDSPs upon request </a:t>
            </a:r>
            <a:r>
              <a:rPr lang="en-US" dirty="0" smtClean="0"/>
              <a:t>+ </a:t>
            </a:r>
            <a:r>
              <a:rPr lang="en-US" dirty="0"/>
              <a:t>any other </a:t>
            </a:r>
            <a:r>
              <a:rPr lang="en-US" dirty="0" smtClean="0"/>
              <a:t>MP </a:t>
            </a:r>
            <a:r>
              <a:rPr lang="en-US" dirty="0"/>
              <a:t>that ERCOT determines has a legitimate reliability-based need for that information</a:t>
            </a:r>
            <a:endParaRPr lang="en-US" dirty="0" smtClean="0"/>
          </a:p>
        </p:txBody>
      </p:sp>
      <p:sp>
        <p:nvSpPr>
          <p:cNvPr id="36" name="TextBox 35"/>
          <p:cNvSpPr txBox="1"/>
          <p:nvPr/>
        </p:nvSpPr>
        <p:spPr>
          <a:xfrm>
            <a:off x="76200" y="1204187"/>
            <a:ext cx="1600200" cy="923331"/>
          </a:xfrm>
          <a:prstGeom prst="rect">
            <a:avLst/>
          </a:prstGeom>
          <a:noFill/>
        </p:spPr>
        <p:txBody>
          <a:bodyPr wrap="square" rtlCol="0">
            <a:spAutoFit/>
          </a:bodyPr>
          <a:lstStyle/>
          <a:p>
            <a:r>
              <a:rPr lang="en-US" dirty="0" smtClean="0"/>
              <a:t>Assuming not Protected Information</a:t>
            </a:r>
            <a:endParaRPr lang="en-US" dirty="0"/>
          </a:p>
        </p:txBody>
      </p:sp>
    </p:spTree>
    <p:extLst>
      <p:ext uri="{BB962C8B-B14F-4D97-AF65-F5344CB8AC3E}">
        <p14:creationId xmlns:p14="http://schemas.microsoft.com/office/powerpoint/2010/main" val="1733913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2531</TotalTime>
  <Words>2117</Words>
  <Application>Microsoft Office PowerPoint</Application>
  <PresentationFormat>On-screen Show (4:3)</PresentationFormat>
  <Paragraphs>367</Paragraphs>
  <Slides>40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Wingdings</vt:lpstr>
      <vt:lpstr>1_Custom Design</vt:lpstr>
      <vt:lpstr>Office Theme</vt:lpstr>
      <vt:lpstr>PowerPoint Presentation</vt:lpstr>
      <vt:lpstr>NPRR902 Implementation Workshop Agenda</vt:lpstr>
      <vt:lpstr>Overview of NPRR902</vt:lpstr>
      <vt:lpstr>NPRR902 Implementation Workshop Overview of NPRR902 – Procedural History</vt:lpstr>
      <vt:lpstr>NPRR902 Implementation Workshop Overview of NPRR902 – Highlights of NPRR902</vt:lpstr>
      <vt:lpstr>NPRR902 Implementation Workshop Overview of NPRR902 – ECEII Definition</vt:lpstr>
      <vt:lpstr>NPRR902 Implementation Workshop Overview of NPRR902 – ECEII List</vt:lpstr>
      <vt:lpstr>NPRR902 Implementation Workshop Overview of NPRR902 – Super ECEII</vt:lpstr>
      <vt:lpstr>NPRR902 Implementation Workshop Overview of NPRR902 – Classifications and Access</vt:lpstr>
      <vt:lpstr>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NPRR902 Implementation Workshop New Market Participant Requirements</vt:lpstr>
      <vt:lpstr>USA Assignment of ECEII-eligible Digital Certificates</vt:lpstr>
      <vt:lpstr>NPRR902 Implementation Workshop Digital Certificates</vt:lpstr>
      <vt:lpstr>NPRR902 Implementation Workshop Digital Certificates</vt:lpstr>
      <vt:lpstr>MIS Secure Area and Certified Area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NPRR902 Implementation Workshop MIS Secure/Certified Information Classified as ECEII</vt:lpstr>
      <vt:lpstr>Next Steps</vt:lpstr>
      <vt:lpstr>NPRR902 Implementation Workshop Next Steps</vt:lpstr>
      <vt:lpstr>NPRR902 Implementation Workshop</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Levine, Jonathan</cp:lastModifiedBy>
  <cp:revision>177</cp:revision>
  <cp:lastPrinted>2016-01-21T20:53:15Z</cp:lastPrinted>
  <dcterms:created xsi:type="dcterms:W3CDTF">2016-01-21T15:20:31Z</dcterms:created>
  <dcterms:modified xsi:type="dcterms:W3CDTF">2021-04-16T12:58:57Z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