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7"/>
  </p:notesMasterIdLst>
  <p:handoutMasterIdLst>
    <p:handoutMasterId r:id="rId38"/>
  </p:handoutMasterIdLst>
  <p:sldIdLst>
    <p:sldId id="260" r:id="rId6"/>
    <p:sldId id="461" r:id="rId7"/>
    <p:sldId id="460" r:id="rId8"/>
    <p:sldId id="336" r:id="rId9"/>
    <p:sldId id="438" r:id="rId10"/>
    <p:sldId id="437" r:id="rId11"/>
    <p:sldId id="462" r:id="rId12"/>
    <p:sldId id="464" r:id="rId13"/>
    <p:sldId id="463" r:id="rId14"/>
    <p:sldId id="436" r:id="rId15"/>
    <p:sldId id="439" r:id="rId16"/>
    <p:sldId id="447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59" r:id="rId35"/>
    <p:sldId id="296" r:id="rId36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4660"/>
  </p:normalViewPr>
  <p:slideViewPr>
    <p:cSldViewPr showGuides="1">
      <p:cViewPr varScale="1">
        <p:scale>
          <a:sx n="89" d="100"/>
          <a:sy n="89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2021 February Winter Event Analysis of Load Reductions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sz="1600" dirty="0" smtClean="0"/>
              <a:t>Carl L Raish</a:t>
            </a:r>
            <a:endParaRPr lang="en-US" sz="1600" dirty="0"/>
          </a:p>
          <a:p>
            <a:pPr algn="ctr"/>
            <a:r>
              <a:rPr lang="en-US" sz="1600" dirty="0" smtClean="0"/>
              <a:t>Principal Load Profiling and Modeling</a:t>
            </a:r>
            <a:endParaRPr lang="en-US" sz="1600" dirty="0"/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Demand Side Working Group - April </a:t>
            </a:r>
            <a:r>
              <a:rPr lang="en-US" sz="1600" dirty="0" smtClean="0"/>
              <a:t>16, </a:t>
            </a:r>
            <a:r>
              <a:rPr lang="en-US" sz="1600" dirty="0" smtClean="0"/>
              <a:t>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Load Reductions Feb 14 – 20,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26774"/>
              </p:ext>
            </p:extLst>
          </p:nvPr>
        </p:nvGraphicFramePr>
        <p:xfrm>
          <a:off x="1317174" y="1676400"/>
          <a:ext cx="6531426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Event Day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Reduce Interval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 Reduce Interval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Day</a:t>
                      </a:r>
                      <a:r>
                        <a:rPr lang="en-US" sz="1600" baseline="0" dirty="0" smtClean="0"/>
                        <a:t> Reduce MW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2/14/2021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4,276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2,360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3,094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2/15/2021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22,460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5,013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18,070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2/16/2021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22,487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14,818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18,578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2/17/2021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16,477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8,224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13,101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2/18/2021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9,382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7,626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8,327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2/19/2021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8,640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5,848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7,313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2/20/2021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6,036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4,280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5,327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926068"/>
            <a:ext cx="646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Competitive Residential Plus Business Load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Mildest Weekday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302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60.5°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10,526 MW – 1.4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270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Coldest Weekday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1302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</a:t>
            </a:r>
            <a:r>
              <a:rPr lang="en-US" sz="1600" dirty="0" smtClean="0"/>
              <a:t>Average Dry Bulb 32.5°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19,591 MW – 2.6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201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Sunday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302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Day </a:t>
            </a:r>
            <a:r>
              <a:rPr lang="en-US" sz="1600" dirty="0"/>
              <a:t>Weighted Average </a:t>
            </a:r>
            <a:r>
              <a:rPr lang="en-US" sz="1600" dirty="0" smtClean="0"/>
              <a:t>Dry Bulb 22.4°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26,324 MW – 3.5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196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990601"/>
            <a:ext cx="6397625" cy="396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First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88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13.4°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27,418 MW – 3.7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264% of mildest day peak  … 2.34 KW per ESIID increase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05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987324"/>
            <a:ext cx="639254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Second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302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17.6°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26,304 MW – 3.5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585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987325"/>
            <a:ext cx="637222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Third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30225"/>
            <a:ext cx="624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28.0°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21,615 MW – 2.9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712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987325"/>
            <a:ext cx="637222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Fourth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4486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27.7°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21,395 MW – 2.8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349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3" y="977606"/>
            <a:ext cx="6372225" cy="3975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Last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44869"/>
            <a:ext cx="624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30.4°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22,019 MW – 2.9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540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87" y="977607"/>
            <a:ext cx="6361111" cy="3975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Saturday After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4486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 Dry Bulb 41.7°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18,150 MW – 2.4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982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r>
              <a:rPr lang="en-US" sz="1800" dirty="0"/>
              <a:t>Initially targeted TDSP controlled outages considering substations they reported to PUCT</a:t>
            </a:r>
          </a:p>
          <a:p>
            <a:endParaRPr lang="en-US" sz="800" dirty="0"/>
          </a:p>
          <a:p>
            <a:r>
              <a:rPr lang="en-US" sz="1800" dirty="0"/>
              <a:t>Shifted to include ESIIDs with storm-related outages – many ESIIDs had outages prior to the load shedding and were subject to TDSP load shed as well</a:t>
            </a:r>
            <a:endParaRPr lang="en-US" sz="800" dirty="0"/>
          </a:p>
          <a:p>
            <a:endParaRPr lang="en-US" sz="800" dirty="0"/>
          </a:p>
          <a:p>
            <a:r>
              <a:rPr lang="en-US" sz="1800" dirty="0"/>
              <a:t>Analysis targeted ESIIDs identified with outages as well as ESIIDs</a:t>
            </a:r>
          </a:p>
          <a:p>
            <a:pPr lvl="1"/>
            <a:r>
              <a:rPr lang="en-US" sz="1400" dirty="0"/>
              <a:t>Deployed for ERS</a:t>
            </a:r>
          </a:p>
          <a:p>
            <a:pPr lvl="1"/>
            <a:r>
              <a:rPr lang="en-US" sz="1400" dirty="0"/>
              <a:t>Containing Load Resources deployed for RRS</a:t>
            </a:r>
          </a:p>
          <a:p>
            <a:pPr lvl="1"/>
            <a:r>
              <a:rPr lang="en-US" sz="1400" dirty="0"/>
              <a:t>Previously Identified as on Indexed pricing (Day-Ahead/Real-Time) and/or 4CP responders</a:t>
            </a:r>
          </a:p>
          <a:p>
            <a:pPr lvl="1"/>
            <a:r>
              <a:rPr lang="en-US" sz="1400" dirty="0"/>
              <a:t>Other ESIIDs identified as responding during the event</a:t>
            </a:r>
          </a:p>
          <a:p>
            <a:pPr lvl="1"/>
            <a:r>
              <a:rPr lang="en-US" sz="1400" dirty="0"/>
              <a:t>4 million deployed ESIIDs to analyze (3.8 million Residential, 468,000 </a:t>
            </a:r>
            <a:r>
              <a:rPr lang="en-US" sz="1400" dirty="0" smtClean="0"/>
              <a:t>Non-Residential</a:t>
            </a:r>
            <a:endParaRPr lang="en-US" sz="1400" dirty="0"/>
          </a:p>
          <a:p>
            <a:pPr lvl="1"/>
            <a:endParaRPr lang="en-US" sz="800" dirty="0"/>
          </a:p>
          <a:p>
            <a:r>
              <a:rPr lang="en-US" sz="1800" dirty="0"/>
              <a:t>Developed algorithms to identify outage ESIIDs and control group ESIIDS</a:t>
            </a:r>
          </a:p>
          <a:p>
            <a:pPr lvl="1"/>
            <a:r>
              <a:rPr lang="en-US" sz="1400" dirty="0"/>
              <a:t>Algorithms varied across the load type</a:t>
            </a:r>
          </a:p>
          <a:p>
            <a:pPr lvl="1"/>
            <a:r>
              <a:rPr lang="en-US" sz="1400" dirty="0"/>
              <a:t>Based on number of zero intervals (15-min) Feb 1 – Feb 4</a:t>
            </a:r>
          </a:p>
          <a:p>
            <a:pPr lvl="1"/>
            <a:r>
              <a:rPr lang="en-US" sz="1400" dirty="0"/>
              <a:t>Outage ESIID - lots of zeros on Feb 15 – 19 compared to earlier days</a:t>
            </a:r>
          </a:p>
          <a:p>
            <a:pPr lvl="1"/>
            <a:r>
              <a:rPr lang="en-US" sz="1400" dirty="0"/>
              <a:t>Control group ESIID – small number of zeros throughout</a:t>
            </a:r>
          </a:p>
          <a:p>
            <a:pPr lvl="1"/>
            <a:r>
              <a:rPr lang="en-US" sz="1400" dirty="0"/>
              <a:t>Some ESIIDs were neither</a:t>
            </a:r>
          </a:p>
          <a:p>
            <a:pPr lvl="1"/>
            <a:r>
              <a:rPr lang="en-US" sz="1400" dirty="0"/>
              <a:t>Examined interval data for every ESIID (~8 million)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Load Mildest Weekday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221069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60.5°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26,607 MW – 26.4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high prices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366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1"/>
            <a:ext cx="6400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Coldest Weekday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064204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32.5°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23,615 MW – 23.4 KW per ESIID …89</a:t>
            </a:r>
            <a:r>
              <a:rPr lang="en-US" sz="1400" dirty="0"/>
              <a:t>% of mildest day peak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response started </a:t>
            </a:r>
            <a:r>
              <a:rPr lang="en-US" sz="1400" dirty="0" smtClean="0"/>
              <a:t>~</a:t>
            </a:r>
            <a:r>
              <a:rPr lang="en-US" sz="1400" dirty="0"/>
              <a:t>500 </a:t>
            </a:r>
            <a:r>
              <a:rPr lang="en-US" sz="1400" dirty="0" smtClean="0"/>
              <a:t>MW, … 6 </a:t>
            </a:r>
            <a:r>
              <a:rPr lang="en-US" sz="1400" dirty="0"/>
              <a:t>KW per ESIID </a:t>
            </a:r>
            <a:r>
              <a:rPr lang="en-US" sz="1400" dirty="0" smtClean="0"/>
              <a:t>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prices started 08:30 and averaged $1,130 </a:t>
            </a:r>
            <a:r>
              <a:rPr lang="en-US" sz="1400" dirty="0"/>
              <a:t>/ </a:t>
            </a:r>
            <a:r>
              <a:rPr lang="en-US" sz="1400" dirty="0" smtClean="0"/>
              <a:t>MWh through the rest of the 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694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Sunday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064204"/>
            <a:ext cx="647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22.4°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21,849 MW – 21.6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Price response increased steadily to ~4,000 MW by midnight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prices started day at $1,200 / MWh and increased to cap around 22:45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8529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4" y="990601"/>
            <a:ext cx="6397625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First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078849"/>
            <a:ext cx="563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13.4°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23,455 MW – 23.2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88% of mildest day peak  … 3.2 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</a:t>
            </a:r>
            <a:r>
              <a:rPr lang="en-US" sz="1400" dirty="0" smtClean="0"/>
              <a:t>and other response grew </a:t>
            </a:r>
            <a:r>
              <a:rPr lang="en-US" sz="1400" dirty="0"/>
              <a:t>to </a:t>
            </a:r>
            <a:r>
              <a:rPr lang="en-US" sz="1400" dirty="0" smtClean="0"/>
              <a:t>~12,000 </a:t>
            </a:r>
            <a:r>
              <a:rPr lang="en-US" sz="1400" dirty="0"/>
              <a:t>MW </a:t>
            </a:r>
            <a:r>
              <a:rPr lang="en-US" sz="1400" dirty="0" smtClean="0"/>
              <a:t>during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prices all day with oscillations from $1,600 - $9,000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528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987324"/>
            <a:ext cx="639254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Second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078849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</a:t>
            </a:r>
            <a:r>
              <a:rPr lang="en-US" sz="1400" dirty="0" smtClean="0"/>
              <a:t> </a:t>
            </a:r>
            <a:r>
              <a:rPr lang="en-US" sz="1400" dirty="0"/>
              <a:t>Average </a:t>
            </a:r>
            <a:r>
              <a:rPr lang="en-US" sz="1400" dirty="0" smtClean="0"/>
              <a:t>Dry Bulb 17.6°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23,480 MW – 22.5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88% of mildest day peak  … </a:t>
            </a:r>
            <a:r>
              <a:rPr lang="en-US" sz="1400" dirty="0" smtClean="0"/>
              <a:t>3.9 </a:t>
            </a:r>
            <a:r>
              <a:rPr lang="en-US" sz="1400" dirty="0"/>
              <a:t>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and other response </a:t>
            </a:r>
            <a:r>
              <a:rPr lang="en-US" sz="1400" dirty="0" smtClean="0"/>
              <a:t>~12,000 </a:t>
            </a:r>
            <a:r>
              <a:rPr lang="en-US" sz="1400" dirty="0"/>
              <a:t>MW during the </a:t>
            </a:r>
            <a:r>
              <a:rPr lang="en-US" sz="1400" dirty="0" smtClean="0"/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Prices high all day - averaged $</a:t>
            </a:r>
            <a:r>
              <a:rPr lang="en-US" sz="1400" dirty="0" smtClean="0"/>
              <a:t>9,007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274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989914"/>
            <a:ext cx="6372225" cy="3963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Third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078849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28.0°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22,494 MW – 22.3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84% </a:t>
            </a:r>
            <a:r>
              <a:rPr lang="en-US" sz="1400" dirty="0"/>
              <a:t>of mildest day peak  … </a:t>
            </a:r>
            <a:r>
              <a:rPr lang="en-US" sz="1400" dirty="0" smtClean="0"/>
              <a:t>4.1 </a:t>
            </a:r>
            <a:r>
              <a:rPr lang="en-US" sz="1400" dirty="0"/>
              <a:t>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and other response </a:t>
            </a:r>
            <a:r>
              <a:rPr lang="en-US" sz="1400" dirty="0" smtClean="0"/>
              <a:t>fell off to ~8,000 </a:t>
            </a:r>
            <a:r>
              <a:rPr lang="en-US" sz="1400" dirty="0"/>
              <a:t>MW during the </a:t>
            </a:r>
            <a:r>
              <a:rPr lang="en-US" sz="1400" dirty="0" smtClean="0"/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Prices high all day - averaged $</a:t>
            </a:r>
            <a:r>
              <a:rPr lang="en-US" sz="1400" dirty="0" smtClean="0"/>
              <a:t>9,000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423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3" y="987325"/>
            <a:ext cx="637222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Fourth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5078849"/>
            <a:ext cx="5841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27.7°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22,920 MW – 22.7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86% </a:t>
            </a:r>
            <a:r>
              <a:rPr lang="en-US" sz="1400" dirty="0"/>
              <a:t>of mildest day peak  … </a:t>
            </a:r>
            <a:r>
              <a:rPr lang="en-US" sz="1400" dirty="0" smtClean="0"/>
              <a:t>3.7 </a:t>
            </a:r>
            <a:r>
              <a:rPr lang="en-US" sz="1400" dirty="0"/>
              <a:t>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and other response </a:t>
            </a:r>
            <a:r>
              <a:rPr lang="en-US" sz="1400" dirty="0" smtClean="0"/>
              <a:t>leveled </a:t>
            </a:r>
            <a:r>
              <a:rPr lang="en-US" sz="1400" dirty="0"/>
              <a:t>off </a:t>
            </a:r>
            <a:r>
              <a:rPr lang="en-US" sz="1400" dirty="0" smtClean="0"/>
              <a:t>at ~8,000 </a:t>
            </a:r>
            <a:r>
              <a:rPr lang="en-US" sz="1400" dirty="0"/>
              <a:t>MW during the </a:t>
            </a:r>
            <a:r>
              <a:rPr lang="en-US" sz="1400" dirty="0" smtClean="0"/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Prices high all day - averaged $9,015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901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3" y="977605"/>
            <a:ext cx="6372225" cy="3975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Last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015805"/>
            <a:ext cx="6096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</a:t>
            </a:r>
            <a:r>
              <a:rPr lang="en-US" sz="1400" dirty="0" smtClean="0"/>
              <a:t> </a:t>
            </a:r>
            <a:r>
              <a:rPr lang="en-US" sz="1400" dirty="0"/>
              <a:t>Average </a:t>
            </a:r>
            <a:r>
              <a:rPr lang="en-US" sz="1400" dirty="0" smtClean="0"/>
              <a:t>Dry Bulb 30.4°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Hourly Peak Total Plus Reduce </a:t>
            </a:r>
            <a:r>
              <a:rPr lang="en-US" sz="1400" dirty="0" smtClean="0"/>
              <a:t>23,217 </a:t>
            </a:r>
            <a:r>
              <a:rPr lang="en-US" sz="1400" dirty="0"/>
              <a:t>MW – </a:t>
            </a:r>
            <a:r>
              <a:rPr lang="en-US" sz="1400" dirty="0" smtClean="0"/>
              <a:t>23.0 </a:t>
            </a:r>
            <a:r>
              <a:rPr lang="en-US" sz="1400" dirty="0"/>
              <a:t>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87% </a:t>
            </a:r>
            <a:r>
              <a:rPr lang="en-US" sz="1400" dirty="0"/>
              <a:t>of mildest day peak  … </a:t>
            </a:r>
            <a:r>
              <a:rPr lang="en-US" sz="1400" dirty="0" smtClean="0"/>
              <a:t>3.4 </a:t>
            </a:r>
            <a:r>
              <a:rPr lang="en-US" sz="1400" dirty="0"/>
              <a:t>KW per ESIID decrease</a:t>
            </a:r>
          </a:p>
          <a:p>
            <a:pPr marL="284163" indent="-284163" defTabSz="630238">
              <a:buFont typeface="Arial" panose="020B0604020202020204" pitchFamily="34" charset="0"/>
              <a:buChar char="•"/>
            </a:pPr>
            <a:r>
              <a:rPr lang="en-US" sz="1400" dirty="0"/>
              <a:t>Price and other response </a:t>
            </a:r>
            <a:r>
              <a:rPr lang="en-US" sz="1400" dirty="0" smtClean="0"/>
              <a:t>started falling </a:t>
            </a:r>
            <a:r>
              <a:rPr lang="en-US" sz="1400" dirty="0"/>
              <a:t>off </a:t>
            </a:r>
            <a:r>
              <a:rPr lang="en-US" sz="1400" dirty="0" smtClean="0"/>
              <a:t>from 8,000 </a:t>
            </a:r>
            <a:r>
              <a:rPr lang="en-US" sz="1400" dirty="0"/>
              <a:t>MW </a:t>
            </a:r>
            <a:r>
              <a:rPr lang="en-US" sz="1400" dirty="0" smtClean="0"/>
              <a:t>at the 	beginning of the day to 6,000 MW by the end of the day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Prices averaged $8,994 until 09:00 and were back to normal at 09:30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3567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86" y="977607"/>
            <a:ext cx="6361111" cy="3975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Saturday After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105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41.7°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Hourly Peak Total Plus Reduce </a:t>
            </a:r>
            <a:r>
              <a:rPr lang="en-US" sz="1400" dirty="0" smtClean="0"/>
              <a:t>21,147 </a:t>
            </a:r>
            <a:r>
              <a:rPr lang="en-US" sz="1400" dirty="0"/>
              <a:t>MW – </a:t>
            </a:r>
            <a:r>
              <a:rPr lang="en-US" sz="1400" dirty="0" smtClean="0"/>
              <a:t>20.9 </a:t>
            </a:r>
            <a:r>
              <a:rPr lang="en-US" sz="1400" dirty="0"/>
              <a:t>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79% </a:t>
            </a:r>
            <a:r>
              <a:rPr lang="en-US" sz="1400" dirty="0"/>
              <a:t>of mildest day peak  … </a:t>
            </a:r>
            <a:r>
              <a:rPr lang="en-US" sz="1400" dirty="0" smtClean="0"/>
              <a:t>5.5 </a:t>
            </a:r>
            <a:r>
              <a:rPr lang="en-US" sz="1400" dirty="0"/>
              <a:t>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Remaining response decreased slowly all day to about 4,400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high prices all day </a:t>
            </a:r>
            <a:r>
              <a:rPr lang="en-US" sz="1400" dirty="0" smtClean="0"/>
              <a:t>long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7491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86" y="950839"/>
            <a:ext cx="6361111" cy="4002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Saturday After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5094982"/>
            <a:ext cx="548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</a:t>
            </a:r>
            <a:r>
              <a:rPr lang="en-US" sz="1600" dirty="0"/>
              <a:t>Bulb </a:t>
            </a:r>
            <a:r>
              <a:rPr lang="en-US" sz="1600" dirty="0" smtClean="0"/>
              <a:t>64.3°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Feb 21 – 28 load reductions decrease from 4,400 MW to </a:t>
            </a:r>
            <a:r>
              <a:rPr lang="en-US" sz="1600" dirty="0"/>
              <a:t>about </a:t>
            </a:r>
            <a:r>
              <a:rPr lang="en-US" sz="1600" dirty="0" smtClean="0"/>
              <a:t>800 </a:t>
            </a:r>
            <a:r>
              <a:rPr lang="en-US" sz="1600" dirty="0"/>
              <a:t>MW at the end of the 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</a:t>
            </a:r>
            <a:r>
              <a:rPr lang="en-US" sz="1600" dirty="0"/>
              <a:t>high prices all day </a:t>
            </a:r>
            <a:r>
              <a:rPr lang="en-US" sz="1600" dirty="0" smtClean="0"/>
              <a:t>long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457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052221"/>
          </a:xfrm>
        </p:spPr>
        <p:txBody>
          <a:bodyPr/>
          <a:lstStyle/>
          <a:p>
            <a:r>
              <a:rPr lang="en-US" sz="1800" dirty="0"/>
              <a:t>Goal was to analyze </a:t>
            </a:r>
            <a:r>
              <a:rPr lang="en-US" sz="1800" dirty="0" smtClean="0"/>
              <a:t>load response </a:t>
            </a:r>
            <a:r>
              <a:rPr lang="en-US" sz="1800" dirty="0"/>
              <a:t>for all 28 days in </a:t>
            </a:r>
            <a:r>
              <a:rPr lang="en-US" sz="1800" dirty="0" smtClean="0"/>
              <a:t>February to capture anything happening before, during and after the event.</a:t>
            </a:r>
            <a:endParaRPr lang="en-US" sz="18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 smtClean="0"/>
              <a:t>Performed analysis generally in categories of Profile Type</a:t>
            </a:r>
          </a:p>
          <a:p>
            <a:pPr lvl="1"/>
            <a:r>
              <a:rPr lang="en-US" sz="1600" dirty="0" smtClean="0"/>
              <a:t>Created two new ones for analysis, not necessarily reporting, purposes</a:t>
            </a:r>
          </a:p>
          <a:p>
            <a:pPr lvl="1"/>
            <a:r>
              <a:rPr lang="en-US" sz="1600" dirty="0" smtClean="0"/>
              <a:t>‘LOWUSE’ for ESIIDs with very low usage (&lt; 2 KWh per day)</a:t>
            </a:r>
          </a:p>
          <a:p>
            <a:pPr lvl="1"/>
            <a:r>
              <a:rPr lang="en-US" sz="1600" dirty="0" smtClean="0"/>
              <a:t>‘LIGHT’ </a:t>
            </a:r>
            <a:r>
              <a:rPr lang="en-US" sz="1600" dirty="0"/>
              <a:t>for ESIIDs with </a:t>
            </a:r>
            <a:r>
              <a:rPr lang="en-US" sz="1600" dirty="0" smtClean="0"/>
              <a:t>&gt; 75% night-time use</a:t>
            </a:r>
          </a:p>
          <a:p>
            <a:pPr lvl="1"/>
            <a:r>
              <a:rPr lang="en-US" sz="1600" dirty="0" smtClean="0"/>
              <a:t>Note: excluded ESIIDs with ‘DG’ and ‘WD’ profile types, ESIIDs with zero use for most days prior to the event</a:t>
            </a:r>
          </a:p>
          <a:p>
            <a:pPr lvl="1"/>
            <a:r>
              <a:rPr lang="en-US" sz="1600" dirty="0" smtClean="0"/>
              <a:t>Also have not yet started analysis of NOIE load reductions</a:t>
            </a:r>
          </a:p>
          <a:p>
            <a:pPr lvl="1"/>
            <a:endParaRPr lang="en-US" sz="800" dirty="0" smtClean="0"/>
          </a:p>
          <a:p>
            <a:r>
              <a:rPr lang="en-US" sz="1800" dirty="0" smtClean="0"/>
              <a:t>Baselines developed for all ‘deployed’ ESIIDs:</a:t>
            </a:r>
          </a:p>
          <a:p>
            <a:pPr lvl="1"/>
            <a:r>
              <a:rPr lang="en-US" sz="1600" dirty="0" smtClean="0"/>
              <a:t>‘Control’ groups for Residential and smaller Business ESIIDs</a:t>
            </a:r>
          </a:p>
          <a:p>
            <a:pPr lvl="1"/>
            <a:r>
              <a:rPr lang="en-US" sz="1600" dirty="0" smtClean="0"/>
              <a:t>Used ‘near-day’ baselines for large Business (subject to 4CP billing)</a:t>
            </a:r>
          </a:p>
          <a:p>
            <a:pPr lvl="1"/>
            <a:r>
              <a:rPr lang="en-US" sz="1600" dirty="0"/>
              <a:t>Used ‘near-day’ baselines for </a:t>
            </a:r>
            <a:r>
              <a:rPr lang="en-US" sz="1600" dirty="0" smtClean="0"/>
              <a:t>Business Load Factor ESIIDs (not subject to 4CP billing) for which sufficiently similar ESIIDs were not found</a:t>
            </a:r>
          </a:p>
          <a:p>
            <a:pPr lvl="2"/>
            <a:r>
              <a:rPr lang="en-US" sz="1600" dirty="0" smtClean="0"/>
              <a:t>Peak </a:t>
            </a:r>
            <a:r>
              <a:rPr lang="en-US" sz="1600" dirty="0"/>
              <a:t>demands </a:t>
            </a:r>
            <a:r>
              <a:rPr lang="en-US" sz="1600" dirty="0" smtClean="0"/>
              <a:t>for these ESIIDs range from 5/10 KW to 700 KW </a:t>
            </a:r>
          </a:p>
          <a:p>
            <a:pPr lvl="1"/>
            <a:r>
              <a:rPr lang="en-US" sz="1600" dirty="0" smtClean="0"/>
              <a:t>MAPE: Residential 1%, Business 0.5% (based on days with no reductions)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NOIE Load response</a:t>
            </a:r>
          </a:p>
          <a:p>
            <a:endParaRPr lang="en-US" sz="800" dirty="0" smtClean="0"/>
          </a:p>
          <a:p>
            <a:r>
              <a:rPr lang="en-US" sz="2400" dirty="0" smtClean="0"/>
              <a:t>Response from ESIIDs</a:t>
            </a:r>
          </a:p>
          <a:p>
            <a:pPr lvl="1"/>
            <a:r>
              <a:rPr lang="en-US" sz="2400" dirty="0" smtClean="0"/>
              <a:t>Deployed for ERS</a:t>
            </a:r>
          </a:p>
          <a:p>
            <a:pPr lvl="1"/>
            <a:r>
              <a:rPr lang="en-US" sz="2400" dirty="0" smtClean="0"/>
              <a:t>Deployed as Load Resources providing RRS</a:t>
            </a:r>
          </a:p>
          <a:p>
            <a:pPr lvl="1"/>
            <a:r>
              <a:rPr lang="en-US" sz="2400" dirty="0" smtClean="0"/>
              <a:t>Price Response (including 4CP responders)</a:t>
            </a:r>
          </a:p>
          <a:p>
            <a:endParaRPr lang="en-US" sz="800" dirty="0" smtClean="0"/>
          </a:p>
          <a:p>
            <a:r>
              <a:rPr lang="en-US" sz="2400" dirty="0" smtClean="0"/>
              <a:t>Settlement Only Generators/Puns</a:t>
            </a:r>
          </a:p>
          <a:p>
            <a:endParaRPr lang="en-US" sz="800" dirty="0" smtClean="0"/>
          </a:p>
          <a:p>
            <a:r>
              <a:rPr lang="en-US" sz="2400" dirty="0" smtClean="0"/>
              <a:t>Additional Subgroup break outs </a:t>
            </a:r>
            <a:r>
              <a:rPr lang="en-US" sz="2400" dirty="0"/>
              <a:t>e.g. </a:t>
            </a:r>
            <a:r>
              <a:rPr lang="en-US" sz="2400" dirty="0" smtClean="0"/>
              <a:t>by Weather Zones, TDSP, </a:t>
            </a:r>
            <a:r>
              <a:rPr lang="en-US" sz="2400" dirty="0" err="1" smtClean="0"/>
              <a:t>etc</a:t>
            </a:r>
            <a:r>
              <a:rPr lang="en-US" sz="2400" dirty="0" smtClean="0"/>
              <a:t>    (feedback please)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733800"/>
            <a:ext cx="3962400" cy="2209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800"/>
            <a:ext cx="4038599" cy="2209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1143000"/>
            <a:ext cx="3962401" cy="2209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42999"/>
            <a:ext cx="4038599" cy="2221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Competitive Residential ESIIDs with Zero Load for Hour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60880" y="838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HI/LO WR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838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‘Lighting’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40280" y="3429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PV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94120" y="3429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Use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5943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- 3.3 million Residential ESIIDs across the four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733800"/>
            <a:ext cx="3962402" cy="22068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33800"/>
            <a:ext cx="3886200" cy="2206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103" y="1143000"/>
            <a:ext cx="3944699" cy="2206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12593"/>
            <a:ext cx="3810000" cy="2237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Competitive Business ESIIDs with Zero Load for Hour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9120" y="838200"/>
            <a:ext cx="1315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Transmission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838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Distribution 4CP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3429000"/>
            <a:ext cx="195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Distribution Non-4CP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3429000"/>
            <a:ext cx="155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Non-demand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5943600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 – 477,000 Business ESIIDs across six types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(PV and OG-FLT not shown)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43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305800" cy="502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</a:t>
            </a:r>
            <a:r>
              <a:rPr lang="en-US" dirty="0" smtClean="0"/>
              <a:t>Res </a:t>
            </a:r>
            <a:r>
              <a:rPr lang="en-US" dirty="0"/>
              <a:t>Plus </a:t>
            </a:r>
            <a:r>
              <a:rPr lang="en-US" dirty="0" smtClean="0"/>
              <a:t>Bus Load Reductions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838200"/>
            <a:ext cx="64008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Transmission One Day After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80827"/>
              </p:ext>
            </p:extLst>
          </p:nvPr>
        </p:nvGraphicFramePr>
        <p:xfrm>
          <a:off x="2529840" y="4912360"/>
          <a:ext cx="402336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371600"/>
                <a:gridCol w="1371600"/>
              </a:tblGrid>
              <a:tr h="2895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Interval</a:t>
                      </a:r>
                    </a:p>
                    <a:p>
                      <a:r>
                        <a:rPr lang="en-US" sz="1400" baseline="0" dirty="0" smtClean="0"/>
                        <a:t>Reduce (MW)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Last Interval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Reduce (MW)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5,848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4,327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Transmission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3,874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3,361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25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Transmission </a:t>
            </a:r>
            <a:r>
              <a:rPr lang="en-US" dirty="0" smtClean="0"/>
              <a:t>4 Days </a:t>
            </a:r>
            <a:r>
              <a:rPr lang="en-US" dirty="0"/>
              <a:t>After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15088"/>
              </p:ext>
            </p:extLst>
          </p:nvPr>
        </p:nvGraphicFramePr>
        <p:xfrm>
          <a:off x="2529840" y="4988560"/>
          <a:ext cx="402336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371600"/>
                <a:gridCol w="1371600"/>
              </a:tblGrid>
              <a:tr h="2895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Interval</a:t>
                      </a:r>
                    </a:p>
                    <a:p>
                      <a:r>
                        <a:rPr lang="en-US" sz="1400" baseline="0" dirty="0" smtClean="0"/>
                        <a:t>Reduce (MW)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Last Interval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Reduce (MW)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2,634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2,274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Transmission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2,149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1,921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90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77655"/>
            <a:ext cx="6400800" cy="397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Transmission </a:t>
            </a:r>
            <a:r>
              <a:rPr lang="en-US" dirty="0" smtClean="0"/>
              <a:t>Last Day in February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596587"/>
              </p:ext>
            </p:extLst>
          </p:nvPr>
        </p:nvGraphicFramePr>
        <p:xfrm>
          <a:off x="2606040" y="5064760"/>
          <a:ext cx="402336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371600"/>
                <a:gridCol w="1371600"/>
              </a:tblGrid>
              <a:tr h="2895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Interval</a:t>
                      </a:r>
                    </a:p>
                    <a:p>
                      <a:r>
                        <a:rPr lang="en-US" sz="1400" baseline="0" dirty="0" smtClean="0"/>
                        <a:t>Reduce (MW)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Last Interval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Reduce (MW)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923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Transmission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938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8373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30408</TotalTime>
  <Words>1432</Words>
  <Application>Microsoft Office PowerPoint</Application>
  <PresentationFormat>On-screen Show (4:3)</PresentationFormat>
  <Paragraphs>265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Overview</vt:lpstr>
      <vt:lpstr>Overview</vt:lpstr>
      <vt:lpstr>Competitive Residential ESIIDs with Zero Load for Hour</vt:lpstr>
      <vt:lpstr>Competitive Business ESIIDs with Zero Load for Hour</vt:lpstr>
      <vt:lpstr>Competitive Res Plus Bus Load Reductions  </vt:lpstr>
      <vt:lpstr>Competitive Transmission One Day After Event</vt:lpstr>
      <vt:lpstr>Competitive Transmission 4 Days After Event</vt:lpstr>
      <vt:lpstr>Competitive Transmission Last Day in February </vt:lpstr>
      <vt:lpstr>Daily Load Reductions Feb 14 – 20, 2021</vt:lpstr>
      <vt:lpstr>Residential Load Mildest Weekday Before Event</vt:lpstr>
      <vt:lpstr>Residential Load Coldest Weekday Before Event</vt:lpstr>
      <vt:lpstr>Residential Load Sunday Before Event</vt:lpstr>
      <vt:lpstr>Residential Load First Day of Event</vt:lpstr>
      <vt:lpstr>Residential Load Second Day of Event</vt:lpstr>
      <vt:lpstr>Residential Load Third Day of Event</vt:lpstr>
      <vt:lpstr>Residential Load Fourth Day of Event</vt:lpstr>
      <vt:lpstr>Residential Load Last Day of Event</vt:lpstr>
      <vt:lpstr>Residential Load Saturday After Event</vt:lpstr>
      <vt:lpstr>Business Load Mildest Weekday Before Event</vt:lpstr>
      <vt:lpstr>Business Load Coldest Weekday Before Event</vt:lpstr>
      <vt:lpstr>Business Load Sunday Before Event</vt:lpstr>
      <vt:lpstr>Business Load First Day of Event</vt:lpstr>
      <vt:lpstr>Business Load Second Day of Event</vt:lpstr>
      <vt:lpstr>Business Load Third Day of Event</vt:lpstr>
      <vt:lpstr>Business Load Fourth Day of Event</vt:lpstr>
      <vt:lpstr>Business Load Last Day of Event</vt:lpstr>
      <vt:lpstr>Business Load Saturday After Event</vt:lpstr>
      <vt:lpstr>Business Load Saturday After Event</vt:lpstr>
      <vt:lpstr>Next Steps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486</cp:revision>
  <cp:lastPrinted>2020-02-20T00:38:16Z</cp:lastPrinted>
  <dcterms:created xsi:type="dcterms:W3CDTF">2016-01-21T15:20:31Z</dcterms:created>
  <dcterms:modified xsi:type="dcterms:W3CDTF">2021-04-15T22:00:37Z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