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70" r:id="rId6"/>
    <p:sldMasterId id="2147483672" r:id="rId7"/>
  </p:sldMasterIdLst>
  <p:notesMasterIdLst>
    <p:notesMasterId r:id="rId24"/>
  </p:notesMasterIdLst>
  <p:handoutMasterIdLst>
    <p:handoutMasterId r:id="rId25"/>
  </p:handoutMasterIdLst>
  <p:sldIdLst>
    <p:sldId id="26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93" r:id="rId17"/>
    <p:sldId id="294" r:id="rId18"/>
    <p:sldId id="295" r:id="rId19"/>
    <p:sldId id="296" r:id="rId20"/>
    <p:sldId id="297" r:id="rId21"/>
    <p:sldId id="298" r:id="rId22"/>
    <p:sldId id="29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5450" autoAdjust="0"/>
  </p:normalViewPr>
  <p:slideViewPr>
    <p:cSldViewPr showGuides="1">
      <p:cViewPr varScale="1">
        <p:scale>
          <a:sx n="95" d="100"/>
          <a:sy n="95" d="100"/>
        </p:scale>
        <p:origin x="100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352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6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1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9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9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49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2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50">
                <a:solidFill>
                  <a:schemeClr val="tx2"/>
                </a:solidFill>
              </a:defRPr>
            </a:lvl3pPr>
            <a:lvl4pPr>
              <a:defRPr sz="1575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2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3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0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9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3448A-0364-401F-8330-A4501FDA5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9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16, 2021 DSWG Meeting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2" y="2876279"/>
            <a:ext cx="2143190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7543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000250" y="6477002"/>
            <a:ext cx="713232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0" y="6248400"/>
            <a:ext cx="8864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 smtClean="0">
                <a:solidFill>
                  <a:srgbClr val="5B6770"/>
                </a:solidFill>
              </a:rPr>
              <a:t>PUBLIC</a:t>
            </a:r>
            <a:endParaRPr lang="en-US" sz="75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5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33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ERCOT Winter Storm Review of Demand-Side Resources and Other Related Topics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ERCOT Staff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April 16, 2021 DSWG Meeting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Non-Controllable Load Resource Event Timeline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Feb.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01:09 – VDI deploying Groups 1 and 2</a:t>
            </a:r>
          </a:p>
          <a:p>
            <a:pPr lvl="1"/>
            <a:r>
              <a:rPr lang="en-US" dirty="0" smtClean="0"/>
              <a:t>01:11 – XML deploying Groups 1 and 2</a:t>
            </a:r>
          </a:p>
          <a:p>
            <a:pPr lvl="1"/>
            <a:r>
              <a:rPr lang="en-US" dirty="0" smtClean="0"/>
              <a:t>01:49 – Frequency drops below 59.7Hz</a:t>
            </a:r>
          </a:p>
          <a:p>
            <a:pPr lvl="2"/>
            <a:r>
              <a:rPr lang="en-US" sz="1800" dirty="0" smtClean="0"/>
              <a:t>60 MW of obligated, </a:t>
            </a:r>
            <a:r>
              <a:rPr lang="en-US" sz="1800" dirty="0" err="1" smtClean="0"/>
              <a:t>undeployed</a:t>
            </a:r>
            <a:r>
              <a:rPr lang="en-US" sz="1800" dirty="0" smtClean="0"/>
              <a:t> LRs trip off</a:t>
            </a:r>
          </a:p>
          <a:p>
            <a:pPr lvl="1"/>
            <a:r>
              <a:rPr lang="en-US" dirty="0" smtClean="0"/>
              <a:t>02:05 – XML hourly XML to all resources sustaining deployment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02:09:48 – XML recalling most LRs </a:t>
            </a:r>
          </a:p>
          <a:p>
            <a:pPr lvl="2"/>
            <a:r>
              <a:rPr lang="en-US" sz="1800" dirty="0" smtClean="0"/>
              <a:t>02:16:12 – XML recalling the remaining LRs</a:t>
            </a:r>
          </a:p>
          <a:p>
            <a:pPr lvl="2"/>
            <a:r>
              <a:rPr lang="en-US" sz="1800" dirty="0" smtClean="0"/>
              <a:t>Both recall instructions due to miscommunication within ERCOT Control Room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6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Non-Controllable Load Resource Event Timeline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Feb.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Continued…</a:t>
            </a:r>
          </a:p>
          <a:p>
            <a:pPr lvl="1"/>
            <a:r>
              <a:rPr lang="en-US" dirty="0"/>
              <a:t>04:17:02 – XML deploying Group 1</a:t>
            </a:r>
          </a:p>
          <a:p>
            <a:pPr lvl="1"/>
            <a:r>
              <a:rPr lang="en-US" dirty="0"/>
              <a:t>04:20:50 – XML recalling Group 1 and deploying Group </a:t>
            </a:r>
            <a:r>
              <a:rPr lang="en-US" dirty="0" smtClean="0"/>
              <a:t>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04:26:18 – XML deploying Group 1 and redeploying Group </a:t>
            </a:r>
            <a:r>
              <a:rPr lang="en-US" dirty="0" smtClean="0"/>
              <a:t>2</a:t>
            </a:r>
          </a:p>
          <a:p>
            <a:pPr lvl="2"/>
            <a:r>
              <a:rPr lang="en-US" sz="1800" dirty="0" smtClean="0"/>
              <a:t>All Load Resources deployed</a:t>
            </a:r>
            <a:endParaRPr lang="en-US" sz="1800" dirty="0"/>
          </a:p>
          <a:p>
            <a:pPr lvl="1"/>
            <a:r>
              <a:rPr lang="en-US" dirty="0"/>
              <a:t>05:05 – </a:t>
            </a:r>
            <a:r>
              <a:rPr lang="en-US" dirty="0" smtClean="0"/>
              <a:t>Hourly </a:t>
            </a:r>
            <a:r>
              <a:rPr lang="en-US" dirty="0"/>
              <a:t>XML to all resources sustaining deployment</a:t>
            </a:r>
          </a:p>
          <a:p>
            <a:pPr lvl="2"/>
            <a:r>
              <a:rPr lang="en-US" sz="1800" dirty="0"/>
              <a:t>Repeated until recall </a:t>
            </a:r>
          </a:p>
          <a:p>
            <a:r>
              <a:rPr lang="en-US" sz="1800" dirty="0" smtClean="0"/>
              <a:t>Feb. 19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</a:p>
          <a:p>
            <a:pPr lvl="1"/>
            <a:r>
              <a:rPr lang="en-US" dirty="0" smtClean="0"/>
              <a:t>09:01:28 – VDI recalling all Load Resources</a:t>
            </a:r>
          </a:p>
          <a:p>
            <a:pPr lvl="1"/>
            <a:r>
              <a:rPr lang="en-US" dirty="0" smtClean="0"/>
              <a:t>09:05:02 – XML recalling all Load Resources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1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3" y="762000"/>
            <a:ext cx="8205037" cy="53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9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Load Resources load level starts declining on Feb. 12</a:t>
            </a:r>
            <a:r>
              <a:rPr lang="en-US" sz="1800" baseline="30000" dirty="0"/>
              <a:t>th</a:t>
            </a:r>
            <a:r>
              <a:rPr lang="en-US" sz="1800" dirty="0"/>
              <a:t>  </a:t>
            </a:r>
          </a:p>
          <a:p>
            <a:pPr lvl="1"/>
            <a:r>
              <a:rPr lang="en-US" sz="1400" dirty="0"/>
              <a:t>List of reasoning based on RFI responses </a:t>
            </a:r>
          </a:p>
          <a:p>
            <a:pPr lvl="2"/>
            <a:r>
              <a:rPr lang="en-US" sz="1400" dirty="0"/>
              <a:t>Controls affected by extreme cold temperatures resulting in shut down of processes</a:t>
            </a:r>
          </a:p>
          <a:p>
            <a:pPr lvl="2"/>
            <a:r>
              <a:rPr lang="en-US" sz="1400" dirty="0"/>
              <a:t>TDSP outages affected LRs ability to return to operation and therefore meet their AS responsibility</a:t>
            </a:r>
          </a:p>
          <a:p>
            <a:pPr lvl="2"/>
            <a:r>
              <a:rPr lang="en-US" sz="1400" dirty="0"/>
              <a:t>Extreme temperatures affected various fluids in the processes resulting in equipment failures</a:t>
            </a:r>
          </a:p>
          <a:p>
            <a:pPr lvl="2"/>
            <a:r>
              <a:rPr lang="en-US" sz="1400" dirty="0"/>
              <a:t>Lack of raw materials during event impacted ability to make final products</a:t>
            </a:r>
          </a:p>
          <a:p>
            <a:pPr lvl="2"/>
            <a:r>
              <a:rPr lang="en-US" sz="1400" dirty="0"/>
              <a:t>Fuel supply issues to back up generation</a:t>
            </a:r>
          </a:p>
          <a:p>
            <a:pPr lvl="2"/>
            <a:r>
              <a:rPr lang="en-US" sz="1400" dirty="0"/>
              <a:t>Telemetry issues prevented remote control of loads</a:t>
            </a:r>
          </a:p>
          <a:p>
            <a:pPr lvl="2"/>
            <a:r>
              <a:rPr lang="en-US" sz="1400" dirty="0"/>
              <a:t>Loss of other essential utilities resulting in shutdown</a:t>
            </a:r>
          </a:p>
          <a:p>
            <a:pPr lvl="2"/>
            <a:r>
              <a:rPr lang="en-US" sz="1400" dirty="0"/>
              <a:t>Some oil production sites rely on trucking options to move oil and water. These were limited due to weather conditions and in some cases sites had to be shut down</a:t>
            </a:r>
          </a:p>
          <a:p>
            <a:pPr lvl="2"/>
            <a:r>
              <a:rPr lang="en-US" sz="1400" dirty="0"/>
              <a:t>Supplier limitations were not able to respond and provide assistance when needed to restore processes</a:t>
            </a:r>
          </a:p>
          <a:p>
            <a:r>
              <a:rPr lang="en-US" sz="1800" dirty="0"/>
              <a:t> Load Resources still not at pre-event load levels by Feb. 22</a:t>
            </a:r>
            <a:r>
              <a:rPr lang="en-US" sz="1800" baseline="30000" dirty="0"/>
              <a:t>nd</a:t>
            </a:r>
            <a:r>
              <a:rPr lang="en-US" sz="18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7" y="1543050"/>
            <a:ext cx="7298873" cy="430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image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2" y="838200"/>
            <a:ext cx="8076988" cy="528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0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Resource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response did not meet 10 minute requirement</a:t>
            </a:r>
          </a:p>
          <a:p>
            <a:pPr lvl="1"/>
            <a:r>
              <a:rPr lang="en-US" dirty="0" smtClean="0"/>
              <a:t>~70% in 10 minutes</a:t>
            </a:r>
          </a:p>
          <a:p>
            <a:r>
              <a:rPr lang="en-US" dirty="0" smtClean="0"/>
              <a:t>Total response </a:t>
            </a:r>
          </a:p>
          <a:p>
            <a:pPr lvl="1"/>
            <a:r>
              <a:rPr lang="en-US" dirty="0" smtClean="0"/>
              <a:t>~130% sustained response during event based on telemetered responsibility at VDI</a:t>
            </a:r>
          </a:p>
          <a:p>
            <a:pPr lvl="1"/>
            <a:r>
              <a:rPr lang="en-US" dirty="0" smtClean="0"/>
              <a:t>~97% sustained </a:t>
            </a:r>
            <a:r>
              <a:rPr lang="en-US" dirty="0"/>
              <a:t>response during event based on telemetered responsibility at </a:t>
            </a:r>
            <a:r>
              <a:rPr lang="en-US" dirty="0" smtClean="0"/>
              <a:t>on Feb.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Several Failures at QSE level requiring resource level performance evaluation </a:t>
            </a:r>
          </a:p>
          <a:p>
            <a:pPr lvl="1"/>
            <a:r>
              <a:rPr lang="en-US" dirty="0" smtClean="0"/>
              <a:t>NPC-LPC </a:t>
            </a:r>
            <a:r>
              <a:rPr lang="en-US" dirty="0"/>
              <a:t>less than RRS obligation for many resources leading up to </a:t>
            </a:r>
            <a:r>
              <a:rPr lang="en-US" dirty="0" smtClean="0"/>
              <a:t>event</a:t>
            </a:r>
          </a:p>
          <a:p>
            <a:pPr lvl="0" fontAlgn="ctr"/>
            <a:r>
              <a:rPr lang="en-US" dirty="0" smtClean="0"/>
              <a:t>Oscillations during event due to telemetry issues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2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ERS RFP for Jun-Sep SCT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838200"/>
            <a:ext cx="5038911" cy="5410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April 16, 2021 DSWG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36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5" y="1219200"/>
            <a:ext cx="3129280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38345" y="4648200"/>
            <a:ext cx="3053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Offers for all subsequent SCTs in 2021 need to take into consideration the reduced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pend 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imits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1034" y="310615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$7,675,163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99051" y="20574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$12,455,453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7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ERS Fleet Performance – Loads and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715000"/>
            <a:ext cx="916351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 smtClean="0"/>
              <a:t>Note: the ERS fleet performance depicted above is a representation of the aggregate megawatts for ERS resources and does not reflect how they will be assessed for performance during each individual ERS deployment event.</a:t>
            </a:r>
            <a:endParaRPr lang="en-US" sz="1200" b="1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430"/>
            <a:ext cx="9144000" cy="42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0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Performance – Loads and Generators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1800" dirty="0" smtClean="0"/>
              <a:t>Monday February 15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2021 most significant day of ERS deployment and obligation during the Winter Event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The majority of the fleet is deployed and exhausted on the same day within 12 hours of the first deployment. A few ERS Loads remain obligated into subsequent days.</a:t>
            </a:r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MW baseline significantly higher than MW actuals prior to first ERS VDI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Baselines account for what demand (MW) would have been under normal operating </a:t>
            </a:r>
            <a:r>
              <a:rPr lang="en-US" sz="1600" dirty="0"/>
              <a:t>conditions for the</a:t>
            </a:r>
            <a:r>
              <a:rPr lang="en-US" sz="1600" dirty="0" smtClean="0"/>
              <a:t> day – most ERS Loads were consuming much lower than normal heading into the event</a:t>
            </a:r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As an ERS fleet in aggregate, the response generally met or exceeded the aggregate obligation</a:t>
            </a:r>
            <a:endParaRPr lang="en-US" sz="1600" dirty="0" smtClean="0"/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EEA Level 3 forced outages start ~1:20am and remain in effect throughout the entire event day</a:t>
            </a:r>
          </a:p>
        </p:txBody>
      </p:sp>
    </p:spTree>
    <p:extLst>
      <p:ext uri="{BB962C8B-B14F-4D97-AF65-F5344CB8AC3E}">
        <p14:creationId xmlns:p14="http://schemas.microsoft.com/office/powerpoint/2010/main" val="15756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</a:t>
            </a:r>
            <a:r>
              <a:rPr lang="en-US" dirty="0" smtClean="0"/>
              <a:t>Performance – Load Only with 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715000"/>
            <a:ext cx="916351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 smtClean="0"/>
              <a:t>Note: the ERS fleet performance depicted above is a representation of the aggregate megawatts for ERS resources and does not reflect how they will be assessed for performance during each individual ERS deployment event.</a:t>
            </a:r>
            <a:endParaRPr lang="en-US" sz="12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430"/>
            <a:ext cx="9144000" cy="42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</a:t>
            </a:r>
            <a:r>
              <a:rPr lang="en-US" dirty="0" smtClean="0"/>
              <a:t>Performance – Load Only without 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5715000"/>
            <a:ext cx="916351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 smtClean="0"/>
              <a:t>Note: the ERS fleet performance depicted above is a representation of the aggregate megawatts for ERS resources and does not reflect how they will be assessed for performance during each individual ERS deployment event.</a:t>
            </a:r>
            <a:endParaRPr lang="en-US" sz="12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430"/>
            <a:ext cx="9144000" cy="42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Performance – Load </a:t>
            </a:r>
            <a:r>
              <a:rPr lang="en-US" dirty="0" smtClean="0"/>
              <a:t>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1800" dirty="0" smtClean="0"/>
              <a:t>Demand on Sunday February 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2021 shows signs of load reduction prior to the first ERS deployment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Based on responses to ERCOT RFIs, this was driven by a number of factors including weather related issues, local TDSP outages, closed businesses due to weather, in response to conservation notices, and price response.</a:t>
            </a:r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As a fleet in aggregate, ERS Loads generally over-provided relative to their combined obligation during the Winter Event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On average, fleet-level ERS Load reduction was 30%-35% above the combined fleet-level obligation during the first 12 hours after the first deployment (prior to majority of ERS Load fleet exhaustion)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Preliminary analysis indicates ERS Load portfolios also performed relatively well during the individual deployment events</a:t>
            </a:r>
            <a:endParaRPr lang="en-US" sz="1800" dirty="0"/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ERS Loads experiencing forced outages generally performed successfully relative to their baselines and obligations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Loads still provide reduction during forced outages as their demand goes to zero, which may have also contributed to over-provision</a:t>
            </a:r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3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</a:t>
            </a:r>
            <a:r>
              <a:rPr lang="en-US" dirty="0" smtClean="0"/>
              <a:t>Performance – Generator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5715000"/>
            <a:ext cx="9163516" cy="53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i="1" dirty="0" smtClean="0"/>
              <a:t>Note: the ERS fleet performance depicted above is a representation of the aggregate megawatts for ERS resources and does not reflect how they will be assessed for performance during each individual ERS deployment event.</a:t>
            </a:r>
            <a:endParaRPr lang="en-US" sz="1200" b="1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4430"/>
            <a:ext cx="9144000" cy="42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ERS Fleet Performance – Generator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1800" dirty="0" smtClean="0"/>
              <a:t>Activity on </a:t>
            </a:r>
            <a:r>
              <a:rPr lang="en-US" sz="1800" dirty="0"/>
              <a:t>Sunday February 14</a:t>
            </a:r>
            <a:r>
              <a:rPr lang="en-US" sz="1800" baseline="30000" dirty="0"/>
              <a:t>th</a:t>
            </a:r>
            <a:r>
              <a:rPr lang="en-US" sz="1800" dirty="0"/>
              <a:t>, 2021 shows </a:t>
            </a:r>
            <a:r>
              <a:rPr lang="en-US" sz="1800" dirty="0" smtClean="0"/>
              <a:t>export from ERS Generators prior </a:t>
            </a:r>
            <a:r>
              <a:rPr lang="en-US" sz="1800" dirty="0"/>
              <a:t>to </a:t>
            </a:r>
            <a:r>
              <a:rPr lang="en-US" sz="1800" dirty="0" smtClean="0"/>
              <a:t>the first ERS </a:t>
            </a:r>
            <a:r>
              <a:rPr lang="en-US" sz="1800" dirty="0"/>
              <a:t>deployment</a:t>
            </a:r>
          </a:p>
          <a:p>
            <a:pPr>
              <a:spcBef>
                <a:spcPts val="200"/>
              </a:spcBef>
            </a:pPr>
            <a:endParaRPr lang="en-US" sz="1800" dirty="0"/>
          </a:p>
          <a:p>
            <a:pPr>
              <a:spcBef>
                <a:spcPts val="200"/>
              </a:spcBef>
            </a:pPr>
            <a:r>
              <a:rPr lang="en-US" sz="1800" dirty="0" smtClean="0"/>
              <a:t>As a fleet in aggregate, ERS Generators generally failed to meet their combined obligation during the Winter Event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On average, fleet-level ERS Generator exports were 50%-55% below the combined fleet-level obligation during the first 12 hours after the first deployment (prior to exhaustion of the ERS Generator fleet)</a:t>
            </a:r>
          </a:p>
          <a:p>
            <a:pPr lvl="1">
              <a:spcBef>
                <a:spcPts val="200"/>
              </a:spcBef>
            </a:pPr>
            <a:r>
              <a:rPr lang="en-US" sz="1600" dirty="0"/>
              <a:t>Based on responses to ERCOT </a:t>
            </a:r>
            <a:r>
              <a:rPr lang="en-US" sz="1600" dirty="0" smtClean="0"/>
              <a:t>RFIs, supply constraints, refueling issues, and forced outages were the primary factors affecting performance</a:t>
            </a:r>
          </a:p>
          <a:p>
            <a:pPr>
              <a:spcBef>
                <a:spcPts val="200"/>
              </a:spcBef>
            </a:pPr>
            <a:endParaRPr lang="en-US" sz="1800" dirty="0" smtClean="0"/>
          </a:p>
          <a:p>
            <a:pPr>
              <a:spcBef>
                <a:spcPts val="200"/>
              </a:spcBef>
            </a:pPr>
            <a:r>
              <a:rPr lang="en-US" sz="1800" dirty="0" smtClean="0"/>
              <a:t>Unlike ERS Loads, ERS Generators </a:t>
            </a:r>
            <a:r>
              <a:rPr lang="en-US" sz="1800" dirty="0"/>
              <a:t>experiencing forced outages generally </a:t>
            </a:r>
            <a:r>
              <a:rPr lang="en-US" sz="1800" dirty="0" smtClean="0"/>
              <a:t>failed to perform relative </a:t>
            </a:r>
            <a:r>
              <a:rPr lang="en-US" sz="1800" dirty="0"/>
              <a:t>to their </a:t>
            </a:r>
            <a:r>
              <a:rPr lang="en-US" sz="1800" dirty="0" smtClean="0"/>
              <a:t>obligations</a:t>
            </a:r>
            <a:endParaRPr lang="en-US" sz="1800" dirty="0"/>
          </a:p>
          <a:p>
            <a:pPr lvl="1">
              <a:spcBef>
                <a:spcPts val="200"/>
              </a:spcBef>
            </a:pPr>
            <a:r>
              <a:rPr lang="en-US" sz="1600" dirty="0" smtClean="0"/>
              <a:t>Generators are unable to perform (export) for ERS during forced outages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Even prior to the forced outages, the ERS Generator Fleet was only meeting 70%-75% of its combined obligation</a:t>
            </a:r>
            <a:endParaRPr lang="en-US" sz="1600" dirty="0"/>
          </a:p>
          <a:p>
            <a:pPr>
              <a:spcBef>
                <a:spcPts val="2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9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– 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/>
              <a:t>Review Weather-Sensitive limitations </a:t>
            </a:r>
            <a:r>
              <a:rPr lang="en-US" sz="1800" dirty="0"/>
              <a:t>on deployments based on Winter </a:t>
            </a:r>
            <a:r>
              <a:rPr lang="en-US" sz="1800" dirty="0" smtClean="0"/>
              <a:t>event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Discuss and add clarifying </a:t>
            </a:r>
            <a:r>
              <a:rPr lang="en-US" sz="1800" dirty="0"/>
              <a:t>language related to ERS Renewal start </a:t>
            </a:r>
            <a:r>
              <a:rPr lang="en-US" sz="1800" dirty="0" smtClean="0"/>
              <a:t>date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Discuss modification/elimination of scheduled </a:t>
            </a:r>
            <a:r>
              <a:rPr lang="en-US" sz="1800" dirty="0"/>
              <a:t>unavailability / planned </a:t>
            </a:r>
            <a:r>
              <a:rPr lang="en-US" sz="1800" dirty="0" smtClean="0"/>
              <a:t>maintenance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Discuss </a:t>
            </a:r>
            <a:r>
              <a:rPr lang="en-US" sz="1800" dirty="0"/>
              <a:t>whether certain types of Loads should be prohibited from ERS </a:t>
            </a:r>
            <a:r>
              <a:rPr lang="en-US" sz="1800" dirty="0" smtClean="0"/>
              <a:t>participation and, if so, </a:t>
            </a:r>
            <a:r>
              <a:rPr lang="en-US" sz="1800" dirty="0"/>
              <a:t>who </a:t>
            </a:r>
            <a:r>
              <a:rPr lang="en-US" sz="1800" dirty="0" smtClean="0"/>
              <a:t>should be </a:t>
            </a:r>
            <a:r>
              <a:rPr lang="en-US" sz="1800" dirty="0"/>
              <a:t>responsible for managing </a:t>
            </a:r>
            <a:r>
              <a:rPr lang="en-US" sz="1800" dirty="0" smtClean="0"/>
              <a:t>prohibition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02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7753</TotalTime>
  <Words>1131</Words>
  <Application>Microsoft Office PowerPoint</Application>
  <PresentationFormat>On-screen Show (4:3)</PresentationFormat>
  <Paragraphs>123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1_Custom Design</vt:lpstr>
      <vt:lpstr>Office Theme</vt:lpstr>
      <vt:lpstr>2_Custom Design</vt:lpstr>
      <vt:lpstr>1_Office Theme</vt:lpstr>
      <vt:lpstr>PowerPoint Presentation</vt:lpstr>
      <vt:lpstr>ERS Fleet Performance – Loads and Generators</vt:lpstr>
      <vt:lpstr>ERS Fleet Performance – Loads and Generators</vt:lpstr>
      <vt:lpstr>ERS Fleet Performance – Load Only with WS</vt:lpstr>
      <vt:lpstr>ERS Fleet Performance – Load Only without WS</vt:lpstr>
      <vt:lpstr>ERS Fleet Performance – Load Only</vt:lpstr>
      <vt:lpstr>ERS Fleet Performance – Generator Only</vt:lpstr>
      <vt:lpstr>ERS Fleet Performance – Generator Only</vt:lpstr>
      <vt:lpstr>Lessons learned – ERS</vt:lpstr>
      <vt:lpstr>Non-Controllable Load Resource Event Timeline</vt:lpstr>
      <vt:lpstr>Non-Controllable Load Resource Event Timeline</vt:lpstr>
      <vt:lpstr>Load Resource Response</vt:lpstr>
      <vt:lpstr>Load Resource Response</vt:lpstr>
      <vt:lpstr>Load Resource Response</vt:lpstr>
      <vt:lpstr>Load Resource Response</vt:lpstr>
      <vt:lpstr>Review of ERS RFP for Jun-Sep SCT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Barati, Camron</cp:lastModifiedBy>
  <cp:revision>109</cp:revision>
  <cp:lastPrinted>2017-05-24T18:51:05Z</cp:lastPrinted>
  <dcterms:created xsi:type="dcterms:W3CDTF">2016-01-21T15:20:31Z</dcterms:created>
  <dcterms:modified xsi:type="dcterms:W3CDTF">2021-04-15T22:32:02Z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