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17"/>
  </p:notesMasterIdLst>
  <p:handoutMasterIdLst>
    <p:handoutMasterId r:id="rId18"/>
  </p:handoutMasterIdLst>
  <p:sldIdLst>
    <p:sldId id="445" r:id="rId7"/>
    <p:sldId id="463" r:id="rId8"/>
    <p:sldId id="491" r:id="rId9"/>
    <p:sldId id="534" r:id="rId10"/>
    <p:sldId id="546" r:id="rId11"/>
    <p:sldId id="547" r:id="rId12"/>
    <p:sldId id="548" r:id="rId13"/>
    <p:sldId id="537" r:id="rId14"/>
    <p:sldId id="454" r:id="rId15"/>
    <p:sldId id="464"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 id="4" name="Teixeira, Jay" initials="TJ [2]" lastIdx="1" clrIdx="3">
    <p:extLst>
      <p:ext uri="{19B8F6BF-5375-455C-9EA6-DF929625EA0E}">
        <p15:presenceInfo xmlns:p15="http://schemas.microsoft.com/office/powerpoint/2012/main" userId="Teixeira, J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03" d="100"/>
          <a:sy n="103" d="100"/>
        </p:scale>
        <p:origin x="1171" y="91"/>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4/14/2021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4/14/2021</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1443709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994671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349141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2031325"/>
          </a:xfrm>
          <a:prstGeom prst="rect">
            <a:avLst/>
          </a:prstGeom>
          <a:noFill/>
        </p:spPr>
        <p:txBody>
          <a:bodyPr wrap="square" rtlCol="0">
            <a:spAutoFit/>
          </a:bodyPr>
          <a:lstStyle/>
          <a:p>
            <a:r>
              <a:rPr lang="en-US" b="1" dirty="0"/>
              <a:t>Resource Integration Topics </a:t>
            </a:r>
          </a:p>
          <a:p>
            <a:endParaRPr lang="en-US" dirty="0"/>
          </a:p>
          <a:p>
            <a:r>
              <a:rPr lang="en-US" dirty="0"/>
              <a:t>Jay Teixeira</a:t>
            </a:r>
          </a:p>
          <a:p>
            <a:endParaRPr lang="en-US" dirty="0"/>
          </a:p>
          <a:p>
            <a:r>
              <a:rPr lang="en-US" dirty="0"/>
              <a:t>ERCOT</a:t>
            </a:r>
          </a:p>
          <a:p>
            <a:r>
              <a:rPr lang="en-US" dirty="0"/>
              <a:t>Resource Integration </a:t>
            </a:r>
            <a:r>
              <a:rPr lang="en-US" dirty="0" smtClean="0"/>
              <a:t>Working Group</a:t>
            </a:r>
            <a:r>
              <a:rPr lang="en-US" b="1" dirty="0" smtClean="0"/>
              <a:t> </a:t>
            </a:r>
            <a:endParaRPr lang="en-US" b="1" dirty="0"/>
          </a:p>
          <a:p>
            <a:r>
              <a:rPr lang="en-US" dirty="0" smtClean="0"/>
              <a:t>April 20, 2021</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a:t>Planning Guide 5.9</a:t>
            </a:r>
          </a:p>
          <a:p>
            <a:r>
              <a:rPr lang="en-US" sz="2800" dirty="0"/>
              <a:t>Next Deadline for QSA</a:t>
            </a:r>
          </a:p>
          <a:p>
            <a:pPr marL="0" indent="0">
              <a:buNone/>
            </a:pPr>
            <a:endParaRPr lang="en-US" sz="2800" dirty="0"/>
          </a:p>
          <a:p>
            <a:pPr marL="0" indent="0">
              <a:buNone/>
            </a:pPr>
            <a:endParaRPr lang="en-US" sz="2800" dirty="0"/>
          </a:p>
          <a:p>
            <a:pPr marL="0" indent="0">
              <a:buNone/>
            </a:pPr>
            <a:endParaRPr lang="en-US" sz="2800" dirty="0"/>
          </a:p>
          <a:p>
            <a:pPr marL="0" indent="0">
              <a:buNone/>
            </a:pPr>
            <a:endParaRPr lang="en-US" sz="2800" dirty="0"/>
          </a:p>
          <a:p>
            <a:endParaRPr lang="en-US" sz="2800" dirty="0"/>
          </a:p>
          <a:p>
            <a:endParaRPr lang="en-US" sz="2800" dirty="0"/>
          </a:p>
          <a:p>
            <a:r>
              <a:rPr lang="en-US" sz="2800" dirty="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extLst>
                    <a:ext uri="{9D8B030D-6E8A-4147-A177-3AD203B41FA5}">
                      <a16:colId xmlns="" xmlns:a16="http://schemas.microsoft.com/office/drawing/2014/main" val="20000"/>
                    </a:ext>
                  </a:extLst>
                </a:gridCol>
                <a:gridCol w="2489200">
                  <a:extLst>
                    <a:ext uri="{9D8B030D-6E8A-4147-A177-3AD203B41FA5}">
                      <a16:colId xmlns="" xmlns:a16="http://schemas.microsoft.com/office/drawing/2014/main" val="20001"/>
                    </a:ext>
                  </a:extLst>
                </a:gridCol>
                <a:gridCol w="2489200">
                  <a:extLst>
                    <a:ext uri="{9D8B030D-6E8A-4147-A177-3AD203B41FA5}">
                      <a16:colId xmlns="" xmlns:a16="http://schemas.microsoft.com/office/drawing/2014/main" val="20002"/>
                    </a:ext>
                  </a:extLst>
                </a:gridCol>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0"/>
                  </a:ext>
                </a:extLst>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1"/>
                  </a:ext>
                </a:extLst>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Prior November 1</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2"/>
                  </a:ext>
                </a:extLst>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3"/>
                  </a:ext>
                </a:extLst>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 xmlns:a16="http://schemas.microsoft.com/office/drawing/2014/main" val="10004"/>
                  </a:ext>
                </a:extLst>
              </a:tr>
            </a:tbl>
          </a:graphicData>
        </a:graphic>
      </p:graphicFrame>
      <p:sp>
        <p:nvSpPr>
          <p:cNvPr id="6" name="Right Arrow 5"/>
          <p:cNvSpPr/>
          <p:nvPr/>
        </p:nvSpPr>
        <p:spPr>
          <a:xfrm>
            <a:off x="1231392" y="4397248"/>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a:t>Planning Guide 5.9, Quarterly Stability Assessment</a:t>
            </a:r>
          </a:p>
          <a:p>
            <a:r>
              <a:rPr lang="en-US" sz="2800" dirty="0"/>
              <a:t>Issue’s seen in previous QSA’s</a:t>
            </a:r>
          </a:p>
          <a:p>
            <a:pPr lvl="1"/>
            <a:r>
              <a:rPr lang="en-US" sz="2400" dirty="0"/>
              <a:t>10 day comment period for FIS</a:t>
            </a:r>
          </a:p>
          <a:p>
            <a:pPr lvl="2"/>
            <a:r>
              <a:rPr lang="en-US" sz="2000" dirty="0"/>
              <a:t>Needs to be complete before QSA deadline</a:t>
            </a:r>
          </a:p>
          <a:p>
            <a:pPr lvl="2"/>
            <a:r>
              <a:rPr lang="en-US" sz="2000" dirty="0"/>
              <a:t>TSPs need to plan for it</a:t>
            </a:r>
          </a:p>
          <a:p>
            <a:pPr lvl="1"/>
            <a:r>
              <a:rPr lang="en-US" sz="2400" dirty="0"/>
              <a:t>Dynamic Model Review</a:t>
            </a:r>
          </a:p>
          <a:p>
            <a:pPr lvl="2"/>
            <a:r>
              <a:rPr lang="en-US" sz="2000" dirty="0"/>
              <a:t>Dependent on FIS Stability study</a:t>
            </a:r>
          </a:p>
          <a:p>
            <a:pPr lvl="2"/>
            <a:r>
              <a:rPr lang="en-US" sz="2000" dirty="0"/>
              <a:t>Need to meet PG 6.9 15 to 30 days prior to QSA deadline</a:t>
            </a:r>
          </a:p>
          <a:p>
            <a:r>
              <a:rPr lang="en-US" sz="2800" dirty="0"/>
              <a:t>PSSE Model Quality Test Required</a:t>
            </a:r>
          </a:p>
          <a:p>
            <a:r>
              <a:rPr lang="en-US" sz="2800" dirty="0"/>
              <a:t>TSAT Model </a:t>
            </a:r>
            <a:r>
              <a:rPr lang="en-US" sz="2800" dirty="0" smtClean="0"/>
              <a:t>Required – If PSSE model is UDM, then TSAT model should be UDM </a:t>
            </a:r>
            <a:r>
              <a:rPr lang="en-US" sz="2800" dirty="0" smtClean="0">
                <a:solidFill>
                  <a:srgbClr val="FF0000"/>
                </a:solidFill>
              </a:rPr>
              <a:t>by November 1, 2021</a:t>
            </a:r>
            <a:r>
              <a:rPr lang="en-US" sz="2800" dirty="0" smtClean="0"/>
              <a:t>.</a:t>
            </a:r>
            <a:endParaRPr lang="en-US" sz="2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GINR Time Line (Fastest)</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pic>
        <p:nvPicPr>
          <p:cNvPr id="8" name="Content Placeholder 7"/>
          <p:cNvPicPr>
            <a:picLocks noGrp="1" noChangeAspect="1"/>
          </p:cNvPicPr>
          <p:nvPr>
            <p:ph idx="1"/>
          </p:nvPr>
        </p:nvPicPr>
        <p:blipFill>
          <a:blip r:embed="rId2"/>
          <a:stretch>
            <a:fillRect/>
          </a:stretch>
        </p:blipFill>
        <p:spPr>
          <a:xfrm>
            <a:off x="1676400" y="777712"/>
            <a:ext cx="8001000" cy="6083467"/>
          </a:xfrm>
          <a:prstGeom prst="rect">
            <a:avLst/>
          </a:prstGeom>
        </p:spPr>
      </p:pic>
    </p:spTree>
    <p:extLst>
      <p:ext uri="{BB962C8B-B14F-4D97-AF65-F5344CB8AC3E}">
        <p14:creationId xmlns:p14="http://schemas.microsoft.com/office/powerpoint/2010/main" val="3335158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smtClean="0"/>
              <a:t>Self-Limiting Facilities in the INR Process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6" name="Content Placeholder 2"/>
          <p:cNvSpPr>
            <a:spLocks noGrp="1"/>
          </p:cNvSpPr>
          <p:nvPr>
            <p:ph idx="1"/>
          </p:nvPr>
        </p:nvSpPr>
        <p:spPr>
          <a:xfrm>
            <a:off x="487348" y="1371600"/>
            <a:ext cx="11379200" cy="5453146"/>
          </a:xfrm>
        </p:spPr>
        <p:txBody>
          <a:bodyPr/>
          <a:lstStyle/>
          <a:p>
            <a:pPr>
              <a:spcBef>
                <a:spcPts val="600"/>
              </a:spcBef>
              <a:spcAft>
                <a:spcPts val="600"/>
              </a:spcAft>
            </a:pPr>
            <a:r>
              <a:rPr lang="en-US" sz="2400" dirty="0" smtClean="0"/>
              <a:t>Unknown if Passport dates will slip due to Feb 2021 storm aftermath</a:t>
            </a:r>
          </a:p>
          <a:p>
            <a:pPr>
              <a:spcBef>
                <a:spcPts val="600"/>
              </a:spcBef>
              <a:spcAft>
                <a:spcPts val="600"/>
              </a:spcAft>
            </a:pPr>
            <a:r>
              <a:rPr lang="en-US" sz="2400" dirty="0" smtClean="0"/>
              <a:t>Will wait a couple of months to see if schedule slips</a:t>
            </a:r>
          </a:p>
          <a:p>
            <a:pPr>
              <a:spcBef>
                <a:spcPts val="600"/>
              </a:spcBef>
              <a:spcAft>
                <a:spcPts val="600"/>
              </a:spcAft>
            </a:pPr>
            <a:r>
              <a:rPr lang="en-US" sz="2400" dirty="0" smtClean="0"/>
              <a:t>Pause accepting SLF projects in RIOO until then</a:t>
            </a:r>
          </a:p>
          <a:p>
            <a:pPr>
              <a:spcBef>
                <a:spcPts val="600"/>
              </a:spcBef>
              <a:spcAft>
                <a:spcPts val="600"/>
              </a:spcAft>
            </a:pPr>
            <a:r>
              <a:rPr lang="en-US" sz="2400" dirty="0" smtClean="0"/>
              <a:t>For any projects already submitted</a:t>
            </a:r>
          </a:p>
          <a:p>
            <a:pPr lvl="1">
              <a:spcBef>
                <a:spcPts val="600"/>
              </a:spcBef>
              <a:spcAft>
                <a:spcPts val="600"/>
              </a:spcAft>
            </a:pPr>
            <a:r>
              <a:rPr lang="en-US" sz="2000" dirty="0" smtClean="0"/>
              <a:t>SLF Facilities in the INR process must have PLD after </a:t>
            </a:r>
            <a:r>
              <a:rPr lang="en-US" sz="2000" strike="sngStrike" dirty="0" smtClean="0">
                <a:solidFill>
                  <a:srgbClr val="FF0000"/>
                </a:solidFill>
              </a:rPr>
              <a:t>January 1, 2023</a:t>
            </a:r>
            <a:r>
              <a:rPr lang="en-US" sz="2000" dirty="0" smtClean="0">
                <a:solidFill>
                  <a:schemeClr val="tx1"/>
                </a:solidFill>
              </a:rPr>
              <a:t> </a:t>
            </a:r>
            <a:r>
              <a:rPr lang="en-US" sz="2000" dirty="0"/>
              <a:t>some future date TBD.</a:t>
            </a:r>
          </a:p>
          <a:p>
            <a:pPr lvl="1">
              <a:spcBef>
                <a:spcPts val="600"/>
              </a:spcBef>
              <a:spcAft>
                <a:spcPts val="600"/>
              </a:spcAft>
            </a:pPr>
            <a:r>
              <a:rPr lang="en-US" sz="2000" dirty="0" smtClean="0"/>
              <a:t>If system changes delayed, part of the SLF may be allowed to proceed to PLD prior to </a:t>
            </a:r>
            <a:r>
              <a:rPr lang="en-US" sz="2000" strike="sngStrike" dirty="0" smtClean="0">
                <a:solidFill>
                  <a:srgbClr val="FF0000"/>
                </a:solidFill>
              </a:rPr>
              <a:t>2023</a:t>
            </a:r>
            <a:r>
              <a:rPr lang="en-US" sz="2000" dirty="0" smtClean="0"/>
              <a:t> this future date if configuration and MW output was specifically studied in FIS.</a:t>
            </a:r>
          </a:p>
          <a:p>
            <a:pPr>
              <a:spcBef>
                <a:spcPts val="600"/>
              </a:spcBef>
              <a:spcAft>
                <a:spcPts val="600"/>
              </a:spcAft>
            </a:pPr>
            <a:endParaRPr lang="en-US" sz="2400" dirty="0" smtClean="0"/>
          </a:p>
          <a:p>
            <a:pPr marL="0" indent="0">
              <a:spcBef>
                <a:spcPts val="600"/>
              </a:spcBef>
              <a:spcAft>
                <a:spcPts val="600"/>
              </a:spcAft>
              <a:buNone/>
            </a:pPr>
            <a:endParaRPr lang="en-US" sz="2400" dirty="0"/>
          </a:p>
        </p:txBody>
      </p:sp>
    </p:spTree>
    <p:extLst>
      <p:ext uri="{BB962C8B-B14F-4D97-AF65-F5344CB8AC3E}">
        <p14:creationId xmlns:p14="http://schemas.microsoft.com/office/powerpoint/2010/main" val="3814299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smtClean="0"/>
              <a:t>New PGRR to create 60 day deadline to have FIS Applications Approved</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
        <p:nvSpPr>
          <p:cNvPr id="6" name="Content Placeholder 2"/>
          <p:cNvSpPr>
            <a:spLocks noGrp="1"/>
          </p:cNvSpPr>
          <p:nvPr>
            <p:ph idx="1"/>
          </p:nvPr>
        </p:nvSpPr>
        <p:spPr>
          <a:xfrm>
            <a:off x="487348" y="1371600"/>
            <a:ext cx="11379200" cy="5453146"/>
          </a:xfrm>
        </p:spPr>
        <p:txBody>
          <a:bodyPr/>
          <a:lstStyle/>
          <a:p>
            <a:pPr>
              <a:spcBef>
                <a:spcPts val="600"/>
              </a:spcBef>
              <a:spcAft>
                <a:spcPts val="600"/>
              </a:spcAft>
            </a:pPr>
            <a:r>
              <a:rPr lang="en-US" sz="2400" dirty="0" smtClean="0"/>
              <a:t>Revision Description:</a:t>
            </a:r>
          </a:p>
          <a:p>
            <a:pPr marL="0" indent="0">
              <a:spcBef>
                <a:spcPts val="600"/>
              </a:spcBef>
              <a:spcAft>
                <a:spcPts val="600"/>
              </a:spcAft>
              <a:buNone/>
            </a:pPr>
            <a:r>
              <a:rPr lang="en-US" sz="2400" dirty="0" smtClean="0"/>
              <a:t>This </a:t>
            </a:r>
            <a:r>
              <a:rPr lang="en-US" sz="2400" dirty="0"/>
              <a:t>Planning Guide Revision Request (PGRR) establishes a 60 day limit for an application to request a Full Interconnection Study (FIS) in the Generation Interconnection or Change Request (GINR) process to be completed by the Interconnecting Entity (IE) and approved by ERCOT</a:t>
            </a:r>
            <a:r>
              <a:rPr lang="en-US" sz="2400" dirty="0" smtClean="0"/>
              <a:t>.</a:t>
            </a:r>
          </a:p>
          <a:p>
            <a:pPr>
              <a:spcBef>
                <a:spcPts val="600"/>
              </a:spcBef>
              <a:spcAft>
                <a:spcPts val="600"/>
              </a:spcAft>
            </a:pPr>
            <a:r>
              <a:rPr lang="en-US" sz="2400" dirty="0" smtClean="0"/>
              <a:t>Business Case:</a:t>
            </a:r>
          </a:p>
          <a:p>
            <a:pPr marL="0" indent="0">
              <a:spcBef>
                <a:spcPts val="600"/>
              </a:spcBef>
              <a:spcAft>
                <a:spcPts val="600"/>
              </a:spcAft>
              <a:buNone/>
            </a:pPr>
            <a:r>
              <a:rPr lang="en-US" sz="2400" dirty="0" smtClean="0"/>
              <a:t>This </a:t>
            </a:r>
            <a:r>
              <a:rPr lang="en-US" sz="2400" dirty="0"/>
              <a:t>PGRR will establish a limit of 60 days from submittal for an IE to complete an application to request an FIS  .  This will allow an FIS request to be cancelled if not completed within 60 days.  Data extracted from RIOO-IS   from January 1, 2020 to March 11, 2020 shows that 78% of FIS requests are completed within 60 days.  Section 5.3, Full Interconnection Study Request, lists several items that an IE is required to submit for ERCOT to approve an FIS request.  </a:t>
            </a:r>
          </a:p>
          <a:p>
            <a:pPr>
              <a:spcBef>
                <a:spcPts val="600"/>
              </a:spcBef>
              <a:spcAft>
                <a:spcPts val="600"/>
              </a:spcAft>
            </a:pPr>
            <a:endParaRPr lang="en-US" sz="2400" dirty="0" smtClean="0"/>
          </a:p>
          <a:p>
            <a:pPr marL="0" indent="0">
              <a:spcBef>
                <a:spcPts val="600"/>
              </a:spcBef>
              <a:spcAft>
                <a:spcPts val="600"/>
              </a:spcAft>
              <a:buNone/>
            </a:pPr>
            <a:endParaRPr lang="en-US" sz="2400" dirty="0"/>
          </a:p>
        </p:txBody>
      </p:sp>
    </p:spTree>
    <p:extLst>
      <p:ext uri="{BB962C8B-B14F-4D97-AF65-F5344CB8AC3E}">
        <p14:creationId xmlns:p14="http://schemas.microsoft.com/office/powerpoint/2010/main" val="2975073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smtClean="0"/>
              <a:t>New PGRR to create 60 day deadline to have FIS Applications Approved</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
        <p:nvSpPr>
          <p:cNvPr id="6" name="Content Placeholder 2"/>
          <p:cNvSpPr>
            <a:spLocks noGrp="1"/>
          </p:cNvSpPr>
          <p:nvPr>
            <p:ph idx="1"/>
          </p:nvPr>
        </p:nvSpPr>
        <p:spPr>
          <a:xfrm>
            <a:off x="508000" y="1146969"/>
            <a:ext cx="11379200" cy="1977231"/>
          </a:xfrm>
        </p:spPr>
        <p:txBody>
          <a:bodyPr/>
          <a:lstStyle/>
          <a:p>
            <a:pPr>
              <a:spcBef>
                <a:spcPts val="600"/>
              </a:spcBef>
              <a:spcAft>
                <a:spcPts val="600"/>
              </a:spcAft>
            </a:pPr>
            <a:r>
              <a:rPr lang="en-US" sz="2400" dirty="0"/>
              <a:t>The IE should be ready with all the required items prior to submitting  an FIS request and should not be making an FIS request just to avoid being cancelled for not making the FIS request within 180 days of receiving the screening study results (see paragraph (5) of Section 5.4.1, Security </a:t>
            </a:r>
            <a:r>
              <a:rPr lang="en-US" sz="2400" dirty="0" smtClean="0"/>
              <a:t>Screening </a:t>
            </a:r>
            <a:r>
              <a:rPr lang="en-US" sz="2400" dirty="0"/>
              <a:t>Study),  </a:t>
            </a:r>
            <a:endParaRPr lang="en-US" sz="2400" dirty="0" smtClean="0"/>
          </a:p>
          <a:p>
            <a:pPr marL="0" indent="0">
              <a:spcBef>
                <a:spcPts val="600"/>
              </a:spcBef>
              <a:spcAft>
                <a:spcPts val="600"/>
              </a:spcAft>
              <a:buNone/>
            </a:pPr>
            <a:endParaRPr lang="en-US" sz="2400" dirty="0"/>
          </a:p>
          <a:p>
            <a:pPr marL="0" indent="0">
              <a:spcBef>
                <a:spcPts val="600"/>
              </a:spcBef>
              <a:spcAft>
                <a:spcPts val="600"/>
              </a:spcAft>
              <a:buNone/>
            </a:pPr>
            <a:r>
              <a:rPr lang="en-US" sz="2400" dirty="0" smtClean="0"/>
              <a:t> </a:t>
            </a:r>
            <a:endParaRPr lang="en-US" sz="2400" dirty="0"/>
          </a:p>
          <a:p>
            <a:pPr>
              <a:spcBef>
                <a:spcPts val="600"/>
              </a:spcBef>
              <a:spcAft>
                <a:spcPts val="600"/>
              </a:spcAft>
            </a:pPr>
            <a:endParaRPr lang="en-US" sz="2400" dirty="0" smtClean="0"/>
          </a:p>
          <a:p>
            <a:pPr marL="0" indent="0">
              <a:spcBef>
                <a:spcPts val="600"/>
              </a:spcBef>
              <a:spcAft>
                <a:spcPts val="600"/>
              </a:spcAft>
              <a:buNone/>
            </a:pPr>
            <a:endParaRPr lang="en-US" sz="2400" dirty="0"/>
          </a:p>
        </p:txBody>
      </p:sp>
      <p:pic>
        <p:nvPicPr>
          <p:cNvPr id="5" name="Picture 4"/>
          <p:cNvPicPr>
            <a:picLocks noChangeAspect="1"/>
          </p:cNvPicPr>
          <p:nvPr/>
        </p:nvPicPr>
        <p:blipFill>
          <a:blip r:embed="rId2"/>
          <a:stretch>
            <a:fillRect/>
          </a:stretch>
        </p:blipFill>
        <p:spPr>
          <a:xfrm>
            <a:off x="2209800" y="3128913"/>
            <a:ext cx="7162800" cy="2871036"/>
          </a:xfrm>
          <a:prstGeom prst="rect">
            <a:avLst/>
          </a:prstGeom>
        </p:spPr>
      </p:pic>
    </p:spTree>
    <p:extLst>
      <p:ext uri="{BB962C8B-B14F-4D97-AF65-F5344CB8AC3E}">
        <p14:creationId xmlns:p14="http://schemas.microsoft.com/office/powerpoint/2010/main" val="1197712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Active PGRR’s</a:t>
            </a:r>
          </a:p>
        </p:txBody>
      </p:sp>
      <p:sp>
        <p:nvSpPr>
          <p:cNvPr id="3" name="Content Placeholder 2"/>
          <p:cNvSpPr>
            <a:spLocks noGrp="1"/>
          </p:cNvSpPr>
          <p:nvPr>
            <p:ph idx="1"/>
          </p:nvPr>
        </p:nvSpPr>
        <p:spPr>
          <a:xfrm>
            <a:off x="533400" y="901441"/>
            <a:ext cx="10134600" cy="5638800"/>
          </a:xfrm>
        </p:spPr>
        <p:txBody>
          <a:bodyPr/>
          <a:lstStyle/>
          <a:p>
            <a:r>
              <a:rPr lang="en-US" sz="2800" dirty="0" smtClean="0"/>
              <a:t>RRGRR028, submitted by John Karlik on behalf of the SPWG on December 23, 2020, </a:t>
            </a:r>
            <a:r>
              <a:rPr lang="en-US" sz="2800" dirty="0"/>
              <a:t>Transformer Impedance </a:t>
            </a:r>
            <a:r>
              <a:rPr lang="en-US" sz="2800" dirty="0" smtClean="0"/>
              <a:t>Clarifications.  </a:t>
            </a:r>
            <a:r>
              <a:rPr lang="en-US" sz="2800" b="1" dirty="0" smtClean="0"/>
              <a:t>Comments submitted by SPWG and ERCOT.  </a:t>
            </a:r>
            <a:r>
              <a:rPr lang="en-US" sz="2800" b="1" dirty="0" smtClean="0"/>
              <a:t>ROS approval of comments needed to complete Impact Analysis. Tabled </a:t>
            </a:r>
            <a:r>
              <a:rPr lang="en-US" sz="2800" b="1" dirty="0" smtClean="0"/>
              <a:t>at ROS until next month.  </a:t>
            </a:r>
            <a:endParaRPr lang="en-US" sz="2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8</a:t>
            </a:fld>
            <a:endParaRPr lang="en-US">
              <a:solidFill>
                <a:prstClr val="black">
                  <a:tint val="75000"/>
                </a:prstClr>
              </a:solidFill>
            </a:endParaRPr>
          </a:p>
        </p:txBody>
      </p:sp>
    </p:spTree>
    <p:extLst>
      <p:ext uri="{BB962C8B-B14F-4D97-AF65-F5344CB8AC3E}">
        <p14:creationId xmlns:p14="http://schemas.microsoft.com/office/powerpoint/2010/main" val="2319052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ResourceIntegrationDepartment@ercot.com</a:t>
            </a:r>
            <a:r>
              <a:rPr lang="en-US" dirty="0"/>
              <a:t> is distribution list for Resource Integration </a:t>
            </a:r>
            <a:r>
              <a:rPr lang="en-US" dirty="0" smtClean="0"/>
              <a:t>department</a:t>
            </a:r>
          </a:p>
          <a:p>
            <a:r>
              <a:rPr lang="en-US" dirty="0" smtClean="0"/>
              <a:t>Mailing List</a:t>
            </a:r>
          </a:p>
          <a:p>
            <a:pPr lvl="1"/>
            <a:r>
              <a:rPr lang="en-US" sz="2400" dirty="0" smtClean="0"/>
              <a:t>RESOURCE_INTEGRATION@LISTS.ERCOT.COM</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3304018122"/>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63D459-1C05-483F-85D1-C9E478EC32CC}">
  <ds:schemaRefs>
    <ds:schemaRef ds:uri="http://purl.org/dc/elements/1.1/"/>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58774</TotalTime>
  <Words>621</Words>
  <Application>Microsoft Office PowerPoint</Application>
  <PresentationFormat>Widescreen</PresentationFormat>
  <Paragraphs>83</Paragraphs>
  <Slides>10</Slides>
  <Notes>7</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10</vt:i4>
      </vt:variant>
    </vt:vector>
  </HeadingPairs>
  <TitlesOfParts>
    <vt:vector size="16"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GINR Time Line (Fastest)</vt:lpstr>
      <vt:lpstr>Self-Limiting Facilities in the INR Process</vt:lpstr>
      <vt:lpstr>New PGRR to create 60 day deadline to have FIS Applications Approved</vt:lpstr>
      <vt:lpstr>New PGRR to create 60 day deadline to have FIS Applications Approved</vt:lpstr>
      <vt:lpstr>Active PGRR’s</vt:lpstr>
      <vt:lpstr>Other contact information</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ERCOT JJT</cp:lastModifiedBy>
  <cp:revision>612</cp:revision>
  <cp:lastPrinted>2018-07-25T14:31:19Z</cp:lastPrinted>
  <dcterms:created xsi:type="dcterms:W3CDTF">2016-01-21T15:20:31Z</dcterms:created>
  <dcterms:modified xsi:type="dcterms:W3CDTF">2021-04-14T19:43:45Z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