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1"/>
  </p:notesMasterIdLst>
  <p:handoutMasterIdLst>
    <p:handoutMasterId r:id="rId12"/>
  </p:handoutMasterIdLst>
  <p:sldIdLst>
    <p:sldId id="260" r:id="rId6"/>
    <p:sldId id="339" r:id="rId7"/>
    <p:sldId id="344" r:id="rId8"/>
    <p:sldId id="347" r:id="rId9"/>
    <p:sldId id="346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mall, John" initials="SJ" lastIdx="1" clrIdx="0">
    <p:extLst>
      <p:ext uri="{19B8F6BF-5375-455C-9EA6-DF929625EA0E}">
        <p15:presenceInfo xmlns:p15="http://schemas.microsoft.com/office/powerpoint/2012/main" userId="S-1-5-21-639947351-343809578-3807592339-2627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897" autoAdjust="0"/>
  </p:normalViewPr>
  <p:slideViewPr>
    <p:cSldViewPr snapToGrid="0" showGuides="1">
      <p:cViewPr varScale="1">
        <p:scale>
          <a:sx n="62" d="100"/>
          <a:sy n="62" d="100"/>
        </p:scale>
        <p:origin x="1140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4/8/2021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810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84600" y="2247900"/>
            <a:ext cx="48641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PG6.9 Generators in FIS stability study</a:t>
            </a:r>
            <a:endParaRPr lang="en-US" sz="2000" b="1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Yang </a:t>
            </a:r>
            <a:r>
              <a:rPr lang="en-US" dirty="0" smtClean="0">
                <a:solidFill>
                  <a:schemeClr val="tx2"/>
                </a:solidFill>
              </a:rPr>
              <a:t>Zhang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ERCOT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RIWG Meeting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April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20</a:t>
            </a:r>
            <a:r>
              <a:rPr lang="en-US" dirty="0" smtClean="0">
                <a:solidFill>
                  <a:schemeClr val="tx2"/>
                </a:solidFill>
              </a:rPr>
              <a:t>, </a:t>
            </a:r>
            <a:r>
              <a:rPr lang="en-US" dirty="0" smtClean="0">
                <a:solidFill>
                  <a:schemeClr val="tx2"/>
                </a:solidFill>
              </a:rPr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PG6.9 </a:t>
            </a:r>
            <a:r>
              <a:rPr lang="en-US" dirty="0"/>
              <a:t>Generators </a:t>
            </a:r>
            <a:r>
              <a:rPr lang="en-US" dirty="0"/>
              <a:t>in FIS stability study</a:t>
            </a:r>
            <a:r>
              <a:rPr lang="en-US" dirty="0">
                <a:solidFill>
                  <a:schemeClr val="tx2"/>
                </a:solidFill>
              </a:rPr>
              <a:t/>
            </a:r>
            <a:br>
              <a:rPr lang="en-US" dirty="0">
                <a:solidFill>
                  <a:schemeClr val="tx2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99535"/>
            <a:ext cx="8534400" cy="4843285"/>
          </a:xfrm>
        </p:spPr>
        <p:txBody>
          <a:bodyPr/>
          <a:lstStyle/>
          <a:p>
            <a:r>
              <a:rPr lang="en-US" sz="2400" dirty="0"/>
              <a:t>It </a:t>
            </a:r>
            <a:r>
              <a:rPr lang="en-US" sz="2400" dirty="0" smtClean="0"/>
              <a:t>is </a:t>
            </a:r>
            <a:r>
              <a:rPr lang="en-US" sz="2400" dirty="0"/>
              <a:t>observed that some FIS stability studies turned off generators in the study </a:t>
            </a:r>
            <a:r>
              <a:rPr lang="en-US" sz="2400" dirty="0" smtClean="0"/>
              <a:t>area </a:t>
            </a:r>
            <a:r>
              <a:rPr lang="en-US" sz="2400" dirty="0"/>
              <a:t>that met PG6.9 if their CODs are after the COD of the generator being studied.</a:t>
            </a:r>
          </a:p>
          <a:p>
            <a:endParaRPr lang="en-US" sz="2400" dirty="0" smtClean="0"/>
          </a:p>
          <a:p>
            <a:r>
              <a:rPr lang="en-US" sz="2400" dirty="0" smtClean="0"/>
              <a:t>PG 5.4.5 (2) requires that </a:t>
            </a:r>
            <a:r>
              <a:rPr lang="en-US" sz="2400" dirty="0" smtClean="0">
                <a:solidFill>
                  <a:srgbClr val="FF0000"/>
                </a:solidFill>
              </a:rPr>
              <a:t>all</a:t>
            </a:r>
            <a:r>
              <a:rPr lang="en-US" sz="2400" dirty="0" smtClean="0"/>
              <a:t> </a:t>
            </a:r>
            <a:r>
              <a:rPr lang="en-US" sz="2400" dirty="0">
                <a:solidFill>
                  <a:srgbClr val="FF0000"/>
                </a:solidFill>
              </a:rPr>
              <a:t>operational and planned Generation Resources which have met the requirements of Section </a:t>
            </a:r>
            <a:r>
              <a:rPr lang="en-US" sz="2400" dirty="0" smtClean="0">
                <a:solidFill>
                  <a:srgbClr val="FF0000"/>
                </a:solidFill>
              </a:rPr>
              <a:t>6.9</a:t>
            </a:r>
            <a:r>
              <a:rPr lang="en-US" sz="2400" dirty="0" smtClean="0"/>
              <a:t> </a:t>
            </a:r>
            <a:r>
              <a:rPr lang="en-US" sz="2400" dirty="0"/>
              <a:t>in the area of the study shall be dispatched at full net output in at least one of the scenarios/cases evaluated by the lead </a:t>
            </a:r>
            <a:r>
              <a:rPr lang="en-US" sz="2400" dirty="0" smtClean="0"/>
              <a:t>TSP.</a:t>
            </a:r>
            <a:endParaRPr lang="en-US" sz="2400" dirty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21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PG6.9 Generators in FIS stability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00667"/>
            <a:ext cx="8534400" cy="4942154"/>
          </a:xfrm>
        </p:spPr>
        <p:txBody>
          <a:bodyPr/>
          <a:lstStyle/>
          <a:p>
            <a:r>
              <a:rPr lang="en-US" sz="2400" dirty="0" smtClean="0"/>
              <a:t>Generators should not be excluded </a:t>
            </a:r>
            <a:r>
              <a:rPr lang="en-US" sz="2400" dirty="0"/>
              <a:t>based on </a:t>
            </a:r>
            <a:r>
              <a:rPr lang="en-US" sz="2400" dirty="0" smtClean="0"/>
              <a:t>COD:  </a:t>
            </a:r>
          </a:p>
          <a:p>
            <a:pPr lvl="1"/>
            <a:r>
              <a:rPr lang="en-US" sz="2200" dirty="0" smtClean="0"/>
              <a:t>It’s very common that projects CODs change multiple times before the commissioning.</a:t>
            </a:r>
          </a:p>
          <a:p>
            <a:endParaRPr lang="en-US" sz="2400" dirty="0" smtClean="0"/>
          </a:p>
          <a:p>
            <a:pPr lvl="1"/>
            <a:r>
              <a:rPr lang="en-US" sz="2200" dirty="0"/>
              <a:t>A project is impacted by stability constraints caused by all generators in the region, regardless of their CODs. </a:t>
            </a:r>
          </a:p>
          <a:p>
            <a:endParaRPr lang="en-US" sz="2400" dirty="0"/>
          </a:p>
          <a:p>
            <a:pPr lvl="1"/>
            <a:r>
              <a:rPr lang="en-US" sz="2200" dirty="0"/>
              <a:t>Excluding projects based on COD </a:t>
            </a:r>
            <a:r>
              <a:rPr lang="en-US" sz="2200" dirty="0" smtClean="0"/>
              <a:t>may create </a:t>
            </a:r>
            <a:r>
              <a:rPr lang="en-US" sz="2200" dirty="0"/>
              <a:t>a situation where two projects that impact each other may never be studied together in an </a:t>
            </a:r>
            <a:r>
              <a:rPr lang="en-US" sz="2200" dirty="0" smtClean="0"/>
              <a:t>FIS:</a:t>
            </a:r>
          </a:p>
          <a:p>
            <a:pPr lvl="2"/>
            <a:r>
              <a:rPr lang="en-US" dirty="0" smtClean="0"/>
              <a:t>Project A finished FIS in 2020 with a COD 2023</a:t>
            </a:r>
          </a:p>
          <a:p>
            <a:pPr lvl="2"/>
            <a:r>
              <a:rPr lang="en-US" dirty="0" smtClean="0"/>
              <a:t>Project B filed FIS request in 2021 with a COD 2022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51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PG6.9 Generators in FIS stability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00667"/>
            <a:ext cx="8534400" cy="4942154"/>
          </a:xfrm>
        </p:spPr>
        <p:txBody>
          <a:bodyPr/>
          <a:lstStyle/>
          <a:p>
            <a:r>
              <a:rPr lang="en-US" sz="2800" dirty="0" smtClean="0"/>
              <a:t>Conclusion:</a:t>
            </a:r>
          </a:p>
          <a:p>
            <a:pPr lvl="1"/>
            <a:r>
              <a:rPr lang="en-US" dirty="0" smtClean="0"/>
              <a:t>Generators modeled in the DWG cases should not be turned off, regardless of their CODs.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Planned generators that met PG6.9 after the DWG cases being published should be modeled in the study cases if they are in the study area. </a:t>
            </a:r>
          </a:p>
          <a:p>
            <a:pPr lvl="1"/>
            <a:endParaRPr lang="en-US" dirty="0" smtClean="0"/>
          </a:p>
          <a:p>
            <a:pPr lvl="1"/>
            <a:r>
              <a:rPr lang="en-US" dirty="0"/>
              <a:t>Per PG 5.4.5 (2), if any generators in the study area are not dispatched at full output, the study report shall include the technical rationale.</a:t>
            </a:r>
          </a:p>
          <a:p>
            <a:pPr lvl="1"/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05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132" y="152400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 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endParaRPr lang="en-US" sz="2800" b="1" dirty="0" smtClean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sz="28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48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QUESTIONS?</a:t>
            </a:r>
            <a:endParaRPr lang="en-US" sz="4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8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3A2377AB110F42B7B372FB8EF4570B" ma:contentTypeVersion="0" ma:contentTypeDescription="Create a new document." ma:contentTypeScope="" ma:versionID="673c3b80bdd78f53d029ffa560b18dd8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c34af464-7aa1-4edd-9be4-83dffc1cb926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64CD9AA-98CE-4B6E-AD86-2607929730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15065</TotalTime>
  <Words>235</Words>
  <Application>Microsoft Office PowerPoint</Application>
  <PresentationFormat>On-screen Show (4:3)</PresentationFormat>
  <Paragraphs>41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PowerPoint Presentation</vt:lpstr>
      <vt:lpstr>PG6.9 Generators in FIS stability study </vt:lpstr>
      <vt:lpstr>PG6.9 Generators in FIS stability study</vt:lpstr>
      <vt:lpstr>PG6.9 Generators in FIS stability study</vt:lpstr>
      <vt:lpstr> 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Zhang, Yang</cp:lastModifiedBy>
  <cp:revision>292</cp:revision>
  <cp:lastPrinted>2016-01-21T20:53:15Z</cp:lastPrinted>
  <dcterms:created xsi:type="dcterms:W3CDTF">2016-01-21T15:20:31Z</dcterms:created>
  <dcterms:modified xsi:type="dcterms:W3CDTF">2021-04-08T22:33:56Z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0x010100E63A2377AB110F42B7B372FB8EF4570B</vt:lpwstr>
  </property>
</Properties>
</file>