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36"/>
  </p:notesMasterIdLst>
  <p:handoutMasterIdLst>
    <p:handoutMasterId r:id="rId37"/>
  </p:handoutMasterIdLst>
  <p:sldIdLst>
    <p:sldId id="260" r:id="rId6"/>
    <p:sldId id="461" r:id="rId7"/>
    <p:sldId id="460" r:id="rId8"/>
    <p:sldId id="336" r:id="rId9"/>
    <p:sldId id="438" r:id="rId10"/>
    <p:sldId id="437" r:id="rId11"/>
    <p:sldId id="436" r:id="rId12"/>
    <p:sldId id="434" r:id="rId13"/>
    <p:sldId id="435" r:id="rId14"/>
    <p:sldId id="439" r:id="rId15"/>
    <p:sldId id="447" r:id="rId16"/>
    <p:sldId id="440" r:id="rId17"/>
    <p:sldId id="441" r:id="rId18"/>
    <p:sldId id="442" r:id="rId19"/>
    <p:sldId id="443" r:id="rId20"/>
    <p:sldId id="444" r:id="rId21"/>
    <p:sldId id="445" r:id="rId22"/>
    <p:sldId id="446" r:id="rId23"/>
    <p:sldId id="449" r:id="rId24"/>
    <p:sldId id="450" r:id="rId25"/>
    <p:sldId id="451" r:id="rId26"/>
    <p:sldId id="452" r:id="rId27"/>
    <p:sldId id="453" r:id="rId28"/>
    <p:sldId id="454" r:id="rId29"/>
    <p:sldId id="455" r:id="rId30"/>
    <p:sldId id="456" r:id="rId31"/>
    <p:sldId id="457" r:id="rId32"/>
    <p:sldId id="458" r:id="rId33"/>
    <p:sldId id="459" r:id="rId34"/>
    <p:sldId id="296" r:id="rId35"/>
  </p:sldIdLst>
  <p:sldSz cx="9144000" cy="6858000" type="screen4x3"/>
  <p:notesSz cx="6873875" cy="9128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5" autoAdjust="0"/>
    <p:restoredTop sz="94660"/>
  </p:normalViewPr>
  <p:slideViewPr>
    <p:cSldViewPr showGuides="1">
      <p:cViewPr varScale="1">
        <p:scale>
          <a:sx n="89" d="100"/>
          <a:sy n="89" d="100"/>
        </p:scale>
        <p:origin x="762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3018" y="2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69849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3018" y="8669849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3605" y="0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84213"/>
            <a:ext cx="4562475" cy="3422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3" tIns="45932" rIns="91863" bIns="459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335860"/>
            <a:ext cx="5499100" cy="4107656"/>
          </a:xfrm>
          <a:prstGeom prst="rect">
            <a:avLst/>
          </a:prstGeom>
        </p:spPr>
        <p:txBody>
          <a:bodyPr vert="horz" lIns="91863" tIns="45932" rIns="91863" bIns="4593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70135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3605" y="8670135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craish@ercot.com" TargetMode="External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2133600"/>
            <a:ext cx="5181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2021 February Winter Event Analysis of Load Reductions</a:t>
            </a:r>
            <a:endParaRPr lang="en-US" dirty="0" smtClean="0"/>
          </a:p>
          <a:p>
            <a:endParaRPr lang="en-US" dirty="0"/>
          </a:p>
          <a:p>
            <a:pPr algn="ctr"/>
            <a:r>
              <a:rPr lang="en-US" sz="1600" dirty="0" smtClean="0"/>
              <a:t>Carl L Raish</a:t>
            </a:r>
            <a:endParaRPr lang="en-US" sz="1600" dirty="0"/>
          </a:p>
          <a:p>
            <a:pPr algn="ctr"/>
            <a:r>
              <a:rPr lang="en-US" sz="1600" dirty="0" smtClean="0"/>
              <a:t>Principal Load Profiling and Modeling</a:t>
            </a:r>
            <a:endParaRPr lang="en-US" sz="1600" dirty="0"/>
          </a:p>
          <a:p>
            <a:pPr algn="ctr"/>
            <a:endParaRPr lang="en-US" dirty="0"/>
          </a:p>
          <a:p>
            <a:pPr algn="ctr"/>
            <a:r>
              <a:rPr lang="en-US" sz="1600" dirty="0" smtClean="0"/>
              <a:t>Retail Market Subcommittee – April 14, 2021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90600"/>
            <a:ext cx="6400800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Load Mildest Weekday Before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5130225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Day Weighted Average </a:t>
            </a:r>
            <a:r>
              <a:rPr lang="en-US" sz="1600" dirty="0" smtClean="0"/>
              <a:t>Dry Bulb 60.5°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Hourly Peak Total Plus Reduce 10,526 MW – 1.4 KW per ESIID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92703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Load Coldest Weekday Before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90600"/>
            <a:ext cx="6400800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5130225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Day Weighted </a:t>
            </a:r>
            <a:r>
              <a:rPr lang="en-US" sz="1600" dirty="0" smtClean="0"/>
              <a:t>Average Dry Bulb 32.5°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Hourly Peak Total Plus Reduce 19,591 MW – 2.6 KW per ESIID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2012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90600"/>
            <a:ext cx="6400800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Load Sunday Before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5130225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Day </a:t>
            </a:r>
            <a:r>
              <a:rPr lang="en-US" sz="1600" dirty="0"/>
              <a:t>Weighted Average </a:t>
            </a:r>
            <a:r>
              <a:rPr lang="en-US" sz="1600" dirty="0" smtClean="0"/>
              <a:t>Dry Bulb 22.4°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Hourly Peak Total Plus Reduce 26,324 MW – 3.5 KW per ESIID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11962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75" y="990601"/>
            <a:ext cx="6397625" cy="3962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Load First Day of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5188803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Day Weighted Average </a:t>
            </a:r>
            <a:r>
              <a:rPr lang="en-US" sz="1600" dirty="0" smtClean="0"/>
              <a:t>Dry Bulb 13.4°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Hourly Peak Total Plus Reduce 27,418 MW – 3.7 KW per ESIID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264% of mildest day peak  … 2.34 KW per ESIID increase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057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987324"/>
            <a:ext cx="6392545" cy="3965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Load Second Day of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5130225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Day Weighted Average </a:t>
            </a:r>
            <a:r>
              <a:rPr lang="en-US" sz="1600" dirty="0" smtClean="0"/>
              <a:t>Dry Bulb 17.6°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Hourly Peak Total Plus Reduce 26,304 MW – 3.5 KW per ESIID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5859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4" y="987325"/>
            <a:ext cx="6372225" cy="3965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Load Third Day of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5130225"/>
            <a:ext cx="624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Day Weighted Average </a:t>
            </a:r>
            <a:r>
              <a:rPr lang="en-US" sz="1600" dirty="0" smtClean="0"/>
              <a:t>Dry Bulb 28.0°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Hourly Peak Total Plus Reduce 21,615 MW – 2.9 KW per ESIID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7120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4" y="987325"/>
            <a:ext cx="6372225" cy="3965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Load Fourth Day of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5144869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Day Weighted Average </a:t>
            </a:r>
            <a:r>
              <a:rPr lang="en-US" sz="1600" dirty="0" smtClean="0"/>
              <a:t>Dry Bulb 27.7°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Hourly Peak Total Plus Reduce 21,395 MW – 2.8 KW per ESIID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3495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3" y="977606"/>
            <a:ext cx="6372225" cy="3975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Load Last Day of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5144869"/>
            <a:ext cx="6248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Day Weighted Average </a:t>
            </a:r>
            <a:r>
              <a:rPr lang="en-US" sz="1600" dirty="0" smtClean="0"/>
              <a:t>Dry Bulb 30.4°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Hourly Peak Total Plus Reduce 22,019 MW – 2.9 KW per ESIID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5406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287" y="977607"/>
            <a:ext cx="6361111" cy="3975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Load Saturday After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5144869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Day Weighted Average </a:t>
            </a:r>
            <a:r>
              <a:rPr lang="en-US" sz="1600" dirty="0" smtClean="0"/>
              <a:t> Dry Bulb 41.7°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Hourly Peak Total Plus Reduce 18,150 MW – 2.4 KW per ESIID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69827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90600"/>
            <a:ext cx="64008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Load Mildest Weekday Before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5221069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Day Weighted Average </a:t>
            </a:r>
            <a:r>
              <a:rPr lang="en-US" sz="1600" dirty="0" smtClean="0"/>
              <a:t>Dry Bulb 60.5°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Hourly Peak Total Plus Reduce 26,607 MW – 26.4 KW per ESIID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 high prices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3661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r>
              <a:rPr lang="en-US" sz="1800" dirty="0"/>
              <a:t>Initially targeted TDSP controlled outages considering substations they reported to PUCT</a:t>
            </a:r>
          </a:p>
          <a:p>
            <a:endParaRPr lang="en-US" sz="800" dirty="0"/>
          </a:p>
          <a:p>
            <a:r>
              <a:rPr lang="en-US" sz="1800" dirty="0"/>
              <a:t>Shifted to include ESIIDs with storm-related outages – many ESIIDs had outages prior to the load shedding and were subject to TDSP load shed as well</a:t>
            </a:r>
            <a:endParaRPr lang="en-US" sz="800" dirty="0"/>
          </a:p>
          <a:p>
            <a:endParaRPr lang="en-US" sz="800" dirty="0"/>
          </a:p>
          <a:p>
            <a:r>
              <a:rPr lang="en-US" sz="1800" dirty="0"/>
              <a:t>Analysis targeted ESIIDs identified with outages as well as ESIIDs</a:t>
            </a:r>
          </a:p>
          <a:p>
            <a:pPr lvl="1"/>
            <a:r>
              <a:rPr lang="en-US" sz="1400" dirty="0"/>
              <a:t>Deployed for ERS</a:t>
            </a:r>
          </a:p>
          <a:p>
            <a:pPr lvl="1"/>
            <a:r>
              <a:rPr lang="en-US" sz="1400" dirty="0"/>
              <a:t>Containing Load Resources deployed for RRS</a:t>
            </a:r>
          </a:p>
          <a:p>
            <a:pPr lvl="1"/>
            <a:r>
              <a:rPr lang="en-US" sz="1400" dirty="0"/>
              <a:t>Previously Identified as on Indexed pricing (Day-Ahead/Real-Time) and/or 4CP responders</a:t>
            </a:r>
          </a:p>
          <a:p>
            <a:pPr lvl="1"/>
            <a:r>
              <a:rPr lang="en-US" sz="1400" dirty="0"/>
              <a:t>Other ESIIDs identified as responding during the event</a:t>
            </a:r>
          </a:p>
          <a:p>
            <a:pPr lvl="1"/>
            <a:r>
              <a:rPr lang="en-US" sz="1400" dirty="0"/>
              <a:t>4 million deployed ESIIDs to analyze (3.8 million Residential, 468,000 Non-</a:t>
            </a:r>
            <a:r>
              <a:rPr lang="en-US" sz="1400" dirty="0" err="1"/>
              <a:t>Residentia</a:t>
            </a:r>
            <a:endParaRPr lang="en-US" sz="1400" dirty="0"/>
          </a:p>
          <a:p>
            <a:pPr lvl="1"/>
            <a:endParaRPr lang="en-US" sz="800" dirty="0"/>
          </a:p>
          <a:p>
            <a:r>
              <a:rPr lang="en-US" sz="1800" dirty="0"/>
              <a:t>Developed algorithms to identify outage ESIIDs and control group ESIIDS</a:t>
            </a:r>
          </a:p>
          <a:p>
            <a:pPr lvl="1"/>
            <a:r>
              <a:rPr lang="en-US" sz="1400" dirty="0"/>
              <a:t>Algorithms varied across the load type</a:t>
            </a:r>
          </a:p>
          <a:p>
            <a:pPr lvl="1"/>
            <a:r>
              <a:rPr lang="en-US" sz="1400" dirty="0"/>
              <a:t>Based on number of zero intervals (15-min) Feb 1 – Feb 4</a:t>
            </a:r>
          </a:p>
          <a:p>
            <a:pPr lvl="1"/>
            <a:r>
              <a:rPr lang="en-US" sz="1400" dirty="0"/>
              <a:t>Outage ESIID - lots of zeros on Feb 15 – 19 compared to earlier days</a:t>
            </a:r>
          </a:p>
          <a:p>
            <a:pPr lvl="1"/>
            <a:r>
              <a:rPr lang="en-US" sz="1400" dirty="0"/>
              <a:t>Control group ESIID – small number of zeros throughout</a:t>
            </a:r>
          </a:p>
          <a:p>
            <a:pPr lvl="1"/>
            <a:r>
              <a:rPr lang="en-US" sz="1400" dirty="0"/>
              <a:t>Some ESIIDs were neither</a:t>
            </a:r>
          </a:p>
          <a:p>
            <a:pPr lvl="1"/>
            <a:r>
              <a:rPr lang="en-US" sz="1400" dirty="0"/>
              <a:t>Examined interval data for every ESIID (~8 million)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15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90601"/>
            <a:ext cx="6400800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</a:t>
            </a:r>
            <a:r>
              <a:rPr lang="en-US" dirty="0" smtClean="0"/>
              <a:t>Load Coldest Weekday Before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064204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Day Weighted Average </a:t>
            </a:r>
            <a:r>
              <a:rPr lang="en-US" sz="1400" dirty="0" smtClean="0"/>
              <a:t>Dry Bulb 32.5°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Hourly Peak Total Plus Reduce 23,615 MW – 23.4 KW per </a:t>
            </a:r>
            <a:r>
              <a:rPr lang="en-US" sz="1400" dirty="0" smtClean="0"/>
              <a:t>ESIID …89</a:t>
            </a:r>
            <a:r>
              <a:rPr lang="en-US" sz="1400" dirty="0"/>
              <a:t>% of mildest day peak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Price response started </a:t>
            </a:r>
            <a:r>
              <a:rPr lang="en-US" sz="1400" dirty="0" smtClean="0"/>
              <a:t>~</a:t>
            </a:r>
            <a:r>
              <a:rPr lang="en-US" sz="1400" dirty="0"/>
              <a:t>500 </a:t>
            </a:r>
            <a:r>
              <a:rPr lang="en-US" sz="1400" dirty="0" smtClean="0"/>
              <a:t>MW, </a:t>
            </a:r>
            <a:r>
              <a:rPr lang="en-US" sz="1400" dirty="0" smtClean="0"/>
              <a:t>… </a:t>
            </a:r>
            <a:r>
              <a:rPr lang="en-US" sz="1400" dirty="0" smtClean="0"/>
              <a:t>6 </a:t>
            </a:r>
            <a:r>
              <a:rPr lang="en-US" sz="1400" dirty="0"/>
              <a:t>KW per ESIID </a:t>
            </a:r>
            <a:r>
              <a:rPr lang="en-US" sz="1400" dirty="0" smtClean="0"/>
              <a:t>decrease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High prices started 08:30 and averaged $1,130 </a:t>
            </a:r>
            <a:r>
              <a:rPr lang="en-US" sz="1400" dirty="0"/>
              <a:t>/ </a:t>
            </a:r>
            <a:r>
              <a:rPr lang="en-US" sz="1400" dirty="0" smtClean="0"/>
              <a:t>MWh through the rest of the day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6949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90600"/>
            <a:ext cx="6400800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</a:t>
            </a:r>
            <a:r>
              <a:rPr lang="en-US" dirty="0" smtClean="0"/>
              <a:t>Load Sunday Before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5064204"/>
            <a:ext cx="6477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Day Weighted Average </a:t>
            </a:r>
            <a:r>
              <a:rPr lang="en-US" sz="1400" dirty="0" smtClean="0"/>
              <a:t>Dry Bulb 22.4°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Hourly Peak Total Plus Reduce 21,849 MW – 21.6 KW per ESIID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Price response increased steadily to ~4,000 MW by midnight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High prices started day at $1,200 / MWh and increased to cap around 22:45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8529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74" y="990601"/>
            <a:ext cx="6397625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</a:t>
            </a:r>
            <a:r>
              <a:rPr lang="en-US" dirty="0" smtClean="0"/>
              <a:t>Load First Day of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5078849"/>
            <a:ext cx="5638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Day Weighted Average </a:t>
            </a:r>
            <a:r>
              <a:rPr lang="en-US" sz="1400" dirty="0" smtClean="0"/>
              <a:t>Dry Bulb 13.4°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Hourly Peak Total Plus Reduce 23,455 MW – 23.2 KW per ESIID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88% of mildest day peak  … 3.2 KW per ESIID decrease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Price </a:t>
            </a:r>
            <a:r>
              <a:rPr lang="en-US" sz="1400" dirty="0" smtClean="0"/>
              <a:t>and other response grew </a:t>
            </a:r>
            <a:r>
              <a:rPr lang="en-US" sz="1400" dirty="0"/>
              <a:t>to </a:t>
            </a:r>
            <a:r>
              <a:rPr lang="en-US" sz="1400" dirty="0" smtClean="0"/>
              <a:t>~12,000 </a:t>
            </a:r>
            <a:r>
              <a:rPr lang="en-US" sz="1400" dirty="0"/>
              <a:t>MW </a:t>
            </a:r>
            <a:r>
              <a:rPr lang="en-US" sz="1400" dirty="0" smtClean="0"/>
              <a:t>during the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High prices all day with oscillations from $1,600 - $9,000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4528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987324"/>
            <a:ext cx="6392545" cy="3965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</a:t>
            </a:r>
            <a:r>
              <a:rPr lang="en-US" dirty="0" smtClean="0"/>
              <a:t>Load Second Day of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5078849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Day Weighted</a:t>
            </a:r>
            <a:r>
              <a:rPr lang="en-US" sz="1400" dirty="0" smtClean="0"/>
              <a:t> </a:t>
            </a:r>
            <a:r>
              <a:rPr lang="en-US" sz="1400" dirty="0"/>
              <a:t>Average </a:t>
            </a:r>
            <a:r>
              <a:rPr lang="en-US" sz="1400" dirty="0" smtClean="0"/>
              <a:t>Dry Bulb 17.6°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Hourly Peak Total Plus Reduce 23,480 MW – 22.5 KW per ESIID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88% of mildest day peak  … </a:t>
            </a:r>
            <a:r>
              <a:rPr lang="en-US" sz="1400" dirty="0" smtClean="0"/>
              <a:t>3.9 </a:t>
            </a:r>
            <a:r>
              <a:rPr lang="en-US" sz="1400" dirty="0"/>
              <a:t>KW per ESIID decrease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Price and other response </a:t>
            </a:r>
            <a:r>
              <a:rPr lang="en-US" sz="1400" dirty="0" smtClean="0"/>
              <a:t>~12,000 </a:t>
            </a:r>
            <a:r>
              <a:rPr lang="en-US" sz="1400" dirty="0"/>
              <a:t>MW during the </a:t>
            </a:r>
            <a:r>
              <a:rPr lang="en-US" sz="1400" dirty="0" smtClean="0"/>
              <a:t>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Prices high all day - averaged $</a:t>
            </a:r>
            <a:r>
              <a:rPr lang="en-US" sz="1400" dirty="0" smtClean="0"/>
              <a:t>9,007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62747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4" y="989914"/>
            <a:ext cx="6372225" cy="3963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</a:t>
            </a:r>
            <a:r>
              <a:rPr lang="en-US" dirty="0" smtClean="0"/>
              <a:t>Load Third Day of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5078849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Day Weighted Average </a:t>
            </a:r>
            <a:r>
              <a:rPr lang="en-US" sz="1400" dirty="0" smtClean="0"/>
              <a:t>Dry Bulb 28.0°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Hourly Peak Total Plus Reduce 22,494 MW – 22.3 KW per ESIID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84% </a:t>
            </a:r>
            <a:r>
              <a:rPr lang="en-US" sz="1400" dirty="0"/>
              <a:t>of mildest day peak  … </a:t>
            </a:r>
            <a:r>
              <a:rPr lang="en-US" sz="1400" dirty="0" smtClean="0"/>
              <a:t>4.1 </a:t>
            </a:r>
            <a:r>
              <a:rPr lang="en-US" sz="1400" dirty="0"/>
              <a:t>KW per ESIID decrease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Price and other response </a:t>
            </a:r>
            <a:r>
              <a:rPr lang="en-US" sz="1400" dirty="0" smtClean="0"/>
              <a:t>fell off to ~8,000 </a:t>
            </a:r>
            <a:r>
              <a:rPr lang="en-US" sz="1400" dirty="0"/>
              <a:t>MW during the </a:t>
            </a:r>
            <a:r>
              <a:rPr lang="en-US" sz="1400" dirty="0" smtClean="0"/>
              <a:t>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Prices high all day - averaged $</a:t>
            </a:r>
            <a:r>
              <a:rPr lang="en-US" sz="1400" dirty="0" smtClean="0"/>
              <a:t>9,000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4230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3" y="987325"/>
            <a:ext cx="6372225" cy="3965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</a:t>
            </a:r>
            <a:r>
              <a:rPr lang="en-US" dirty="0" smtClean="0"/>
              <a:t>Load Fourth Day of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5078849"/>
            <a:ext cx="5841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Day Weighted Average </a:t>
            </a:r>
            <a:r>
              <a:rPr lang="en-US" sz="1400" dirty="0" smtClean="0"/>
              <a:t>Dry Bulb 27.7°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Hourly Peak Total Plus Reduce 22,920 MW – 22.7 KW per ESIID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86% </a:t>
            </a:r>
            <a:r>
              <a:rPr lang="en-US" sz="1400" dirty="0"/>
              <a:t>of mildest day peak  … </a:t>
            </a:r>
            <a:r>
              <a:rPr lang="en-US" sz="1400" dirty="0" smtClean="0"/>
              <a:t>3.7 </a:t>
            </a:r>
            <a:r>
              <a:rPr lang="en-US" sz="1400" dirty="0"/>
              <a:t>KW per ESIID decrease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Price and other response </a:t>
            </a:r>
            <a:r>
              <a:rPr lang="en-US" sz="1400" dirty="0" smtClean="0"/>
              <a:t>leveled </a:t>
            </a:r>
            <a:r>
              <a:rPr lang="en-US" sz="1400" dirty="0"/>
              <a:t>off </a:t>
            </a:r>
            <a:r>
              <a:rPr lang="en-US" sz="1400" dirty="0" smtClean="0"/>
              <a:t>at ~8,000 </a:t>
            </a:r>
            <a:r>
              <a:rPr lang="en-US" sz="1400" dirty="0"/>
              <a:t>MW during the </a:t>
            </a:r>
            <a:r>
              <a:rPr lang="en-US" sz="1400" dirty="0" smtClean="0"/>
              <a:t>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Prices high all day - averaged $9,015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79010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3" y="977605"/>
            <a:ext cx="6372225" cy="3975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</a:t>
            </a:r>
            <a:r>
              <a:rPr lang="en-US" dirty="0" smtClean="0"/>
              <a:t>Load Last Day of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5015805"/>
            <a:ext cx="6096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Day Weighted</a:t>
            </a:r>
            <a:r>
              <a:rPr lang="en-US" sz="1400" dirty="0" smtClean="0"/>
              <a:t> </a:t>
            </a:r>
            <a:r>
              <a:rPr lang="en-US" sz="1400" dirty="0"/>
              <a:t>Average </a:t>
            </a:r>
            <a:r>
              <a:rPr lang="en-US" sz="1400" dirty="0" smtClean="0"/>
              <a:t>Dry Bulb 30.4°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Hourly Peak Total Plus Reduce </a:t>
            </a:r>
            <a:r>
              <a:rPr lang="en-US" sz="1400" dirty="0" smtClean="0"/>
              <a:t>23,217 </a:t>
            </a:r>
            <a:r>
              <a:rPr lang="en-US" sz="1400" dirty="0"/>
              <a:t>MW – </a:t>
            </a:r>
            <a:r>
              <a:rPr lang="en-US" sz="1400" dirty="0" smtClean="0"/>
              <a:t>23.0 </a:t>
            </a:r>
            <a:r>
              <a:rPr lang="en-US" sz="1400" dirty="0"/>
              <a:t>KW per ESIID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87% </a:t>
            </a:r>
            <a:r>
              <a:rPr lang="en-US" sz="1400" dirty="0"/>
              <a:t>of mildest day peak  … </a:t>
            </a:r>
            <a:r>
              <a:rPr lang="en-US" sz="1400" dirty="0" smtClean="0"/>
              <a:t>3.4 </a:t>
            </a:r>
            <a:r>
              <a:rPr lang="en-US" sz="1400" dirty="0"/>
              <a:t>KW per ESIID decrease</a:t>
            </a:r>
          </a:p>
          <a:p>
            <a:pPr marL="284163" indent="-284163" defTabSz="630238">
              <a:buFont typeface="Arial" panose="020B0604020202020204" pitchFamily="34" charset="0"/>
              <a:buChar char="•"/>
            </a:pPr>
            <a:r>
              <a:rPr lang="en-US" sz="1400" dirty="0"/>
              <a:t>Price and other response </a:t>
            </a:r>
            <a:r>
              <a:rPr lang="en-US" sz="1400" dirty="0" smtClean="0"/>
              <a:t>started falling </a:t>
            </a:r>
            <a:r>
              <a:rPr lang="en-US" sz="1400" dirty="0"/>
              <a:t>off </a:t>
            </a:r>
            <a:r>
              <a:rPr lang="en-US" sz="1400" dirty="0" smtClean="0"/>
              <a:t>from 8,000 </a:t>
            </a:r>
            <a:r>
              <a:rPr lang="en-US" sz="1400" dirty="0"/>
              <a:t>MW </a:t>
            </a:r>
            <a:r>
              <a:rPr lang="en-US" sz="1400" dirty="0" smtClean="0"/>
              <a:t>at the 	beginning of the day to 6,000 MW by the end of the day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Prices averaged $8,994 until 09:00 and were back to normal at 09:30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53567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286" y="977607"/>
            <a:ext cx="6361111" cy="3975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</a:t>
            </a:r>
            <a:r>
              <a:rPr lang="en-US" dirty="0" smtClean="0"/>
              <a:t>Load Saturday After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51054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Day Weighted Average </a:t>
            </a:r>
            <a:r>
              <a:rPr lang="en-US" sz="1400" dirty="0" smtClean="0"/>
              <a:t>Dry Bulb 41.7°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Hourly Peak Total Plus Reduce </a:t>
            </a:r>
            <a:r>
              <a:rPr lang="en-US" sz="1400" dirty="0" smtClean="0"/>
              <a:t>21,147 </a:t>
            </a:r>
            <a:r>
              <a:rPr lang="en-US" sz="1400" dirty="0"/>
              <a:t>MW – </a:t>
            </a:r>
            <a:r>
              <a:rPr lang="en-US" sz="1400" dirty="0" smtClean="0"/>
              <a:t>20.9 </a:t>
            </a:r>
            <a:r>
              <a:rPr lang="en-US" sz="1400" dirty="0"/>
              <a:t>KW per ESIID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79% </a:t>
            </a:r>
            <a:r>
              <a:rPr lang="en-US" sz="1400" dirty="0"/>
              <a:t>of mildest day peak  … </a:t>
            </a:r>
            <a:r>
              <a:rPr lang="en-US" sz="1400" dirty="0" smtClean="0"/>
              <a:t>5.5 </a:t>
            </a:r>
            <a:r>
              <a:rPr lang="en-US" sz="1400" dirty="0"/>
              <a:t>KW per ESIID decrease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Remaining response decreased slowly all day to about 4,400 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 high prices all day </a:t>
            </a:r>
            <a:r>
              <a:rPr lang="en-US" sz="1400" dirty="0" smtClean="0"/>
              <a:t>long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37491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286" y="950839"/>
            <a:ext cx="6361111" cy="4002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</a:t>
            </a:r>
            <a:r>
              <a:rPr lang="en-US" dirty="0" smtClean="0"/>
              <a:t>Load Saturday After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5094982"/>
            <a:ext cx="5486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Day Weighted Average </a:t>
            </a:r>
            <a:r>
              <a:rPr lang="en-US" sz="1600" dirty="0" smtClean="0"/>
              <a:t>Dry </a:t>
            </a:r>
            <a:r>
              <a:rPr lang="en-US" sz="1600" dirty="0"/>
              <a:t>Bulb </a:t>
            </a:r>
            <a:r>
              <a:rPr lang="en-US" sz="1600" dirty="0" smtClean="0"/>
              <a:t>64.3°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 Feb 21 – 28 load reductions decrease from 4,400 MW to </a:t>
            </a:r>
            <a:r>
              <a:rPr lang="en-US" sz="1600" dirty="0"/>
              <a:t>about </a:t>
            </a:r>
            <a:r>
              <a:rPr lang="en-US" sz="1600" dirty="0" smtClean="0"/>
              <a:t>800 </a:t>
            </a:r>
            <a:r>
              <a:rPr lang="en-US" sz="1600" dirty="0"/>
              <a:t>MW at the end of the month.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 </a:t>
            </a:r>
            <a:r>
              <a:rPr lang="en-US" sz="1600" dirty="0"/>
              <a:t>high prices all day </a:t>
            </a:r>
            <a:r>
              <a:rPr lang="en-US" sz="1600" dirty="0" smtClean="0"/>
              <a:t>long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14579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NOIE Load response</a:t>
            </a:r>
          </a:p>
          <a:p>
            <a:endParaRPr lang="en-US" sz="800" dirty="0" smtClean="0"/>
          </a:p>
          <a:p>
            <a:r>
              <a:rPr lang="en-US" sz="2400" dirty="0" smtClean="0"/>
              <a:t>Response from ESIIDs</a:t>
            </a:r>
          </a:p>
          <a:p>
            <a:pPr lvl="1"/>
            <a:r>
              <a:rPr lang="en-US" sz="2400" dirty="0" smtClean="0"/>
              <a:t>Deployed for ERS</a:t>
            </a:r>
          </a:p>
          <a:p>
            <a:pPr lvl="1"/>
            <a:r>
              <a:rPr lang="en-US" sz="2400" dirty="0" smtClean="0"/>
              <a:t>Deployed as Load Resources providing RRS</a:t>
            </a:r>
          </a:p>
          <a:p>
            <a:pPr lvl="1"/>
            <a:r>
              <a:rPr lang="en-US" sz="2400" dirty="0" smtClean="0"/>
              <a:t>Price Response (including 4CP responders)</a:t>
            </a:r>
          </a:p>
          <a:p>
            <a:endParaRPr lang="en-US" sz="800" dirty="0" smtClean="0"/>
          </a:p>
          <a:p>
            <a:r>
              <a:rPr lang="en-US" sz="2400" dirty="0" smtClean="0"/>
              <a:t>Settlement Only Generators/Puns</a:t>
            </a:r>
          </a:p>
          <a:p>
            <a:endParaRPr lang="en-US" sz="800" dirty="0" smtClean="0"/>
          </a:p>
          <a:p>
            <a:r>
              <a:rPr lang="en-US" sz="2400" dirty="0" smtClean="0"/>
              <a:t>Additional Subgroup break outs </a:t>
            </a:r>
            <a:r>
              <a:rPr lang="en-US" sz="2400" dirty="0"/>
              <a:t>e.g. </a:t>
            </a:r>
            <a:r>
              <a:rPr lang="en-US" sz="2400" dirty="0" smtClean="0"/>
              <a:t>by Weather Zones, TDSP, </a:t>
            </a:r>
            <a:r>
              <a:rPr lang="en-US" sz="2400" dirty="0" err="1" smtClean="0"/>
              <a:t>etc</a:t>
            </a:r>
            <a:r>
              <a:rPr lang="en-US" sz="2400" dirty="0" smtClean="0"/>
              <a:t>    (feedback please)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8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052221"/>
          </a:xfrm>
        </p:spPr>
        <p:txBody>
          <a:bodyPr/>
          <a:lstStyle/>
          <a:p>
            <a:r>
              <a:rPr lang="en-US" sz="1800" dirty="0"/>
              <a:t>Goal was to analyze </a:t>
            </a:r>
            <a:r>
              <a:rPr lang="en-US" sz="1800" dirty="0" smtClean="0"/>
              <a:t>load response </a:t>
            </a:r>
            <a:r>
              <a:rPr lang="en-US" sz="1800" dirty="0"/>
              <a:t>for all 28 days in </a:t>
            </a:r>
            <a:r>
              <a:rPr lang="en-US" sz="1800" dirty="0" smtClean="0"/>
              <a:t>February to capture anything happening before, during and after the event.</a:t>
            </a:r>
            <a:endParaRPr lang="en-US" sz="1800" dirty="0"/>
          </a:p>
          <a:p>
            <a:pPr marL="0" indent="0">
              <a:buNone/>
            </a:pPr>
            <a:endParaRPr lang="en-US" sz="800" dirty="0"/>
          </a:p>
          <a:p>
            <a:r>
              <a:rPr lang="en-US" sz="1800" dirty="0" smtClean="0"/>
              <a:t>Performed </a:t>
            </a:r>
            <a:r>
              <a:rPr lang="en-US" sz="1800" dirty="0" smtClean="0"/>
              <a:t>analysis generally in categories of Profile Type</a:t>
            </a:r>
          </a:p>
          <a:p>
            <a:pPr lvl="1"/>
            <a:r>
              <a:rPr lang="en-US" sz="1600" dirty="0" smtClean="0"/>
              <a:t>Created two new ones for analysis, not necessarily reporting, purposes</a:t>
            </a:r>
          </a:p>
          <a:p>
            <a:pPr lvl="1"/>
            <a:r>
              <a:rPr lang="en-US" sz="1600" dirty="0" smtClean="0"/>
              <a:t>‘LOWUSE’ for ESIIDs with very low usage (&lt; 2 KWh per day)</a:t>
            </a:r>
          </a:p>
          <a:p>
            <a:pPr lvl="1"/>
            <a:r>
              <a:rPr lang="en-US" sz="1600" dirty="0" smtClean="0"/>
              <a:t>‘LIGHT’ </a:t>
            </a:r>
            <a:r>
              <a:rPr lang="en-US" sz="1600" dirty="0"/>
              <a:t>for ESIIDs with </a:t>
            </a:r>
            <a:r>
              <a:rPr lang="en-US" sz="1600" dirty="0" smtClean="0"/>
              <a:t>&gt; 75% night-time use</a:t>
            </a:r>
          </a:p>
          <a:p>
            <a:pPr lvl="1"/>
            <a:r>
              <a:rPr lang="en-US" sz="1600" dirty="0" smtClean="0"/>
              <a:t>Note: excluded ESIIDs with ‘DG’ and ‘WD’ profile types, ESIIDs with zero use for most days prior to the event</a:t>
            </a:r>
          </a:p>
          <a:p>
            <a:pPr lvl="1"/>
            <a:r>
              <a:rPr lang="en-US" sz="1600" dirty="0" smtClean="0"/>
              <a:t>Also have not yet started analysis of NOIE load reductions</a:t>
            </a:r>
          </a:p>
          <a:p>
            <a:pPr lvl="1"/>
            <a:endParaRPr lang="en-US" sz="800" dirty="0" smtClean="0"/>
          </a:p>
          <a:p>
            <a:r>
              <a:rPr lang="en-US" sz="1800" dirty="0" smtClean="0"/>
              <a:t>Baselines developed for all ‘deployed’ ESIIDs:</a:t>
            </a:r>
          </a:p>
          <a:p>
            <a:pPr lvl="1"/>
            <a:r>
              <a:rPr lang="en-US" sz="1600" dirty="0" smtClean="0"/>
              <a:t>‘Control’ groups for Residential and smaller Business ESIIDs</a:t>
            </a:r>
          </a:p>
          <a:p>
            <a:pPr lvl="1"/>
            <a:r>
              <a:rPr lang="en-US" sz="1600" dirty="0" smtClean="0"/>
              <a:t>Used ‘near-day’ baselines for large Business (subject to 4CP billing)</a:t>
            </a:r>
          </a:p>
          <a:p>
            <a:pPr lvl="1"/>
            <a:r>
              <a:rPr lang="en-US" sz="1600" dirty="0"/>
              <a:t>Used ‘near-day’ baselines for </a:t>
            </a:r>
            <a:r>
              <a:rPr lang="en-US" sz="1600" dirty="0" smtClean="0"/>
              <a:t>Business Load Factor ESIIDs (not subject to 4CP billing) for which sufficiently similar ESIIDs were not found</a:t>
            </a:r>
          </a:p>
          <a:p>
            <a:pPr lvl="2"/>
            <a:r>
              <a:rPr lang="en-US" sz="1600" dirty="0" smtClean="0"/>
              <a:t>Peak </a:t>
            </a:r>
            <a:r>
              <a:rPr lang="en-US" sz="1600" dirty="0"/>
              <a:t>demands </a:t>
            </a:r>
            <a:r>
              <a:rPr lang="en-US" sz="1600" dirty="0" smtClean="0"/>
              <a:t>for these ESIIDs range from 5/10 KW to 700 KW </a:t>
            </a:r>
          </a:p>
          <a:p>
            <a:pPr lvl="1"/>
            <a:r>
              <a:rPr lang="en-US" sz="1600" dirty="0" smtClean="0"/>
              <a:t>MAPE: Residential 1%, Business 0.5% (based on days with no reductions)</a:t>
            </a:r>
            <a:endParaRPr lang="en-US" sz="1600" dirty="0"/>
          </a:p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2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860800" y="2065338"/>
            <a:ext cx="1136650" cy="1925637"/>
            <a:chOff x="1968" y="672"/>
            <a:chExt cx="1416" cy="2400"/>
          </a:xfrm>
        </p:grpSpPr>
        <p:pic>
          <p:nvPicPr>
            <p:cNvPr id="6" name="Picture 4" descr="MCj0340308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672"/>
              <a:ext cx="1416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496" y="1008"/>
              <a:ext cx="576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ON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496" y="2353"/>
              <a:ext cx="739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OFF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33600" y="5068888"/>
            <a:ext cx="502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2051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20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hlinkClick r:id="rId3"/>
              </a:rPr>
              <a:t>craish@ercot.com</a:t>
            </a:r>
            <a:r>
              <a:rPr lang="en-US" altLang="en-US" sz="1800" b="0"/>
              <a:t>	512/248-3876</a:t>
            </a:r>
          </a:p>
        </p:txBody>
      </p:sp>
    </p:spTree>
    <p:extLst>
      <p:ext uri="{BB962C8B-B14F-4D97-AF65-F5344CB8AC3E}">
        <p14:creationId xmlns:p14="http://schemas.microsoft.com/office/powerpoint/2010/main" val="2971159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733800"/>
            <a:ext cx="3962400" cy="2209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33800"/>
            <a:ext cx="4038599" cy="2209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399" y="1143000"/>
            <a:ext cx="3962401" cy="2209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142999"/>
            <a:ext cx="4038599" cy="22214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Competitive Residential ESIIDs with Zero Load for Hour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60880" y="838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HI/LO WR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172200" y="838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‘Lighting’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240280" y="3429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PV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294120" y="34290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Use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0" y="59436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 - 3.3 million Residential ESIIDs across the four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733800"/>
            <a:ext cx="3962402" cy="22068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733800"/>
            <a:ext cx="3886200" cy="22068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103" y="1143000"/>
            <a:ext cx="3944699" cy="22068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112593"/>
            <a:ext cx="3810000" cy="2237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Competitive Business ESIIDs with Zero Load for Hour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49120" y="838200"/>
            <a:ext cx="1315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Transmission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943600" y="8382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Distribution 4CP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0" y="3429000"/>
            <a:ext cx="195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Distribution Non-4CP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943600" y="3429000"/>
            <a:ext cx="1554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Non-demand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828800" y="5943600"/>
            <a:ext cx="6858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Max – 477,000 Business ESIIDs across six types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   (PV and OG-FLT not shown)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43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8305800" cy="5029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</a:t>
            </a:r>
            <a:r>
              <a:rPr lang="en-US" dirty="0" smtClean="0"/>
              <a:t>Res </a:t>
            </a:r>
            <a:r>
              <a:rPr lang="en-US" dirty="0"/>
              <a:t>Plus </a:t>
            </a:r>
            <a:r>
              <a:rPr lang="en-US" dirty="0" smtClean="0"/>
              <a:t>Bus Load Reductions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Load Reductions Feb 14 – 20,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726774"/>
              </p:ext>
            </p:extLst>
          </p:nvPr>
        </p:nvGraphicFramePr>
        <p:xfrm>
          <a:off x="1317174" y="1676400"/>
          <a:ext cx="6531426" cy="390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1"/>
                <a:gridCol w="1088571"/>
                <a:gridCol w="1088571"/>
                <a:gridCol w="1088571"/>
                <a:gridCol w="1088571"/>
                <a:gridCol w="1088571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Event Day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Max</a:t>
                      </a:r>
                      <a:r>
                        <a:rPr lang="en-US" sz="1600" baseline="0" dirty="0" smtClean="0"/>
                        <a:t> Reduce Interval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Max Reduce MW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Min Reduce Interval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Min Reduce MW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Average Day</a:t>
                      </a:r>
                      <a:r>
                        <a:rPr lang="en-US" sz="1600" baseline="0" dirty="0" smtClean="0"/>
                        <a:t> Reduce MW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2/14/2021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4,276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2,360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3,094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2/15/2021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22,460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5,013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18,070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2/16/2021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22,487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14,818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18,578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2/17/2021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16,477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8,224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13,101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2/18/2021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9,382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7,626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8,327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2/19/2021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8,640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5,848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7,313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2/20/2021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6,036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4,280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5,327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95400" y="926068"/>
            <a:ext cx="646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Competitive Residential Plus Business Load Reductions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Load Reductions Feb 14 – 20,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405817"/>
              </p:ext>
            </p:extLst>
          </p:nvPr>
        </p:nvGraphicFramePr>
        <p:xfrm>
          <a:off x="457200" y="1676400"/>
          <a:ext cx="7620000" cy="390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/>
                <a:gridCol w="1270000"/>
                <a:gridCol w="1270000"/>
                <a:gridCol w="1270000"/>
                <a:gridCol w="1270000"/>
                <a:gridCol w="1270000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Event Day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Max</a:t>
                      </a:r>
                      <a:r>
                        <a:rPr lang="en-US" sz="1600" baseline="0" dirty="0" smtClean="0"/>
                        <a:t> Reduce Interval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Max Reduce MW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Min Reduce Interval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Min Reduce MW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Average Day</a:t>
                      </a:r>
                      <a:r>
                        <a:rPr lang="en-US" sz="1600" baseline="0" dirty="0" smtClean="0"/>
                        <a:t> Reduce MW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2/14/2021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3,763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2,242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2,886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2/15/2021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11,600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4,202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10,134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2/16/2021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12,308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9,910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10,983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2/17/2021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10,792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95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7,658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9,570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2/18/2021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8,265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7,180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7,730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2/19/2021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7,716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5,685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6,879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2/20/2021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5,659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95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4,427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5,206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09800" y="1066800"/>
            <a:ext cx="475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Competitive Business Load Reductions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8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Load Reductions Feb 14 – 20,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430702"/>
              </p:ext>
            </p:extLst>
          </p:nvPr>
        </p:nvGraphicFramePr>
        <p:xfrm>
          <a:off x="457200" y="1676400"/>
          <a:ext cx="7620000" cy="390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/>
                <a:gridCol w="1270000"/>
                <a:gridCol w="1270000"/>
                <a:gridCol w="1270000"/>
                <a:gridCol w="1270000"/>
                <a:gridCol w="1270000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Event Day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Max</a:t>
                      </a:r>
                      <a:r>
                        <a:rPr lang="en-US" sz="1600" baseline="0" dirty="0" smtClean="0"/>
                        <a:t> Reduce Interval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Max Reduce MW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Min Reduce Interval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Min Reduce MW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Average Day</a:t>
                      </a:r>
                      <a:r>
                        <a:rPr lang="en-US" sz="1600" baseline="0" dirty="0" smtClean="0"/>
                        <a:t> Reduce MW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2/14/2021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512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15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92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209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2/15/2021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10,883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 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811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7,936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2/16/2021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10,214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4,908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7,595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2/17/2021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5,719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95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566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3,531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2/18/2021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1,126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 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211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597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2/19/2021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923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58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434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2/20/2021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404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64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237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09800" y="1066800"/>
            <a:ext cx="507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Competitive Residential Load Reductions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87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E9AA12-8AF9-4AA6-90FE-24669859CDF3}">
  <ds:schemaRefs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30330</TotalTime>
  <Words>1562</Words>
  <Application>Microsoft Office PowerPoint</Application>
  <PresentationFormat>On-screen Show (4:3)</PresentationFormat>
  <Paragraphs>331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Britannic Bold</vt:lpstr>
      <vt:lpstr>Calibri</vt:lpstr>
      <vt:lpstr>1_Custom Design</vt:lpstr>
      <vt:lpstr>Office Theme</vt:lpstr>
      <vt:lpstr>PowerPoint Presentation</vt:lpstr>
      <vt:lpstr>Overview</vt:lpstr>
      <vt:lpstr>Overview</vt:lpstr>
      <vt:lpstr>Competitive Residential ESIIDs with Zero Load for Hour</vt:lpstr>
      <vt:lpstr>Competitive Business ESIIDs with Zero Load for Hour</vt:lpstr>
      <vt:lpstr>Competitive Res Plus Bus Load Reductions  </vt:lpstr>
      <vt:lpstr>Daily Load Reductions Feb 14 – 20, 2021</vt:lpstr>
      <vt:lpstr>Daily Load Reductions Feb 14 – 20, 2021</vt:lpstr>
      <vt:lpstr>Daily Load Reductions Feb 14 – 20, 2021</vt:lpstr>
      <vt:lpstr>Residential Load Mildest Weekday Before Event</vt:lpstr>
      <vt:lpstr>Residential Load Coldest Weekday Before Event</vt:lpstr>
      <vt:lpstr>Residential Load Sunday Before Event</vt:lpstr>
      <vt:lpstr>Residential Load First Day of Event</vt:lpstr>
      <vt:lpstr>Residential Load Second Day of Event</vt:lpstr>
      <vt:lpstr>Residential Load Third Day of Event</vt:lpstr>
      <vt:lpstr>Residential Load Fourth Day of Event</vt:lpstr>
      <vt:lpstr>Residential Load Last Day of Event</vt:lpstr>
      <vt:lpstr>Residential Load Saturday After Event</vt:lpstr>
      <vt:lpstr>Business Load Mildest Weekday Before Event</vt:lpstr>
      <vt:lpstr>Business Load Coldest Weekday Before Event</vt:lpstr>
      <vt:lpstr>Business Load Sunday Before Event</vt:lpstr>
      <vt:lpstr>Business Load First Day of Event</vt:lpstr>
      <vt:lpstr>Business Load Second Day of Event</vt:lpstr>
      <vt:lpstr>Business Load Third Day of Event</vt:lpstr>
      <vt:lpstr>Business Load Fourth Day of Event</vt:lpstr>
      <vt:lpstr>Business Load Last Day of Event</vt:lpstr>
      <vt:lpstr>Business Load Saturday After Event</vt:lpstr>
      <vt:lpstr>Business Load Saturday After Event</vt:lpstr>
      <vt:lpstr>Next Steps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Raish, Carl</cp:lastModifiedBy>
  <cp:revision>476</cp:revision>
  <cp:lastPrinted>2020-02-20T00:38:16Z</cp:lastPrinted>
  <dcterms:created xsi:type="dcterms:W3CDTF">2016-01-21T15:20:31Z</dcterms:created>
  <dcterms:modified xsi:type="dcterms:W3CDTF">2021-04-14T13:45:41Z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