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4/13/2021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4/13/2021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a:t>
            </a:r>
            <a:r>
              <a:rPr lang="en-US" dirty="0" smtClean="0"/>
              <a:t>April 15, </a:t>
            </a:r>
            <a:r>
              <a:rPr lang="en-US" dirty="0" smtClean="0"/>
              <a:t>2021 -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April 15</a:t>
            </a:r>
            <a:r>
              <a:rPr lang="en-US" dirty="0" smtClean="0"/>
              <a:t>, </a:t>
            </a:r>
            <a:r>
              <a:rPr lang="en-US" dirty="0" smtClean="0"/>
              <a:t>2021 – Combined Ballot</a:t>
            </a:r>
            <a:endParaRPr lang="en-US" dirty="0"/>
          </a:p>
        </p:txBody>
      </p:sp>
      <p:sp>
        <p:nvSpPr>
          <p:cNvPr id="6" name="Content Placeholder 5"/>
          <p:cNvSpPr>
            <a:spLocks noGrp="1"/>
          </p:cNvSpPr>
          <p:nvPr>
            <p:ph idx="1"/>
          </p:nvPr>
        </p:nvSpPr>
        <p:spPr>
          <a:xfrm>
            <a:off x="228600" y="815178"/>
            <a:ext cx="11658600" cy="4976022"/>
          </a:xfrm>
        </p:spPr>
        <p:txBody>
          <a:bodyPr/>
          <a:lstStyle/>
          <a:p>
            <a:pPr lvl="0"/>
            <a:r>
              <a:rPr lang="en-US" sz="2400" dirty="0" smtClean="0">
                <a:solidFill>
                  <a:schemeClr val="tx1"/>
                </a:solidFill>
              </a:rPr>
              <a:t>To </a:t>
            </a:r>
            <a:r>
              <a:rPr lang="en-US" sz="2400" dirty="0">
                <a:solidFill>
                  <a:schemeClr val="tx1"/>
                </a:solidFill>
              </a:rPr>
              <a:t>approve </a:t>
            </a:r>
            <a:r>
              <a:rPr lang="en-US" sz="2400" dirty="0" smtClean="0">
                <a:solidFill>
                  <a:schemeClr val="tx1"/>
                </a:solidFill>
              </a:rPr>
              <a:t>the March </a:t>
            </a:r>
            <a:r>
              <a:rPr lang="en-US" sz="2400" dirty="0" smtClean="0">
                <a:solidFill>
                  <a:schemeClr val="tx1"/>
                </a:solidFill>
              </a:rPr>
              <a:t>11, </a:t>
            </a:r>
            <a:r>
              <a:rPr lang="en-US" sz="2400" dirty="0">
                <a:solidFill>
                  <a:schemeClr val="tx1"/>
                </a:solidFill>
              </a:rPr>
              <a:t>2021 PRS Meeting Minutes as </a:t>
            </a:r>
            <a:r>
              <a:rPr lang="en-US" sz="2400" dirty="0" smtClean="0">
                <a:solidFill>
                  <a:schemeClr val="tx1"/>
                </a:solidFill>
              </a:rPr>
              <a:t>presented</a:t>
            </a:r>
          </a:p>
          <a:p>
            <a:pPr lvl="0"/>
            <a:r>
              <a:rPr lang="en-US" sz="2400" dirty="0" smtClean="0">
                <a:solidFill>
                  <a:schemeClr val="tx1"/>
                </a:solidFill>
              </a:rPr>
              <a:t>To </a:t>
            </a:r>
            <a:r>
              <a:rPr lang="en-US" sz="2400" dirty="0">
                <a:solidFill>
                  <a:schemeClr val="tx1"/>
                </a:solidFill>
              </a:rPr>
              <a:t>endorse and forward to TAC the </a:t>
            </a:r>
            <a:r>
              <a:rPr lang="en-US" sz="2400" dirty="0" smtClean="0">
                <a:solidFill>
                  <a:schemeClr val="tx1"/>
                </a:solidFill>
              </a:rPr>
              <a:t>3/11/21 </a:t>
            </a:r>
            <a:r>
              <a:rPr lang="en-US" sz="2400" dirty="0">
                <a:solidFill>
                  <a:schemeClr val="tx1"/>
                </a:solidFill>
              </a:rPr>
              <a:t>PRS Report and Impact Analysis for </a:t>
            </a:r>
            <a:r>
              <a:rPr lang="en-US" sz="2400" b="1" dirty="0" smtClean="0">
                <a:solidFill>
                  <a:schemeClr val="tx1"/>
                </a:solidFill>
              </a:rPr>
              <a:t>NPRR979</a:t>
            </a:r>
            <a:endParaRPr lang="en-US" sz="2400" b="1" dirty="0">
              <a:solidFill>
                <a:schemeClr val="tx1"/>
              </a:solidFill>
            </a:endParaRPr>
          </a:p>
          <a:p>
            <a:pPr lvl="0"/>
            <a:r>
              <a:rPr lang="en-US" sz="2400" dirty="0">
                <a:solidFill>
                  <a:schemeClr val="tx1"/>
                </a:solidFill>
              </a:rPr>
              <a:t>To endorse and forward to TAC the </a:t>
            </a:r>
            <a:r>
              <a:rPr lang="en-US" sz="2400" dirty="0" smtClean="0">
                <a:solidFill>
                  <a:schemeClr val="tx1"/>
                </a:solidFill>
              </a:rPr>
              <a:t>3/11/21 </a:t>
            </a:r>
            <a:r>
              <a:rPr lang="en-US" sz="2400" dirty="0">
                <a:solidFill>
                  <a:schemeClr val="tx1"/>
                </a:solidFill>
              </a:rPr>
              <a:t>PRS Report and Impact Analysis for </a:t>
            </a:r>
            <a:r>
              <a:rPr lang="en-US" sz="2400" b="1" dirty="0" smtClean="0">
                <a:solidFill>
                  <a:schemeClr val="tx1"/>
                </a:solidFill>
              </a:rPr>
              <a:t>NPRR1062</a:t>
            </a:r>
            <a:endParaRPr lang="en-US" sz="2400" b="1" dirty="0">
              <a:solidFill>
                <a:schemeClr val="tx1"/>
              </a:solidFill>
            </a:endParaRPr>
          </a:p>
          <a:p>
            <a:pPr lvl="0"/>
            <a:r>
              <a:rPr lang="en-US" sz="2400" dirty="0" smtClean="0">
                <a:solidFill>
                  <a:schemeClr val="tx1"/>
                </a:solidFill>
              </a:rPr>
              <a:t>To </a:t>
            </a:r>
            <a:r>
              <a:rPr lang="en-US" sz="2400" dirty="0">
                <a:solidFill>
                  <a:schemeClr val="tx1"/>
                </a:solidFill>
              </a:rPr>
              <a:t>recommend approval of </a:t>
            </a:r>
            <a:r>
              <a:rPr lang="en-US" sz="2400" b="1" dirty="0" smtClean="0">
                <a:solidFill>
                  <a:schemeClr val="tx1"/>
                </a:solidFill>
              </a:rPr>
              <a:t>NPRR1064</a:t>
            </a:r>
            <a:r>
              <a:rPr lang="en-US" sz="2400" dirty="0" smtClean="0">
                <a:solidFill>
                  <a:schemeClr val="tx1"/>
                </a:solidFill>
              </a:rPr>
              <a:t> </a:t>
            </a:r>
            <a:r>
              <a:rPr lang="en-US" sz="2400" dirty="0">
                <a:solidFill>
                  <a:schemeClr val="tx1"/>
                </a:solidFill>
              </a:rPr>
              <a:t>as amended by the </a:t>
            </a:r>
            <a:r>
              <a:rPr lang="en-US" sz="2400" dirty="0" smtClean="0">
                <a:solidFill>
                  <a:schemeClr val="tx1"/>
                </a:solidFill>
              </a:rPr>
              <a:t>3/24/21 ERCOT </a:t>
            </a:r>
            <a:r>
              <a:rPr lang="en-US" sz="2400" dirty="0" smtClean="0">
                <a:solidFill>
                  <a:schemeClr val="tx1"/>
                </a:solidFill>
              </a:rPr>
              <a:t>comments</a:t>
            </a:r>
          </a:p>
          <a:p>
            <a:pPr marL="0" indent="0">
              <a:buNone/>
            </a:pPr>
            <a:endParaRPr lang="en-US" sz="18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716</TotalTime>
  <Words>258</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April 15, 2021 - Proposed Combined Ballot Methodology</vt:lpstr>
      <vt:lpstr>PRS – April 15, 2021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99</cp:revision>
  <cp:lastPrinted>2016-01-21T20:53:15Z</cp:lastPrinted>
  <dcterms:created xsi:type="dcterms:W3CDTF">2016-01-21T15:20:31Z</dcterms:created>
  <dcterms:modified xsi:type="dcterms:W3CDTF">2021-04-13T21:07:55Z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