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8" r:id="rId8"/>
    <p:sldId id="318" r:id="rId9"/>
    <p:sldId id="345" r:id="rId10"/>
    <p:sldId id="346" r:id="rId11"/>
    <p:sldId id="29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8752" autoAdjust="0"/>
  </p:normalViewPr>
  <p:slideViewPr>
    <p:cSldViewPr showGuides="1">
      <p:cViewPr varScale="1">
        <p:scale>
          <a:sx n="127" d="100"/>
          <a:sy n="127" d="100"/>
        </p:scale>
        <p:origin x="134" y="8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36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April 2021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 smtClean="0"/>
          </a:p>
          <a:p>
            <a:r>
              <a:rPr lang="en-US" dirty="0" smtClean="0"/>
              <a:t>April 15,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</a:p>
          <a:p>
            <a:pPr lvl="1"/>
            <a:r>
              <a:rPr lang="en-US" sz="1800" dirty="0" smtClean="0"/>
              <a:t>Recent / Upcoming Project Highlights</a:t>
            </a:r>
          </a:p>
          <a:p>
            <a:pPr lvl="1"/>
            <a:r>
              <a:rPr lang="en-US" sz="1800" dirty="0" smtClean="0"/>
              <a:t>2021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ESR and DGR Pre-Passport Projects</a:t>
            </a:r>
          </a:p>
          <a:p>
            <a:pPr lvl="1"/>
            <a:r>
              <a:rPr lang="en-US" sz="1800" dirty="0" smtClean="0"/>
              <a:t>Priority/Rank </a:t>
            </a:r>
            <a:r>
              <a:rPr lang="en-US" sz="1800" dirty="0"/>
              <a:t>Options for Revision Requests with </a:t>
            </a:r>
            <a:r>
              <a:rPr lang="en-US" sz="1800" dirty="0" smtClean="0"/>
              <a:t>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0960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839200" cy="5208816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400" dirty="0" smtClean="0"/>
              <a:t>MMS/OS </a:t>
            </a:r>
            <a:r>
              <a:rPr lang="en-US" sz="1400" dirty="0"/>
              <a:t>Tech Refresh </a:t>
            </a:r>
            <a:r>
              <a:rPr lang="en-US" sz="1400" dirty="0" smtClean="0"/>
              <a:t>Go-Live – 3/4/2021</a:t>
            </a:r>
            <a:r>
              <a:rPr lang="en-US" sz="1600" dirty="0"/>
              <a:t>	</a:t>
            </a:r>
            <a:r>
              <a:rPr lang="en-US" sz="1600" i="1" dirty="0" smtClean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marL="0" indent="0">
              <a:buNone/>
              <a:tabLst>
                <a:tab pos="2176463" algn="l"/>
                <a:tab pos="7199313" algn="l"/>
              </a:tabLst>
            </a:pPr>
            <a:endParaRPr lang="en-US" sz="8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400" dirty="0"/>
              <a:t>2021 March </a:t>
            </a:r>
            <a:r>
              <a:rPr lang="en-US" sz="1400" dirty="0" smtClean="0"/>
              <a:t>Release – Off-Cycle – 3/15/2021	</a:t>
            </a:r>
            <a:r>
              <a:rPr lang="en-US" sz="1600" i="1" dirty="0">
                <a:solidFill>
                  <a:srgbClr val="00B050"/>
                </a:solidFill>
              </a:rPr>
              <a:t>Complete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NPRR1020 – </a:t>
            </a:r>
            <a:r>
              <a:rPr lang="en-US" sz="1200" dirty="0"/>
              <a:t>Allow Some Integrated Energy Storage Designs to Calculate Internal </a:t>
            </a:r>
            <a:r>
              <a:rPr lang="en-US" sz="1200" dirty="0" smtClean="0"/>
              <a:t>Loads</a:t>
            </a:r>
          </a:p>
          <a:p>
            <a:pPr marL="0" indent="0">
              <a:buNone/>
              <a:tabLst>
                <a:tab pos="2176463" algn="l"/>
                <a:tab pos="7199313" algn="l"/>
              </a:tabLst>
            </a:pPr>
            <a:endParaRPr lang="en-US" sz="8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400" dirty="0"/>
              <a:t>2021 </a:t>
            </a:r>
            <a:r>
              <a:rPr lang="en-US" sz="1400" dirty="0" smtClean="0"/>
              <a:t>April </a:t>
            </a:r>
            <a:r>
              <a:rPr lang="en-US" sz="1400" dirty="0"/>
              <a:t>Release – </a:t>
            </a:r>
            <a:r>
              <a:rPr lang="en-US" sz="1400" dirty="0" smtClean="0"/>
              <a:t>R2 </a:t>
            </a:r>
            <a:r>
              <a:rPr lang="en-US" sz="1400" dirty="0"/>
              <a:t>– </a:t>
            </a:r>
            <a:r>
              <a:rPr lang="en-US" sz="1400" dirty="0" smtClean="0"/>
              <a:t>3/30/2021 </a:t>
            </a:r>
            <a:r>
              <a:rPr lang="en-US" sz="1400" dirty="0"/>
              <a:t>– </a:t>
            </a:r>
            <a:r>
              <a:rPr lang="en-US" sz="1400" dirty="0" smtClean="0"/>
              <a:t>4/1/2021</a:t>
            </a:r>
            <a:r>
              <a:rPr lang="en-US" sz="1600" i="1" dirty="0">
                <a:solidFill>
                  <a:srgbClr val="00B050"/>
                </a:solidFill>
              </a:rPr>
              <a:t>	</a:t>
            </a:r>
            <a:r>
              <a:rPr lang="en-US" sz="1600" i="1" dirty="0" smtClean="0">
                <a:solidFill>
                  <a:srgbClr val="00B050"/>
                </a:solidFill>
              </a:rPr>
              <a:t>Complete</a:t>
            </a:r>
            <a:endParaRPr lang="en-US" sz="1600" i="1" dirty="0">
              <a:solidFill>
                <a:srgbClr val="00B05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NPRR971 </a:t>
            </a:r>
            <a:r>
              <a:rPr lang="en-US" sz="1200" dirty="0"/>
              <a:t>– </a:t>
            </a:r>
            <a:r>
              <a:rPr lang="en-US" sz="1200" dirty="0"/>
              <a:t>Replacing the Real-Time Average Incremental Energy Cost</a:t>
            </a:r>
            <a:endParaRPr lang="en-US" sz="12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NPRR986 – </a:t>
            </a:r>
            <a:r>
              <a:rPr lang="en-US" sz="1200" dirty="0"/>
              <a:t>BESTF-2 Energy Storage Resource Energy Offer Curves, Pricing, Dispatch, </a:t>
            </a:r>
            <a:r>
              <a:rPr lang="en-US" sz="1200" dirty="0" smtClean="0"/>
              <a:t>&amp; Mitigation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NPRR998 – </a:t>
            </a:r>
            <a:r>
              <a:rPr lang="en-US" sz="1200" dirty="0"/>
              <a:t>ERS Deployment and Recall Messages</a:t>
            </a:r>
            <a:endParaRPr lang="en-US" sz="12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NPRR1024 – </a:t>
            </a:r>
            <a:r>
              <a:rPr lang="en-US" sz="1200" dirty="0"/>
              <a:t>Determination of Significance with Respect to Price </a:t>
            </a:r>
            <a:r>
              <a:rPr lang="en-US" sz="1200" dirty="0" smtClean="0"/>
              <a:t>Correction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NPRR1043 – </a:t>
            </a:r>
            <a:r>
              <a:rPr lang="en-US" sz="1200" dirty="0"/>
              <a:t>Clarification of NPRR986 Language Related to Wholesale Storage Load</a:t>
            </a:r>
            <a:endParaRPr lang="en-US" sz="12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NOGRR213 – </a:t>
            </a:r>
            <a:r>
              <a:rPr lang="en-US" sz="1200" dirty="0"/>
              <a:t>Alignment Changes for May 1, 2020 Nodal Operating Guide – NPRR998</a:t>
            </a:r>
            <a:endParaRPr lang="en-US" sz="12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VCMRR027 –  </a:t>
            </a:r>
            <a:r>
              <a:rPr lang="en-US" sz="1200" dirty="0"/>
              <a:t>Related to NPRR986, BESTF-2 </a:t>
            </a:r>
            <a:r>
              <a:rPr lang="en-US" sz="1200" dirty="0" smtClean="0"/>
              <a:t>ESR </a:t>
            </a:r>
            <a:r>
              <a:rPr lang="en-US" sz="1200" dirty="0"/>
              <a:t>Energy Offer Curves, Pricing, Dispatch, </a:t>
            </a:r>
            <a:r>
              <a:rPr lang="en-US" sz="1200" dirty="0" smtClean="0"/>
              <a:t>&amp; Mitigation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8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400" dirty="0" smtClean="0"/>
              <a:t>2021 April Release – Off-Cycle – 4/22/2021</a:t>
            </a:r>
            <a:r>
              <a:rPr lang="en-US" sz="1600" dirty="0" smtClean="0"/>
              <a:t>	</a:t>
            </a:r>
            <a:r>
              <a:rPr lang="en-US" sz="1600" i="1" dirty="0" smtClean="0">
                <a:solidFill>
                  <a:srgbClr val="00B050"/>
                </a:solidFill>
              </a:rPr>
              <a:t>In </a:t>
            </a:r>
            <a:r>
              <a:rPr lang="en-US" sz="1600" i="1" dirty="0">
                <a:solidFill>
                  <a:srgbClr val="00B050"/>
                </a:solidFill>
              </a:rPr>
              <a:t>Flight</a:t>
            </a:r>
            <a:endParaRPr lang="en-US" sz="16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SCR804 – </a:t>
            </a:r>
            <a:r>
              <a:rPr lang="en-US" sz="1200" dirty="0"/>
              <a:t>ERCOT </a:t>
            </a:r>
            <a:r>
              <a:rPr lang="en-US" sz="1200" dirty="0" err="1"/>
              <a:t>GridGeo</a:t>
            </a:r>
            <a:r>
              <a:rPr lang="en-US" sz="1200" dirty="0"/>
              <a:t> Access for Transmission Operators</a:t>
            </a: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8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400" dirty="0"/>
              <a:t>2021 May Release – Off-Cycle – </a:t>
            </a:r>
            <a:r>
              <a:rPr lang="en-US" sz="1400" dirty="0" smtClean="0"/>
              <a:t>5/1/2021</a:t>
            </a:r>
            <a:r>
              <a:rPr lang="en-US" sz="1600" dirty="0" smtClean="0"/>
              <a:t>	</a:t>
            </a:r>
            <a:r>
              <a:rPr lang="en-US" sz="1600" i="1" dirty="0" smtClean="0">
                <a:solidFill>
                  <a:srgbClr val="00B050"/>
                </a:solidFill>
              </a:rPr>
              <a:t>In </a:t>
            </a:r>
            <a:r>
              <a:rPr lang="en-US" sz="1600" i="1" dirty="0">
                <a:solidFill>
                  <a:srgbClr val="00B050"/>
                </a:solidFill>
              </a:rPr>
              <a:t>Flight</a:t>
            </a:r>
            <a:endParaRPr lang="en-US" sz="16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NPRR974 – </a:t>
            </a:r>
            <a:r>
              <a:rPr lang="en-US" sz="1200" dirty="0"/>
              <a:t>Capacity Insufficiency Operating Condition Notice (OCN) Transparency</a:t>
            </a:r>
            <a:endParaRPr lang="en-US" sz="12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NPRR978(c) – </a:t>
            </a:r>
            <a:r>
              <a:rPr lang="en-US" sz="1200" dirty="0"/>
              <a:t>Alignment with Amendments to PUCT Substantive Rule 25.505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400" dirty="0"/>
              <a:t>2021 </a:t>
            </a:r>
            <a:r>
              <a:rPr lang="en-US" sz="1400" dirty="0" smtClean="0"/>
              <a:t>May </a:t>
            </a:r>
            <a:r>
              <a:rPr lang="en-US" sz="1400" dirty="0"/>
              <a:t>Release – </a:t>
            </a:r>
            <a:r>
              <a:rPr lang="en-US" sz="1400" dirty="0" smtClean="0"/>
              <a:t>R3 </a:t>
            </a:r>
            <a:r>
              <a:rPr lang="en-US" sz="1400" dirty="0"/>
              <a:t>– </a:t>
            </a:r>
            <a:r>
              <a:rPr lang="en-US" sz="1400" dirty="0" smtClean="0"/>
              <a:t>5/25/2021 </a:t>
            </a:r>
            <a:r>
              <a:rPr lang="en-US" sz="1400" dirty="0"/>
              <a:t>– </a:t>
            </a:r>
            <a:r>
              <a:rPr lang="en-US" sz="1400" dirty="0" smtClean="0"/>
              <a:t>5/27/2021</a:t>
            </a:r>
            <a:r>
              <a:rPr lang="en-US" sz="1600" i="1" dirty="0">
                <a:solidFill>
                  <a:srgbClr val="00B050"/>
                </a:solidFill>
              </a:rPr>
              <a:t>	</a:t>
            </a:r>
            <a:r>
              <a:rPr lang="en-US" sz="1600" i="1" dirty="0" smtClean="0">
                <a:solidFill>
                  <a:srgbClr val="00B050"/>
                </a:solidFill>
              </a:rPr>
              <a:t>In Flight</a:t>
            </a:r>
            <a:endParaRPr lang="en-US" sz="1600" i="1" dirty="0">
              <a:solidFill>
                <a:srgbClr val="00B05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200" dirty="0" smtClean="0"/>
              <a:t>SCR811 </a:t>
            </a:r>
            <a:r>
              <a:rPr lang="en-US" sz="1200" dirty="0"/>
              <a:t>– </a:t>
            </a:r>
            <a:r>
              <a:rPr lang="en-US" sz="1200" dirty="0"/>
              <a:t>Addition of Intra-Hour </a:t>
            </a:r>
            <a:r>
              <a:rPr lang="en-US" sz="1200" dirty="0" err="1"/>
              <a:t>PhotoVoltaic</a:t>
            </a:r>
            <a:r>
              <a:rPr lang="en-US" sz="1200" dirty="0"/>
              <a:t> Power Forecast to GTBD Calculation</a:t>
            </a: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216817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9621557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OBDRR023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NPRR1024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NOGRR213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NPRR867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OBDRR023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546943"/>
            <a:ext cx="250530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Forecast Zone scope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“Add” 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OBDRR023(a) – ERS Expenditure Limit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OBDRR023(b) – 4 Standard Contract Terms/Year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023687"/>
              </p:ext>
            </p:extLst>
          </p:nvPr>
        </p:nvGraphicFramePr>
        <p:xfrm>
          <a:off x="176358" y="5098190"/>
          <a:ext cx="8799059" cy="365760"/>
        </p:xfrm>
        <a:graphic>
          <a:graphicData uri="http://schemas.openxmlformats.org/drawingml/2006/table">
            <a:tbl>
              <a:tblPr firstRow="1" bandRow="1"/>
              <a:tblGrid>
                <a:gridCol w="1042842"/>
                <a:gridCol w="7756217"/>
              </a:tblGrid>
              <a:tr h="2933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484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825(b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), 826,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829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841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857, </a:t>
                      </a:r>
                      <a:r>
                        <a:rPr lang="en-US" sz="9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867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879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885, 918, 935(b), 936, 939, 941, 945, 962, 965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1030, 1032, 1034, 1040, 1051</a:t>
                      </a:r>
                    </a:p>
                    <a:p>
                      <a:pPr algn="ctr"/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SCRs: </a:t>
                      </a:r>
                      <a:r>
                        <a:rPr lang="en-US" sz="9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789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799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800, 805, 809, 812                                      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Market Guides</a:t>
                      </a:r>
                      <a:r>
                        <a:rPr lang="en-US" sz="9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PGRR066 </a:t>
                      </a:r>
                      <a:endParaRPr lang="en-US" sz="900" b="0" strike="sng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261749" y="1355698"/>
            <a:ext cx="3705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98047" y="3547312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9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467095" y="4152812"/>
            <a:ext cx="15166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2024 Go-Lives</a:t>
            </a:r>
            <a:endParaRPr lang="en-US" sz="1200" b="0" kern="0" dirty="0"/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5779911" y="3541910"/>
            <a:ext cx="1964247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Add Functionality Go-Live</a:t>
            </a:r>
            <a:endParaRPr lang="en-US" sz="900" b="0" kern="0" dirty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7467095" y="2771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</a:t>
            </a:r>
            <a:endParaRPr lang="en-US" sz="1200" b="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7162800" y="3988713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898329" y="4262453"/>
            <a:ext cx="1426464" cy="6001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SCR804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dirty="0" smtClean="0"/>
              <a:t>Go-Live – </a:t>
            </a:r>
            <a:r>
              <a:rPr lang="en-US" sz="1050" b="0" dirty="0" smtClean="0">
                <a:solidFill>
                  <a:srgbClr val="FF0000"/>
                </a:solidFill>
              </a:rPr>
              <a:t>4/22/</a:t>
            </a:r>
            <a:r>
              <a:rPr lang="en-US" sz="1050" b="0" dirty="0" smtClean="0">
                <a:solidFill>
                  <a:srgbClr val="FF0000"/>
                </a:solidFill>
              </a:rPr>
              <a:t>2021</a:t>
            </a:r>
            <a:endParaRPr lang="en-US" sz="1050" b="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kern="0" dirty="0" smtClean="0"/>
              <a:t>TO training in </a:t>
            </a:r>
            <a:r>
              <a:rPr lang="en-US" sz="1050" b="0" kern="0" dirty="0" smtClean="0">
                <a:solidFill>
                  <a:srgbClr val="FF0000"/>
                </a:solidFill>
              </a:rPr>
              <a:t>April</a:t>
            </a:r>
            <a:endParaRPr lang="en-US" sz="1050" b="0" kern="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sz="105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3107687" y="2888548"/>
            <a:ext cx="1472227" cy="1107996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ECMS – </a:t>
            </a:r>
            <a:r>
              <a:rPr lang="en-US" sz="1200" dirty="0" smtClean="0"/>
              <a:t>May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Market Info &amp; Grid Info to new platform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Improved dashboards and displays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Replace </a:t>
            </a:r>
            <a:r>
              <a:rPr lang="en-US" sz="900" b="0" dirty="0" err="1" smtClean="0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7471035" y="1872748"/>
            <a:ext cx="1508760" cy="83099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ECMS – </a:t>
            </a:r>
            <a:r>
              <a:rPr lang="en-US" sz="1200" dirty="0" smtClean="0">
                <a:solidFill>
                  <a:srgbClr val="FF0000"/>
                </a:solidFill>
              </a:rPr>
              <a:t>Nov</a:t>
            </a:r>
            <a:r>
              <a:rPr lang="en-US" sz="1200" dirty="0" smtClean="0"/>
              <a:t>. </a:t>
            </a:r>
            <a:endParaRPr lang="en-US" sz="1200" dirty="0" smtClean="0"/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Combine ERCOT.com and MIS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Improved search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New navigation</a:t>
            </a:r>
            <a:endParaRPr lang="en-US" sz="900" b="0" kern="0" dirty="0"/>
          </a:p>
        </p:txBody>
      </p:sp>
      <p:sp>
        <p:nvSpPr>
          <p:cNvPr id="36" name="TextBox 12"/>
          <p:cNvSpPr txBox="1">
            <a:spLocks noChangeArrowheads="1"/>
          </p:cNvSpPr>
          <p:nvPr/>
        </p:nvSpPr>
        <p:spPr bwMode="auto">
          <a:xfrm>
            <a:off x="3515462" y="4060839"/>
            <a:ext cx="2196966" cy="87716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Go-Lives Due to </a:t>
            </a:r>
            <a:r>
              <a:rPr lang="en-US" sz="1200" u="sng" dirty="0" smtClean="0"/>
              <a:t>MMS/OS Delay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NPRR904, NPRR1006, OBDRR009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NPRR930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NPRR1019</a:t>
            </a:r>
          </a:p>
        </p:txBody>
      </p: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1943100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2225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7" name="TextBox 12"/>
          <p:cNvSpPr txBox="1">
            <a:spLocks noChangeArrowheads="1"/>
          </p:cNvSpPr>
          <p:nvPr/>
        </p:nvSpPr>
        <p:spPr bwMode="auto">
          <a:xfrm>
            <a:off x="4572000" y="215365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June</a:t>
            </a:r>
            <a:endParaRPr lang="en-US" sz="1200" kern="0" dirty="0"/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03041" y="1366733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03789" y="1569467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152400" y="2644001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2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6024781" y="2587978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1611561" y="3289300"/>
            <a:ext cx="149612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5/1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917616" y="1489843"/>
            <a:ext cx="19411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2"/>
          <p:cNvSpPr txBox="1">
            <a:spLocks noChangeArrowheads="1"/>
          </p:cNvSpPr>
          <p:nvPr/>
        </p:nvSpPr>
        <p:spPr bwMode="auto">
          <a:xfrm>
            <a:off x="160279" y="3349975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/15</a:t>
            </a:r>
            <a:endParaRPr lang="en-US" sz="1200" kern="0" dirty="0"/>
          </a:p>
        </p:txBody>
      </p:sp>
      <p:sp>
        <p:nvSpPr>
          <p:cNvPr id="46" name="TextBox 45"/>
          <p:cNvSpPr txBox="1"/>
          <p:nvPr/>
        </p:nvSpPr>
        <p:spPr>
          <a:xfrm>
            <a:off x="1282700" y="294005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9384" y="3639979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796058" y="1391005"/>
            <a:ext cx="37054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 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b="1" i="1" kern="0" noProof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 smtClean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700" b="1" i="1" kern="0" noProof="0" dirty="0">
              <a:solidFill>
                <a:srgbClr val="00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4359259" y="1700464"/>
            <a:ext cx="499493" cy="16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707403" y="1353552"/>
            <a:ext cx="3705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6127944" y="1743092"/>
            <a:ext cx="292191" cy="99946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6172200" y="1500254"/>
            <a:ext cx="228600" cy="78194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5654608" y="1578448"/>
            <a:ext cx="517592" cy="3530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5612744" y="2666517"/>
            <a:ext cx="344847" cy="391287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ESR and DGR Pre-Passport Projects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50" y="746656"/>
            <a:ext cx="8949560" cy="5577944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400" dirty="0" smtClean="0"/>
              <a:t>On 10/16/2020, ERCOT initiated 2 projects to deliver several Revision Requests relating to ESR and DGR</a:t>
            </a: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PR353-01  BES Combo Model </a:t>
            </a:r>
            <a:r>
              <a:rPr lang="en-US" sz="1400" b="1" dirty="0" smtClean="0"/>
              <a:t>Implementation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Target go-live </a:t>
            </a:r>
            <a:r>
              <a:rPr lang="en-US" sz="1400" b="1" dirty="0" smtClean="0"/>
              <a:t>TBD </a:t>
            </a:r>
            <a:r>
              <a:rPr lang="en-US" sz="1400" b="1" dirty="0" smtClean="0">
                <a:solidFill>
                  <a:srgbClr val="FF0000"/>
                </a:solidFill>
              </a:rPr>
              <a:t>– </a:t>
            </a:r>
            <a:r>
              <a:rPr lang="en-US" sz="1400" dirty="0" smtClean="0">
                <a:solidFill>
                  <a:srgbClr val="FF0000"/>
                </a:solidFill>
              </a:rPr>
              <a:t>potential for multiple go-lives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NPRR963 	– </a:t>
            </a:r>
            <a:r>
              <a:rPr lang="en-US" sz="1200" dirty="0" smtClean="0"/>
              <a:t>Base Point Deviation Settlement &amp; Deployment Performance Metrics for ESRs (Combo Model)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NPRR987	– </a:t>
            </a:r>
            <a:r>
              <a:rPr lang="en-US" sz="1100" dirty="0"/>
              <a:t>BESTF-3 </a:t>
            </a:r>
            <a:r>
              <a:rPr lang="en-US" sz="1100" dirty="0" smtClean="0"/>
              <a:t>ESR </a:t>
            </a:r>
            <a:r>
              <a:rPr lang="en-US" sz="1100" dirty="0"/>
              <a:t>Contribution to Physical Responsive Capability and </a:t>
            </a:r>
            <a:r>
              <a:rPr lang="en-US" sz="1100" dirty="0" smtClean="0"/>
              <a:t>RT </a:t>
            </a:r>
            <a:r>
              <a:rPr lang="en-US" sz="1100" dirty="0"/>
              <a:t>On-Line Reserve Capacity </a:t>
            </a:r>
            <a:r>
              <a:rPr lang="en-US" sz="1100" dirty="0" err="1" smtClean="0"/>
              <a:t>Calcs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NPRR989</a:t>
            </a:r>
            <a:r>
              <a:rPr lang="en-US" sz="1200" dirty="0" smtClean="0"/>
              <a:t>	– </a:t>
            </a:r>
            <a:r>
              <a:rPr lang="en-US" sz="1200" dirty="0"/>
              <a:t>BESTF-1 </a:t>
            </a:r>
            <a:r>
              <a:rPr lang="en-US" sz="1200" dirty="0" smtClean="0"/>
              <a:t>ESR </a:t>
            </a:r>
            <a:r>
              <a:rPr lang="en-US" sz="1200" dirty="0"/>
              <a:t>Technical Requirements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NPRR1002</a:t>
            </a:r>
            <a:r>
              <a:rPr lang="en-US" sz="1200" dirty="0" smtClean="0"/>
              <a:t>	– </a:t>
            </a:r>
            <a:r>
              <a:rPr lang="en-US" sz="1200" dirty="0"/>
              <a:t>BESTF-5 </a:t>
            </a:r>
            <a:r>
              <a:rPr lang="en-US" sz="1200" dirty="0" smtClean="0"/>
              <a:t>ESR </a:t>
            </a:r>
            <a:r>
              <a:rPr lang="en-US" sz="1200" dirty="0"/>
              <a:t>Single Model Registration and Charging Restrictions in Emergency Conditions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NPRR1026</a:t>
            </a:r>
            <a:r>
              <a:rPr lang="en-US" sz="1200" dirty="0" smtClean="0"/>
              <a:t>	– BESTF-7 </a:t>
            </a:r>
            <a:r>
              <a:rPr lang="en-US" sz="1200" dirty="0"/>
              <a:t>Self-Limiting Facilities and Self-Limiting </a:t>
            </a:r>
            <a:r>
              <a:rPr lang="en-US" sz="1200" dirty="0" smtClean="0"/>
              <a:t>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NPRR1038</a:t>
            </a:r>
            <a:r>
              <a:rPr lang="en-US" sz="1200" dirty="0" smtClean="0"/>
              <a:t>	– </a:t>
            </a:r>
            <a:r>
              <a:rPr lang="en-US" sz="1200" dirty="0"/>
              <a:t>BESTF-8 Limited Exemption from Reactive Power Requirements for Certain </a:t>
            </a:r>
            <a:r>
              <a:rPr lang="en-US" sz="1200" dirty="0" smtClean="0"/>
              <a:t>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NOGRR204</a:t>
            </a:r>
            <a:r>
              <a:rPr lang="en-US" sz="1200" dirty="0" smtClean="0"/>
              <a:t>	– </a:t>
            </a:r>
            <a:r>
              <a:rPr lang="en-US" sz="1200" dirty="0"/>
              <a:t>Related to NPRR989, </a:t>
            </a:r>
            <a:r>
              <a:rPr lang="en-US" sz="1200" dirty="0" smtClean="0"/>
              <a:t>BESTF-1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NOGRR208</a:t>
            </a:r>
            <a:r>
              <a:rPr lang="en-US" sz="1200" dirty="0" smtClean="0"/>
              <a:t>	– </a:t>
            </a:r>
            <a:r>
              <a:rPr lang="en-US" sz="1200" dirty="0"/>
              <a:t>Related to NPRR1002, </a:t>
            </a:r>
            <a:r>
              <a:rPr lang="en-US" sz="1200" dirty="0" smtClean="0"/>
              <a:t>BESTF-5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OBDRR017</a:t>
            </a:r>
            <a:r>
              <a:rPr lang="en-US" sz="1200" dirty="0" smtClean="0"/>
              <a:t>	– </a:t>
            </a:r>
            <a:r>
              <a:rPr lang="en-US" sz="1200" dirty="0"/>
              <a:t>Related to NPRR987, </a:t>
            </a:r>
            <a:r>
              <a:rPr lang="en-US" sz="1200" dirty="0" smtClean="0"/>
              <a:t>BESTF-3</a:t>
            </a:r>
            <a:endParaRPr lang="en-US" sz="12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PGRR081</a:t>
            </a:r>
            <a:r>
              <a:rPr lang="en-US" sz="1200" dirty="0"/>
              <a:t>	</a:t>
            </a:r>
            <a:r>
              <a:rPr lang="en-US" sz="1200" dirty="0" smtClean="0"/>
              <a:t>– </a:t>
            </a:r>
            <a:r>
              <a:rPr lang="en-US" sz="1200" dirty="0"/>
              <a:t>Related </a:t>
            </a:r>
            <a:r>
              <a:rPr lang="en-US" sz="1200" dirty="0" smtClean="0"/>
              <a:t>to NPRR1026, BESTF-7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RRGRR023</a:t>
            </a:r>
            <a:r>
              <a:rPr lang="en-US" sz="1200" dirty="0" smtClean="0"/>
              <a:t>	– Related </a:t>
            </a:r>
            <a:r>
              <a:rPr lang="en-US" sz="1200" dirty="0"/>
              <a:t>to NPRR1002, </a:t>
            </a:r>
            <a:r>
              <a:rPr lang="en-US" sz="1200" dirty="0" smtClean="0"/>
              <a:t>BESTF-5</a:t>
            </a:r>
          </a:p>
          <a:p>
            <a:pPr marL="914400" lvl="2" indent="0">
              <a:buNone/>
              <a:tabLst>
                <a:tab pos="2176463" algn="l"/>
                <a:tab pos="7199313" algn="l"/>
              </a:tabLst>
            </a:pPr>
            <a:endParaRPr lang="en-US" sz="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PR354-01  DGR/DESR Implementation   </a:t>
            </a:r>
            <a:r>
              <a:rPr lang="en-US" sz="1400" dirty="0" smtClean="0">
                <a:solidFill>
                  <a:srgbClr val="FF0000"/>
                </a:solidFill>
              </a:rPr>
              <a:t>(scheduled for gate </a:t>
            </a:r>
            <a:r>
              <a:rPr lang="en-US" sz="1400" dirty="0" smtClean="0">
                <a:solidFill>
                  <a:srgbClr val="FF0000"/>
                </a:solidFill>
              </a:rPr>
              <a:t>to Execution phase </a:t>
            </a:r>
            <a:r>
              <a:rPr lang="en-US" sz="1400" dirty="0" smtClean="0">
                <a:solidFill>
                  <a:srgbClr val="FF0000"/>
                </a:solidFill>
              </a:rPr>
              <a:t>in May 2021</a:t>
            </a:r>
            <a:r>
              <a:rPr lang="en-US" sz="1400" dirty="0" smtClean="0">
                <a:solidFill>
                  <a:srgbClr val="FF0000"/>
                </a:solidFill>
              </a:rPr>
              <a:t>)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b="1" dirty="0">
                <a:solidFill>
                  <a:srgbClr val="FF0000"/>
                </a:solidFill>
              </a:rPr>
              <a:t>Target go-live </a:t>
            </a:r>
            <a:r>
              <a:rPr lang="en-US" sz="1400" b="1" dirty="0" smtClean="0">
                <a:solidFill>
                  <a:srgbClr val="FF0000"/>
                </a:solidFill>
              </a:rPr>
              <a:t>TBD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NPRR917	– </a:t>
            </a:r>
            <a:r>
              <a:rPr lang="en-US" sz="1200" dirty="0" smtClean="0"/>
              <a:t>Nodal </a:t>
            </a:r>
            <a:r>
              <a:rPr lang="en-US" sz="1200" dirty="0"/>
              <a:t>Pricing for </a:t>
            </a:r>
            <a:r>
              <a:rPr lang="en-US" sz="1200" dirty="0" smtClean="0"/>
              <a:t>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NPRR1016	– </a:t>
            </a:r>
            <a:r>
              <a:rPr lang="en-US" sz="1200" dirty="0"/>
              <a:t>Clarify Requirements for </a:t>
            </a:r>
            <a:r>
              <a:rPr lang="en-US" sz="1200" dirty="0" smtClean="0"/>
              <a:t>DGRs </a:t>
            </a:r>
            <a:r>
              <a:rPr lang="en-US" sz="1200" dirty="0"/>
              <a:t>and Distribution Energy Storage Resources (DESRs</a:t>
            </a:r>
            <a:r>
              <a:rPr lang="en-US" sz="1200" dirty="0" smtClean="0"/>
              <a:t>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NPRR1052	– </a:t>
            </a:r>
            <a:r>
              <a:rPr lang="en-US" sz="1200" dirty="0"/>
              <a:t>Load Zone Pricing for Settlement Only Storage Prior to NPRR995 </a:t>
            </a:r>
            <a:r>
              <a:rPr lang="en-US" sz="1200" dirty="0" smtClean="0"/>
              <a:t>Implementation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NOGRR212</a:t>
            </a:r>
            <a:r>
              <a:rPr lang="en-US" sz="1200" dirty="0" smtClean="0"/>
              <a:t>	– </a:t>
            </a:r>
            <a:r>
              <a:rPr lang="en-US" sz="1200" dirty="0"/>
              <a:t>Related to </a:t>
            </a:r>
            <a:r>
              <a:rPr lang="en-US" sz="1200" dirty="0" smtClean="0"/>
              <a:t>NPRR1016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PGRR082	– </a:t>
            </a:r>
            <a:r>
              <a:rPr lang="en-US" sz="1200" dirty="0"/>
              <a:t>Revise Section 5 and Establish Small Generation Interconnection </a:t>
            </a:r>
            <a:r>
              <a:rPr lang="en-US" sz="1200" dirty="0" smtClean="0"/>
              <a:t>Process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RRGRR026	– </a:t>
            </a:r>
            <a:r>
              <a:rPr lang="en-US" sz="1200" dirty="0"/>
              <a:t>Related to </a:t>
            </a:r>
            <a:r>
              <a:rPr lang="en-US" sz="1200" dirty="0" smtClean="0"/>
              <a:t>NPRR1016</a:t>
            </a: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ESR: Energy Storage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BES: Battery Energy Storage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DGR: Distributed Generation Resource</a:t>
            </a:r>
          </a:p>
        </p:txBody>
      </p:sp>
      <p:sp>
        <p:nvSpPr>
          <p:cNvPr id="7" name="TextBox 22"/>
          <p:cNvSpPr txBox="1">
            <a:spLocks noChangeArrowheads="1"/>
          </p:cNvSpPr>
          <p:nvPr/>
        </p:nvSpPr>
        <p:spPr bwMode="auto">
          <a:xfrm>
            <a:off x="2895600" y="6319759"/>
            <a:ext cx="3235424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0" dirty="0" smtClean="0">
                <a:solidFill>
                  <a:srgbClr val="FF0000"/>
                </a:solidFill>
              </a:rPr>
              <a:t>Red text = New addition since last report</a:t>
            </a:r>
          </a:p>
        </p:txBody>
      </p:sp>
    </p:spTree>
    <p:extLst>
      <p:ext uri="{BB962C8B-B14F-4D97-AF65-F5344CB8AC3E}">
        <p14:creationId xmlns:p14="http://schemas.microsoft.com/office/powerpoint/2010/main" val="32701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821343"/>
              </p:ext>
            </p:extLst>
          </p:nvPr>
        </p:nvGraphicFramePr>
        <p:xfrm>
          <a:off x="89933" y="1069790"/>
          <a:ext cx="8955921" cy="1652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123"/>
                <a:gridCol w="2236132"/>
                <a:gridCol w="771080"/>
                <a:gridCol w="693972"/>
                <a:gridCol w="4009614"/>
              </a:tblGrid>
              <a:tr h="501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113388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NPRR1062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Modify IDR Meter Requirement and Eliminate IDR Meter Requirement Report</a:t>
                      </a:r>
                      <a:endParaRPr lang="en-US" sz="10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&lt;$10k O&amp;M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Area: Data Access &amp; Transparency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project required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718738" y="6299528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2021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3310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320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575045"/>
              </p:ext>
            </p:extLst>
          </p:nvPr>
        </p:nvGraphicFramePr>
        <p:xfrm>
          <a:off x="3467410" y="852224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236144</TotalTime>
  <Words>561</Words>
  <Application>Microsoft Office PowerPoint</Application>
  <PresentationFormat>On-screen Show (4:3)</PresentationFormat>
  <Paragraphs>275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Highlights</vt:lpstr>
      <vt:lpstr>2021 Release Targets – Board Approved NPRRs / SCRs / xGRRs </vt:lpstr>
      <vt:lpstr>ESR and DGR Pre-Passport Projects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2496</cp:revision>
  <cp:lastPrinted>2020-02-05T17:47:59Z</cp:lastPrinted>
  <dcterms:created xsi:type="dcterms:W3CDTF">2016-01-21T15:20:31Z</dcterms:created>
  <dcterms:modified xsi:type="dcterms:W3CDTF">2021-04-13T20:38:24Z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