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10"/>
  </p:notesMasterIdLst>
  <p:sldIdLst>
    <p:sldId id="256" r:id="rId2"/>
    <p:sldId id="261" r:id="rId3"/>
    <p:sldId id="271" r:id="rId4"/>
    <p:sldId id="273" r:id="rId5"/>
    <p:sldId id="274" r:id="rId6"/>
    <p:sldId id="264" r:id="rId7"/>
    <p:sldId id="27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87" autoAdjust="0"/>
  </p:normalViewPr>
  <p:slideViewPr>
    <p:cSldViewPr snapToGrid="0">
      <p:cViewPr varScale="1">
        <p:scale>
          <a:sx n="56" d="100"/>
          <a:sy n="56" d="100"/>
        </p:scale>
        <p:origin x="1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4BB61700-C982-459B-8135-CCDF282D365F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Decommissioning for TLS 1.0 is planned for early Q2 with 10-day market notice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8F9BD9C-C480-44DB-BDB6-F412BA09DC4F}" type="parTrans" cxnId="{45DF5247-B7D7-4873-B6EC-A8AF51119318}">
      <dgm:prSet/>
      <dgm:spPr/>
      <dgm:t>
        <a:bodyPr/>
        <a:lstStyle/>
        <a:p>
          <a:endParaRPr lang="en-US"/>
        </a:p>
      </dgm:t>
    </dgm:pt>
    <dgm:pt modelId="{64305527-2B00-453E-BA45-E47A89F1C80D}" type="sibTrans" cxnId="{45DF5247-B7D7-4873-B6EC-A8AF51119318}">
      <dgm:prSet/>
      <dgm:spPr/>
      <dgm:t>
        <a:bodyPr/>
        <a:lstStyle/>
        <a:p>
          <a:endParaRPr lang="en-US"/>
        </a:p>
      </dgm:t>
    </dgm:pt>
    <dgm:pt modelId="{B742C18A-0131-492E-B1D5-D27309049E8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performance remains basically solid – only miss was API Query</a:t>
          </a:r>
        </a:p>
      </dgm:t>
    </dgm:pt>
    <dgm:pt modelId="{5C6A74C3-EAE9-4530-8BAF-9D036B39FE24}" type="parTrans" cxnId="{9830549D-9E87-47D6-994B-D7BB7761BCC8}">
      <dgm:prSet/>
      <dgm:spPr/>
      <dgm:t>
        <a:bodyPr/>
        <a:lstStyle/>
        <a:p>
          <a:endParaRPr lang="en-US"/>
        </a:p>
      </dgm:t>
    </dgm:pt>
    <dgm:pt modelId="{76AE2EC7-8183-47A5-93F8-06240FE0520C}" type="sibTrans" cxnId="{9830549D-9E87-47D6-994B-D7BB7761BCC8}">
      <dgm:prSet/>
      <dgm:spPr/>
      <dgm:t>
        <a:bodyPr/>
        <a:lstStyle/>
        <a:p>
          <a:endParaRPr lang="en-US"/>
        </a:p>
      </dgm:t>
    </dgm:pt>
    <dgm:pt modelId="{20E780DE-FFEE-4DB9-B1BE-45A311F8A7E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Retail Release – extended outage – commencing Saturday, May 1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st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@ 2PM impacting same day enrollments from 2PM – 7PM.  </a:t>
          </a: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Oncor, AEP, and TNMP will accept safety-net MVIs on AMSR meters via CRIP/REP Desk portals</a:t>
          </a:r>
        </a:p>
      </dgm:t>
    </dgm:pt>
    <dgm:pt modelId="{2E7E5016-DE3E-42B5-91C0-3D4BA4669CF3}" type="parTrans" cxnId="{FDB7B001-E19A-4F78-9337-E78223FD66CD}">
      <dgm:prSet/>
      <dgm:spPr/>
      <dgm:t>
        <a:bodyPr/>
        <a:lstStyle/>
        <a:p>
          <a:endParaRPr lang="en-US"/>
        </a:p>
      </dgm:t>
    </dgm:pt>
    <dgm:pt modelId="{3938B10C-396F-489B-8AC9-D770E9A6FF05}" type="sibTrans" cxnId="{FDB7B001-E19A-4F78-9337-E78223FD66CD}">
      <dgm:prSet/>
      <dgm:spPr/>
      <dgm:t>
        <a:bodyPr/>
        <a:lstStyle/>
        <a:p>
          <a:endParaRPr lang="en-US"/>
        </a:p>
      </dgm:t>
    </dgm:pt>
    <dgm:pt modelId="{CA604AF6-CA1C-461B-BE6C-8C86C095B78A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Discussion of ERCOT MIS API functionality w/ ability to view via API as is in the GUI</a:t>
          </a:r>
        </a:p>
      </dgm:t>
    </dgm:pt>
    <dgm:pt modelId="{D8E3ADFB-F479-44EB-93CC-624DEAFC2FD3}" type="parTrans" cxnId="{FA122561-7039-4B86-9475-EBB6AE4CE90A}">
      <dgm:prSet/>
      <dgm:spPr/>
      <dgm:t>
        <a:bodyPr/>
        <a:lstStyle/>
        <a:p>
          <a:endParaRPr lang="en-US"/>
        </a:p>
      </dgm:t>
    </dgm:pt>
    <dgm:pt modelId="{96F82FE6-81EE-4BD6-B39C-2511A05E0F15}" type="sibTrans" cxnId="{FA122561-7039-4B86-9475-EBB6AE4CE90A}">
      <dgm:prSet/>
      <dgm:spPr/>
      <dgm:t>
        <a:bodyPr/>
        <a:lstStyle/>
        <a:p>
          <a:endParaRPr lang="en-US"/>
        </a:p>
      </dgm:t>
    </dgm:pt>
    <dgm:pt modelId="{83F550B8-E613-45CA-A8D0-7AAA24D4BE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All system SLAs are met – only on 2/4 were 814_20s held</a:t>
          </a:r>
        </a:p>
      </dgm:t>
    </dgm:pt>
    <dgm:pt modelId="{64597D15-C8E9-4FC6-9DEB-558530435148}" type="parTrans" cxnId="{B98564AF-BF0B-4315-9B4D-222DF4173B0C}">
      <dgm:prSet/>
      <dgm:spPr/>
      <dgm:t>
        <a:bodyPr/>
        <a:lstStyle/>
        <a:p>
          <a:endParaRPr lang="en-US"/>
        </a:p>
      </dgm:t>
    </dgm:pt>
    <dgm:pt modelId="{D42354F3-91B4-46CC-A4A3-33DF540F21DE}" type="sibTrans" cxnId="{B98564AF-BF0B-4315-9B4D-222DF4173B0C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Review of Switch Hold Removal Required Documents – DRAFT RMGRR is forthcoming – i.e. required fields and noting Warranty Deed is not acceptable documentation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DE5369D6-38CD-496C-A0C6-8E7DD3349206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Briefly reviewed DRAFT SCR for Administrative MarkeTrak Enhancements – ERCOT reviewing now</a:t>
          </a:r>
        </a:p>
      </dgm:t>
    </dgm:pt>
    <dgm:pt modelId="{EC718BC5-4773-4389-B1C7-BF7D93691FA6}" type="parTrans" cxnId="{E32AEE4D-0F68-4DD0-BCC1-172E09F711F5}">
      <dgm:prSet/>
      <dgm:spPr/>
      <dgm:t>
        <a:bodyPr/>
        <a:lstStyle/>
        <a:p>
          <a:endParaRPr lang="en-US"/>
        </a:p>
      </dgm:t>
    </dgm:pt>
    <dgm:pt modelId="{BF5E037D-009E-4EDC-953D-13D510B9FEF4}" type="sibTrans" cxnId="{E32AEE4D-0F68-4DD0-BCC1-172E09F711F5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3AAADC-2529-4DF8-AC2C-F7C1A09006EA}" type="presOf" srcId="{83F550B8-E613-45CA-A8D0-7AAA24D4BE31}" destId="{12E172B9-01B0-436D-9684-1CCC8FA3FE5C}" srcOrd="0" destOrd="4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1E71F039-98D7-4B08-B672-957082B62884}" srcId="{FA84BF92-43C6-4E94-A77F-6263E68B6783}" destId="{8574A905-BDA5-4716-9248-A5D60B7F3062}" srcOrd="10" destOrd="0" parTransId="{8776880E-3797-473D-8D2E-1EE1C161DC2B}" sibTransId="{1F1BCF26-6C8E-44A4-AF4A-65302171AE69}"/>
    <dgm:cxn modelId="{7E77DE4D-0A96-4DA8-884C-AF9F3F412557}" type="presOf" srcId="{84A16AE7-E0DC-4BD7-9C90-A66C37FA4BDE}" destId="{12E172B9-01B0-436D-9684-1CCC8FA3FE5C}" srcOrd="0" destOrd="7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FF69B8E-C818-4227-89E7-B74083B6D0EB}" type="presOf" srcId="{8574A905-BDA5-4716-9248-A5D60B7F3062}" destId="{12E172B9-01B0-436D-9684-1CCC8FA3FE5C}" srcOrd="0" destOrd="10" presId="urn:microsoft.com/office/officeart/2005/8/layout/list1"/>
    <dgm:cxn modelId="{C0778C17-FAC9-4FAA-8434-9093532A96BD}" type="presOf" srcId="{3AF68A33-4A6C-4B95-8E4E-B16500BAA85F}" destId="{12E172B9-01B0-436D-9684-1CCC8FA3FE5C}" srcOrd="0" destOrd="12" presId="urn:microsoft.com/office/officeart/2005/8/layout/list1"/>
    <dgm:cxn modelId="{B98564AF-BF0B-4315-9B4D-222DF4173B0C}" srcId="{FA84BF92-43C6-4E94-A77F-6263E68B6783}" destId="{83F550B8-E613-45CA-A8D0-7AAA24D4BE31}" srcOrd="4" destOrd="0" parTransId="{64597D15-C8E9-4FC6-9DEB-558530435148}" sibTransId="{D42354F3-91B4-46CC-A4A3-33DF540F21DE}"/>
    <dgm:cxn modelId="{E32AEE4D-0F68-4DD0-BCC1-172E09F711F5}" srcId="{FA84BF92-43C6-4E94-A77F-6263E68B6783}" destId="{DE5369D6-38CD-496C-A0C6-8E7DD3349206}" srcOrd="9" destOrd="0" parTransId="{EC718BC5-4773-4389-B1C7-BF7D93691FA6}" sibTransId="{BF5E037D-009E-4EDC-953D-13D510B9FEF4}"/>
    <dgm:cxn modelId="{FD407329-F092-42A0-9435-71200DEDB6EA}" type="presOf" srcId="{4BB61700-C982-459B-8135-CCDF282D365F}" destId="{12E172B9-01B0-436D-9684-1CCC8FA3FE5C}" srcOrd="0" destOrd="5" presId="urn:microsoft.com/office/officeart/2005/8/layout/list1"/>
    <dgm:cxn modelId="{E095FE5B-FD9B-495E-B65C-8651D170CAA1}" type="presOf" srcId="{CA604AF6-CA1C-461B-BE6C-8C86C095B78A}" destId="{12E172B9-01B0-436D-9684-1CCC8FA3FE5C}" srcOrd="0" destOrd="8" presId="urn:microsoft.com/office/officeart/2005/8/layout/list1"/>
    <dgm:cxn modelId="{82056655-6A69-4A6C-8A81-F68D328CA2BD}" type="presOf" srcId="{20E780DE-FFEE-4DB9-B1BE-45A311F8A7E6}" destId="{12E172B9-01B0-436D-9684-1CCC8FA3FE5C}" srcOrd="0" destOrd="6" presId="urn:microsoft.com/office/officeart/2005/8/layout/list1"/>
    <dgm:cxn modelId="{6C275B60-B990-42D5-83E8-ABBDC3C117E2}" type="presOf" srcId="{B742C18A-0131-492E-B1D5-D27309049E8E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DC34044F-D87A-4C85-9537-F363E5EB5C12}" type="presOf" srcId="{DE5369D6-38CD-496C-A0C6-8E7DD3349206}" destId="{12E172B9-01B0-436D-9684-1CCC8FA3FE5C}" srcOrd="0" destOrd="9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515AF3C8-511B-40CA-8175-F08EB63C3B0E}" srcId="{FA84BF92-43C6-4E94-A77F-6263E68B6783}" destId="{84A16AE7-E0DC-4BD7-9C90-A66C37FA4BDE}" srcOrd="7" destOrd="0" parTransId="{D97788C8-C077-42FD-88EC-487423283F77}" sibTransId="{78FC0847-2E02-4B1B-8767-CC015BC497E6}"/>
    <dgm:cxn modelId="{FA122561-7039-4B86-9475-EBB6AE4CE90A}" srcId="{FA84BF92-43C6-4E94-A77F-6263E68B6783}" destId="{CA604AF6-CA1C-461B-BE6C-8C86C095B78A}" srcOrd="8" destOrd="0" parTransId="{D8E3ADFB-F479-44EB-93CC-624DEAFC2FD3}" sibTransId="{96F82FE6-81EE-4BD6-B39C-2511A05E0F15}"/>
    <dgm:cxn modelId="{45DF5247-B7D7-4873-B6EC-A8AF51119318}" srcId="{FA84BF92-43C6-4E94-A77F-6263E68B6783}" destId="{4BB61700-C982-459B-8135-CCDF282D365F}" srcOrd="5" destOrd="0" parTransId="{B8F9BD9C-C480-44DB-BDB6-F412BA09DC4F}" sibTransId="{64305527-2B00-453E-BA45-E47A89F1C80D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1DE1A324-EA9C-43D2-9800-D1C195A9F31F}" srcId="{FA84BF92-43C6-4E94-A77F-6263E68B6783}" destId="{3AF68A33-4A6C-4B95-8E4E-B16500BAA85F}" srcOrd="11" destOrd="0" parTransId="{B6D8ABF4-538F-4534-88C5-20D2DB6FC89B}" sibTransId="{8B5AFAE6-897C-42B5-A6BF-9773A0BC89BD}"/>
    <dgm:cxn modelId="{FDB7B001-E19A-4F78-9337-E78223FD66CD}" srcId="{FA84BF92-43C6-4E94-A77F-6263E68B6783}" destId="{20E780DE-FFEE-4DB9-B1BE-45A311F8A7E6}" srcOrd="6" destOrd="0" parTransId="{2E7E5016-DE3E-42B5-91C0-3D4BA4669CF3}" sibTransId="{3938B10C-396F-489B-8AC9-D770E9A6FF05}"/>
    <dgm:cxn modelId="{A7770B8E-7303-43BE-AA26-E43778A40335}" type="presOf" srcId="{CACF6F82-1449-448C-8949-E43427717789}" destId="{12E172B9-01B0-436D-9684-1CCC8FA3FE5C}" srcOrd="0" destOrd="11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9830549D-9E87-47D6-994B-D7BB7761BCC8}" srcId="{FA84BF92-43C6-4E94-A77F-6263E68B6783}" destId="{B742C18A-0131-492E-B1D5-D27309049E8E}" srcOrd="3" destOrd="0" parTransId="{5C6A74C3-EAE9-4530-8BAF-9D036B39FE24}" sibTransId="{76AE2EC7-8183-47A5-93F8-06240FE0520C}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Subtype Review –  YE 2020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2193D969-53FC-4DBF-BF59-0674300C7C9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8B516508-A7A4-4BB8-BC8D-5FE9601A8359}" type="parTrans" cxnId="{E2EC43CC-0496-46AF-A57F-1523C4C1C537}">
      <dgm:prSet/>
      <dgm:spPr/>
      <dgm:t>
        <a:bodyPr/>
        <a:lstStyle/>
        <a:p>
          <a:endParaRPr lang="en-US"/>
        </a:p>
      </dgm:t>
    </dgm:pt>
    <dgm:pt modelId="{39608EF5-14BF-4E34-AA03-559234C3B97F}" type="sibTrans" cxnId="{E2EC43CC-0496-46AF-A57F-1523C4C1C537}">
      <dgm:prSet/>
      <dgm:spPr/>
      <dgm:t>
        <a:bodyPr/>
        <a:lstStyle/>
        <a:p>
          <a:endParaRPr lang="en-US"/>
        </a:p>
      </dgm:t>
    </dgm:pt>
    <dgm:pt modelId="{19AAAA54-3AA5-4578-A9E6-4E209440184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77A08524-6F6B-49A2-ACB0-59BA168BB355}" type="parTrans" cxnId="{C919AA8C-A8FF-4E0F-96DE-D1C3C94A5C5C}">
      <dgm:prSet/>
      <dgm:spPr/>
      <dgm:t>
        <a:bodyPr/>
        <a:lstStyle/>
        <a:p>
          <a:endParaRPr lang="en-US"/>
        </a:p>
      </dgm:t>
    </dgm:pt>
    <dgm:pt modelId="{FCF098D7-744F-489C-B174-7247C4C0F64A}" type="sibTrans" cxnId="{C919AA8C-A8FF-4E0F-96DE-D1C3C94A5C5C}">
      <dgm:prSet/>
      <dgm:spPr/>
      <dgm:t>
        <a:bodyPr/>
        <a:lstStyle/>
        <a:p>
          <a:endParaRPr lang="en-US"/>
        </a:p>
      </dgm:t>
    </dgm:pt>
    <dgm:pt modelId="{DCF6E51D-F261-4266-BCB2-472FE0136D7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7C67645-8AC9-49EE-969D-AC8159779F86}" type="parTrans" cxnId="{A700F8A0-F14C-45C4-8175-E22AD87BEE52}">
      <dgm:prSet/>
      <dgm:spPr/>
      <dgm:t>
        <a:bodyPr/>
        <a:lstStyle/>
        <a:p>
          <a:endParaRPr lang="en-US"/>
        </a:p>
      </dgm:t>
    </dgm:pt>
    <dgm:pt modelId="{398BC273-9891-4314-9DB6-7A2FEC78E1CF}" type="sibTrans" cxnId="{A700F8A0-F14C-45C4-8175-E22AD87BEE52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LinFactY="146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A76C90-9F5B-488F-AA7B-F8C1447802B5}" type="presOf" srcId="{FC065FC0-4D57-4D2E-BA8E-8FAB675DC434}" destId="{12E172B9-01B0-436D-9684-1CCC8FA3FE5C}" srcOrd="0" destOrd="5" presId="urn:microsoft.com/office/officeart/2005/8/layout/list1"/>
    <dgm:cxn modelId="{1E71F039-98D7-4B08-B672-957082B62884}" srcId="{FA84BF92-43C6-4E94-A77F-6263E68B6783}" destId="{8574A905-BDA5-4716-9248-A5D60B7F3062}" srcOrd="6" destOrd="0" parTransId="{8776880E-3797-473D-8D2E-1EE1C161DC2B}" sibTransId="{1F1BCF26-6C8E-44A4-AF4A-65302171AE69}"/>
    <dgm:cxn modelId="{A700F8A0-F14C-45C4-8175-E22AD87BEE52}" srcId="{FA84BF92-43C6-4E94-A77F-6263E68B6783}" destId="{DCF6E51D-F261-4266-BCB2-472FE0136D70}" srcOrd="2" destOrd="0" parTransId="{37C67645-8AC9-49EE-969D-AC8159779F86}" sibTransId="{398BC273-9891-4314-9DB6-7A2FEC78E1CF}"/>
    <dgm:cxn modelId="{EF3B716A-6DC4-43B4-8D02-13D903C81653}" srcId="{FA84BF92-43C6-4E94-A77F-6263E68B6783}" destId="{C9597999-C23F-4867-9D73-E667FAF56258}" srcOrd="3" destOrd="0" parTransId="{3299E4A5-BF55-4FA8-9E3A-52EEB823A552}" sibTransId="{30CA58D9-FFDA-4ABA-B294-0F7E8E30514C}"/>
    <dgm:cxn modelId="{C919AA8C-A8FF-4E0F-96DE-D1C3C94A5C5C}" srcId="{FA84BF92-43C6-4E94-A77F-6263E68B6783}" destId="{19AAAA54-3AA5-4578-A9E6-4E209440184C}" srcOrd="1" destOrd="0" parTransId="{77A08524-6F6B-49A2-ACB0-59BA168BB355}" sibTransId="{FCF098D7-744F-489C-B174-7247C4C0F64A}"/>
    <dgm:cxn modelId="{CBB652D4-E0E2-4B12-A4E0-8EEFBFB1660E}" type="presOf" srcId="{19AAAA54-3AA5-4578-A9E6-4E209440184C}" destId="{12E172B9-01B0-436D-9684-1CCC8FA3FE5C}" srcOrd="0" destOrd="1" presId="urn:microsoft.com/office/officeart/2005/8/layout/list1"/>
    <dgm:cxn modelId="{511015D1-B5E9-4781-8C55-29A626BDB32E}" type="presOf" srcId="{2193D969-53FC-4DBF-BF59-0674300C7C93}" destId="{12E172B9-01B0-436D-9684-1CCC8FA3FE5C}" srcOrd="0" destOrd="0" presId="urn:microsoft.com/office/officeart/2005/8/layout/list1"/>
    <dgm:cxn modelId="{6FF69B8E-C818-4227-89E7-B74083B6D0EB}" type="presOf" srcId="{8574A905-BDA5-4716-9248-A5D60B7F3062}" destId="{12E172B9-01B0-436D-9684-1CCC8FA3FE5C}" srcOrd="0" destOrd="6" presId="urn:microsoft.com/office/officeart/2005/8/layout/list1"/>
    <dgm:cxn modelId="{C0778C17-FAC9-4FAA-8434-9093532A96BD}" type="presOf" srcId="{3AF68A33-4A6C-4B95-8E4E-B16500BAA85F}" destId="{12E172B9-01B0-436D-9684-1CCC8FA3FE5C}" srcOrd="0" destOrd="8" presId="urn:microsoft.com/office/officeart/2005/8/layout/list1"/>
    <dgm:cxn modelId="{E2EC43CC-0496-46AF-A57F-1523C4C1C537}" srcId="{FA84BF92-43C6-4E94-A77F-6263E68B6783}" destId="{2193D969-53FC-4DBF-BF59-0674300C7C93}" srcOrd="0" destOrd="0" parTransId="{8B516508-A7A4-4BB8-BC8D-5FE9601A8359}" sibTransId="{39608EF5-14BF-4E34-AA03-559234C3B97F}"/>
    <dgm:cxn modelId="{6F1E77D4-48DB-4A62-839D-795D197D81A9}" type="presOf" srcId="{E934C575-6A3A-4E4A-8B0D-2B47227CA927}" destId="{12E172B9-01B0-436D-9684-1CCC8FA3FE5C}" srcOrd="0" destOrd="4" presId="urn:microsoft.com/office/officeart/2005/8/layout/list1"/>
    <dgm:cxn modelId="{9A33F9D9-B431-47A9-83FB-2B54BC282078}" srcId="{FA84BF92-43C6-4E94-A77F-6263E68B6783}" destId="{FC065FC0-4D57-4D2E-BA8E-8FAB675DC434}" srcOrd="5" destOrd="0" parTransId="{A50D0459-E7E9-4858-B15F-7EF83AE235C8}" sibTransId="{C5122A3A-2151-4992-8764-75F72428ABF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38757EF-5EE4-425C-8A19-D3F603F07DC4}" type="presOf" srcId="{C9597999-C23F-4867-9D73-E667FAF56258}" destId="{12E172B9-01B0-436D-9684-1CCC8FA3FE5C}" srcOrd="0" destOrd="3" presId="urn:microsoft.com/office/officeart/2005/8/layout/list1"/>
    <dgm:cxn modelId="{1DE1A324-EA9C-43D2-9800-D1C195A9F31F}" srcId="{FA84BF92-43C6-4E94-A77F-6263E68B6783}" destId="{3AF68A33-4A6C-4B95-8E4E-B16500BAA85F}" srcOrd="7" destOrd="0" parTransId="{B6D8ABF4-538F-4534-88C5-20D2DB6FC89B}" sibTransId="{8B5AFAE6-897C-42B5-A6BF-9773A0BC89BD}"/>
    <dgm:cxn modelId="{A7770B8E-7303-43BE-AA26-E43778A40335}" type="presOf" srcId="{CACF6F82-1449-448C-8949-E43427717789}" destId="{12E172B9-01B0-436D-9684-1CCC8FA3FE5C}" srcOrd="0" destOrd="7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465CA72F-787D-4A8F-8AE2-343FDE911FCC}" type="presOf" srcId="{DCF6E51D-F261-4266-BCB2-472FE0136D70}" destId="{12E172B9-01B0-436D-9684-1CCC8FA3FE5C}" srcOrd="0" destOrd="2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4B4D0F2-18E7-4679-B027-6324B4C0E7A8}" srcId="{FA84BF92-43C6-4E94-A77F-6263E68B6783}" destId="{E934C575-6A3A-4E4A-8B0D-2B47227CA927}" srcOrd="4" destOrd="0" parTransId="{9E6A05D7-D0F6-4C62-A9F5-6126497409FC}" sibTransId="{6429DDE5-5811-42FA-BC3C-7DE32487FA3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7B68E3-1C2B-437E-82D4-6C16C66807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0A2216-A9C5-4D34-862D-B880024794AE}">
      <dgm:prSet/>
      <dgm:spPr>
        <a:ln>
          <a:solidFill>
            <a:srgbClr val="00B0F0"/>
          </a:solidFill>
        </a:ln>
      </dgm:spPr>
      <dgm:t>
        <a:bodyPr/>
        <a:lstStyle/>
        <a:p>
          <a:r>
            <a:rPr lang="en-US" dirty="0">
              <a:latin typeface="Arial Rounded MT Bold" panose="020F0704030504030204" pitchFamily="34" charset="0"/>
            </a:rPr>
            <a:t>MarkeTrak Subtype Review –  YE 2020</a:t>
          </a:r>
          <a:endParaRPr lang="en-US" dirty="0"/>
        </a:p>
      </dgm:t>
    </dgm:pt>
    <dgm:pt modelId="{5ABDC8DE-D1EE-483F-850E-ADCCC9E6F436}" type="parTrans" cxnId="{6D19F2D1-B684-4488-8DF9-34EEB077A408}">
      <dgm:prSet/>
      <dgm:spPr/>
      <dgm:t>
        <a:bodyPr/>
        <a:lstStyle/>
        <a:p>
          <a:endParaRPr lang="en-US"/>
        </a:p>
      </dgm:t>
    </dgm:pt>
    <dgm:pt modelId="{AD5DFC92-22DD-4EB3-815E-1B4052B36405}" type="sibTrans" cxnId="{6D19F2D1-B684-4488-8DF9-34EEB077A408}">
      <dgm:prSet/>
      <dgm:spPr/>
      <dgm:t>
        <a:bodyPr/>
        <a:lstStyle/>
        <a:p>
          <a:endParaRPr lang="en-US"/>
        </a:p>
      </dgm:t>
    </dgm:pt>
    <dgm:pt modelId="{8F75CC1A-1AE2-46D6-B60E-D05508E0662D}" type="pres">
      <dgm:prSet presAssocID="{E67B68E3-1C2B-437E-82D4-6C16C66807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2EC19B-D746-4584-9FE1-C0846178D656}" type="pres">
      <dgm:prSet presAssocID="{B40A2216-A9C5-4D34-862D-B880024794AE}" presName="parentText" presStyleLbl="node1" presStyleIdx="0" presStyleCnt="1" custScaleY="16513" custLinFactY="-1321" custLinFactNeighborX="24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AB737B-2A1F-4462-A4E2-E40ABEF9DB9A}" type="presOf" srcId="{E67B68E3-1C2B-437E-82D4-6C16C66807BE}" destId="{8F75CC1A-1AE2-46D6-B60E-D05508E0662D}" srcOrd="0" destOrd="0" presId="urn:microsoft.com/office/officeart/2005/8/layout/vList2"/>
    <dgm:cxn modelId="{BF2F1D0E-BFBD-481E-9946-BB9450B9D12B}" type="presOf" srcId="{B40A2216-A9C5-4D34-862D-B880024794AE}" destId="{692EC19B-D746-4584-9FE1-C0846178D656}" srcOrd="0" destOrd="0" presId="urn:microsoft.com/office/officeart/2005/8/layout/vList2"/>
    <dgm:cxn modelId="{6D19F2D1-B684-4488-8DF9-34EEB077A408}" srcId="{E67B68E3-1C2B-437E-82D4-6C16C66807BE}" destId="{B40A2216-A9C5-4D34-862D-B880024794AE}" srcOrd="0" destOrd="0" parTransId="{5ABDC8DE-D1EE-483F-850E-ADCCC9E6F436}" sibTransId="{AD5DFC92-22DD-4EB3-815E-1B4052B36405}"/>
    <dgm:cxn modelId="{E63AA1B6-0044-4B94-A351-A13F7D582BB8}" type="presParOf" srcId="{8F75CC1A-1AE2-46D6-B60E-D05508E0662D}" destId="{692EC19B-D746-4584-9FE1-C0846178D65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ERCOT’s IAG report from December 2020 stats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9AAAA54-3AA5-4578-A9E6-4E209440184C}">
      <dgm:prSet phldrT="[Text]" custAng="0" custScaleY="92514" custT="1" custLinFactY="1464" custLinFactNeighborY="100000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r>
            <a:rPr lang="en-US" sz="3600" dirty="0"/>
            <a:t>Notables from report:</a:t>
          </a:r>
        </a:p>
      </dgm:t>
    </dgm:pt>
    <dgm:pt modelId="{FCF098D7-744F-489C-B174-7247C4C0F64A}" type="sibTrans" cxnId="{C919AA8C-A8FF-4E0F-96DE-D1C3C94A5C5C}">
      <dgm:prSet/>
      <dgm:spPr/>
      <dgm:t>
        <a:bodyPr/>
        <a:lstStyle/>
        <a:p>
          <a:endParaRPr lang="en-US"/>
        </a:p>
      </dgm:t>
    </dgm:pt>
    <dgm:pt modelId="{77A08524-6F6B-49A2-ACB0-59BA168BB355}" type="parTrans" cxnId="{C919AA8C-A8FF-4E0F-96DE-D1C3C94A5C5C}">
      <dgm:prSet/>
      <dgm:spPr/>
      <dgm:t>
        <a:bodyPr/>
        <a:lstStyle/>
        <a:p>
          <a:endParaRPr lang="en-US"/>
        </a:p>
      </dgm:t>
    </dgm:pt>
    <dgm:pt modelId="{DCF6E51D-F261-4266-BCB2-472FE0136D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Volume of IALs are up and have been increasing over the last couple of years</a:t>
          </a:r>
        </a:p>
      </dgm:t>
    </dgm:pt>
    <dgm:pt modelId="{398BC273-9891-4314-9DB6-7A2FEC78E1CF}" type="sibTrans" cxnId="{A700F8A0-F14C-45C4-8175-E22AD87BEE52}">
      <dgm:prSet/>
      <dgm:spPr/>
      <dgm:t>
        <a:bodyPr/>
        <a:lstStyle/>
        <a:p>
          <a:endParaRPr lang="en-US"/>
        </a:p>
      </dgm:t>
    </dgm:pt>
    <dgm:pt modelId="{37C67645-8AC9-49EE-969D-AC8159779F86}" type="parTrans" cxnId="{A700F8A0-F14C-45C4-8175-E22AD87BEE52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A4388E73-6D4B-4E4B-A992-5541A61B094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20E05BDC-CEA1-4305-857A-48C85523E6B1}" type="parTrans" cxnId="{ADEC265A-DFB3-4771-A378-E86EE6B8F690}">
      <dgm:prSet/>
      <dgm:spPr/>
      <dgm:t>
        <a:bodyPr/>
        <a:lstStyle/>
        <a:p>
          <a:endParaRPr lang="en-US"/>
        </a:p>
      </dgm:t>
    </dgm:pt>
    <dgm:pt modelId="{D239E302-B368-4ACD-933E-700699E15DFF}" type="sibTrans" cxnId="{ADEC265A-DFB3-4771-A378-E86EE6B8F690}">
      <dgm:prSet/>
      <dgm:spPr/>
      <dgm:t>
        <a:bodyPr/>
        <a:lstStyle/>
        <a:p>
          <a:endParaRPr lang="en-US"/>
        </a:p>
      </dgm:t>
    </dgm:pt>
    <dgm:pt modelId="{B8A2A02F-51A9-4581-ADD2-3924333AC56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Offenders (REPs with higher percentage of IAGs to transactions) remain the same as some REPs have continuously maintained percentages &gt; 1% for an entire year</a:t>
          </a:r>
        </a:p>
      </dgm:t>
    </dgm:pt>
    <dgm:pt modelId="{0FFAB81D-0434-44B5-A262-18C21456B065}" type="parTrans" cxnId="{B4CED134-F17C-4607-862C-AB1236C6660A}">
      <dgm:prSet/>
      <dgm:spPr/>
      <dgm:t>
        <a:bodyPr/>
        <a:lstStyle/>
        <a:p>
          <a:endParaRPr lang="en-US"/>
        </a:p>
      </dgm:t>
    </dgm:pt>
    <dgm:pt modelId="{5B9FAA29-63D3-46DE-A131-B72E04F21C64}" type="sibTrans" cxnId="{B4CED134-F17C-4607-862C-AB1236C6660A}">
      <dgm:prSet/>
      <dgm:spPr/>
      <dgm:t>
        <a:bodyPr/>
        <a:lstStyle/>
        <a:p>
          <a:endParaRPr lang="en-US"/>
        </a:p>
      </dgm:t>
    </dgm:pt>
    <dgm:pt modelId="{A70750F8-DCA7-4FED-8957-9460E9216A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Switch/Enrollment activity has increased toward the end of 2020, likely a result of COVID impacts</a:t>
          </a:r>
        </a:p>
      </dgm:t>
    </dgm:pt>
    <dgm:pt modelId="{22236210-26C9-4857-A25F-2FF0F4E00A33}" type="parTrans" cxnId="{36C0EBDB-0CC5-40F1-9873-6523B5FA2C49}">
      <dgm:prSet/>
      <dgm:spPr/>
      <dgm:t>
        <a:bodyPr/>
        <a:lstStyle/>
        <a:p>
          <a:endParaRPr lang="en-US"/>
        </a:p>
      </dgm:t>
    </dgm:pt>
    <dgm:pt modelId="{33AC037F-C7F3-48A0-96B6-586A5CD770B8}" type="sibTrans" cxnId="{36C0EBDB-0CC5-40F1-9873-6523B5FA2C49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0237" custLinFactY="146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A8C9F6-67FB-4519-8798-7C06D1183860}" type="presOf" srcId="{A70750F8-DCA7-4FED-8957-9460E9216A93}" destId="{12E172B9-01B0-436D-9684-1CCC8FA3FE5C}" srcOrd="0" destOrd="4" presId="urn:microsoft.com/office/officeart/2005/8/layout/list1"/>
    <dgm:cxn modelId="{80A76C90-9F5B-488F-AA7B-F8C1447802B5}" type="presOf" srcId="{FC065FC0-4D57-4D2E-BA8E-8FAB675DC434}" destId="{12E172B9-01B0-436D-9684-1CCC8FA3FE5C}" srcOrd="0" destOrd="7" presId="urn:microsoft.com/office/officeart/2005/8/layout/list1"/>
    <dgm:cxn modelId="{ADEC265A-DFB3-4771-A378-E86EE6B8F690}" srcId="{FA84BF92-43C6-4E94-A77F-6263E68B6783}" destId="{A4388E73-6D4B-4E4B-A992-5541A61B094E}" srcOrd="0" destOrd="0" parTransId="{20E05BDC-CEA1-4305-857A-48C85523E6B1}" sibTransId="{D239E302-B368-4ACD-933E-700699E15DFF}"/>
    <dgm:cxn modelId="{A700F8A0-F14C-45C4-8175-E22AD87BEE52}" srcId="{19AAAA54-3AA5-4578-A9E6-4E209440184C}" destId="{DCF6E51D-F261-4266-BCB2-472FE0136D70}" srcOrd="0" destOrd="0" parTransId="{37C67645-8AC9-49EE-969D-AC8159779F86}" sibTransId="{398BC273-9891-4314-9DB6-7A2FEC78E1CF}"/>
    <dgm:cxn modelId="{B4CED134-F17C-4607-862C-AB1236C6660A}" srcId="{19AAAA54-3AA5-4578-A9E6-4E209440184C}" destId="{B8A2A02F-51A9-4581-ADD2-3924333AC56F}" srcOrd="1" destOrd="0" parTransId="{0FFAB81D-0434-44B5-A262-18C21456B065}" sibTransId="{5B9FAA29-63D3-46DE-A131-B72E04F21C64}"/>
    <dgm:cxn modelId="{EF3B716A-6DC4-43B4-8D02-13D903C81653}" srcId="{FA84BF92-43C6-4E94-A77F-6263E68B6783}" destId="{C9597999-C23F-4867-9D73-E667FAF56258}" srcOrd="2" destOrd="0" parTransId="{3299E4A5-BF55-4FA8-9E3A-52EEB823A552}" sibTransId="{30CA58D9-FFDA-4ABA-B294-0F7E8E30514C}"/>
    <dgm:cxn modelId="{C919AA8C-A8FF-4E0F-96DE-D1C3C94A5C5C}" srcId="{FA84BF92-43C6-4E94-A77F-6263E68B6783}" destId="{19AAAA54-3AA5-4578-A9E6-4E209440184C}" srcOrd="1" destOrd="0" parTransId="{77A08524-6F6B-49A2-ACB0-59BA168BB355}" sibTransId="{FCF098D7-744F-489C-B174-7247C4C0F64A}"/>
    <dgm:cxn modelId="{CBB652D4-E0E2-4B12-A4E0-8EEFBFB1660E}" type="presOf" srcId="{19AAAA54-3AA5-4578-A9E6-4E209440184C}" destId="{12E172B9-01B0-436D-9684-1CCC8FA3FE5C}" srcOrd="0" destOrd="1" presId="urn:microsoft.com/office/officeart/2005/8/layout/list1"/>
    <dgm:cxn modelId="{F17F4D83-6135-4649-8A9B-918320275C0C}" type="presOf" srcId="{B8A2A02F-51A9-4581-ADD2-3924333AC56F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6" presId="urn:microsoft.com/office/officeart/2005/8/layout/list1"/>
    <dgm:cxn modelId="{9A33F9D9-B431-47A9-83FB-2B54BC282078}" srcId="{FA84BF92-43C6-4E94-A77F-6263E68B6783}" destId="{FC065FC0-4D57-4D2E-BA8E-8FAB675DC434}" srcOrd="4" destOrd="0" parTransId="{A50D0459-E7E9-4858-B15F-7EF83AE235C8}" sibTransId="{C5122A3A-2151-4992-8764-75F72428ABF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C3EFF4C-16FF-4189-BBC9-4EBA140F6664}" type="presOf" srcId="{A4388E73-6D4B-4E4B-A992-5541A61B094E}" destId="{12E172B9-01B0-436D-9684-1CCC8FA3FE5C}" srcOrd="0" destOrd="0" presId="urn:microsoft.com/office/officeart/2005/8/layout/list1"/>
    <dgm:cxn modelId="{B38757EF-5EE4-425C-8A19-D3F603F07DC4}" type="presOf" srcId="{C9597999-C23F-4867-9D73-E667FAF56258}" destId="{12E172B9-01B0-436D-9684-1CCC8FA3FE5C}" srcOrd="0" destOrd="5" presId="urn:microsoft.com/office/officeart/2005/8/layout/list1"/>
    <dgm:cxn modelId="{465CA72F-787D-4A8F-8AE2-343FDE911FCC}" type="presOf" srcId="{DCF6E51D-F261-4266-BCB2-472FE0136D70}" destId="{12E172B9-01B0-436D-9684-1CCC8FA3FE5C}" srcOrd="0" destOrd="2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4B4D0F2-18E7-4679-B027-6324B4C0E7A8}" srcId="{FA84BF92-43C6-4E94-A77F-6263E68B6783}" destId="{E934C575-6A3A-4E4A-8B0D-2B47227CA927}" srcOrd="3" destOrd="0" parTransId="{9E6A05D7-D0F6-4C62-A9F5-6126497409FC}" sibTransId="{6429DDE5-5811-42FA-BC3C-7DE32487FA3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6C0EBDB-0CC5-40F1-9873-6523B5FA2C49}" srcId="{19AAAA54-3AA5-4578-A9E6-4E209440184C}" destId="{A70750F8-DCA7-4FED-8957-9460E9216A93}" srcOrd="2" destOrd="0" parTransId="{22236210-26C9-4857-A25F-2FF0F4E00A33}" sibTransId="{33AC037F-C7F3-48A0-96B6-586A5CD770B8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Inadvertent Gain - </a:t>
          </a:r>
          <a:r>
            <a:rPr lang="en-US" sz="2400" dirty="0" err="1">
              <a:latin typeface="Arial Rounded MT Bold" panose="020F0704030504030204" pitchFamily="34" charset="0"/>
            </a:rPr>
            <a:t>Unexecutable</a:t>
          </a:r>
          <a:r>
            <a:rPr lang="en-US" sz="2400" dirty="0">
              <a:latin typeface="Arial Rounded MT Bold" panose="020F0704030504030204" pitchFamily="34" charset="0"/>
            </a:rPr>
            <a:t> Subtype Analysis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b="1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045D2A3-9D95-41EA-8CDA-860F41FC3DF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A5B93133-440C-402B-A79E-0B69DC6F5787}" type="parTrans" cxnId="{DC8303DE-594C-44D1-916F-66F3114F35F1}">
      <dgm:prSet/>
      <dgm:spPr/>
      <dgm:t>
        <a:bodyPr/>
        <a:lstStyle/>
        <a:p>
          <a:endParaRPr lang="en-US"/>
        </a:p>
      </dgm:t>
    </dgm:pt>
    <dgm:pt modelId="{F890A5B8-0919-441E-9A8B-2EF4C0A1AF12}" type="sibTrans" cxnId="{DC8303DE-594C-44D1-916F-66F3114F35F1}">
      <dgm:prSet/>
      <dgm:spPr/>
      <dgm:t>
        <a:bodyPr/>
        <a:lstStyle/>
        <a:p>
          <a:endParaRPr lang="en-US"/>
        </a:p>
      </dgm:t>
    </dgm:pt>
    <dgm:pt modelId="{90C8612C-CF1D-45F5-81EC-9C27B8E68E7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EC885FF2-1232-431E-A34D-9DA080F516E9}" type="parTrans" cxnId="{EDDD545B-C437-4990-9043-DC3D6CFB1FFE}">
      <dgm:prSet/>
      <dgm:spPr/>
      <dgm:t>
        <a:bodyPr/>
        <a:lstStyle/>
        <a:p>
          <a:endParaRPr lang="en-US"/>
        </a:p>
      </dgm:t>
    </dgm:pt>
    <dgm:pt modelId="{546F84BD-C24D-402F-8643-0A054B95B6EF}" type="sibTrans" cxnId="{EDDD545B-C437-4990-9043-DC3D6CFB1FFE}">
      <dgm:prSet/>
      <dgm:spPr/>
      <dgm:t>
        <a:bodyPr/>
        <a:lstStyle/>
        <a:p>
          <a:endParaRPr lang="en-US"/>
        </a:p>
      </dgm:t>
    </dgm:pt>
    <dgm:pt modelId="{E54C1501-B885-41C9-A459-924C62763C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r>
            <a:rPr lang="en-US" sz="2400" dirty="0">
              <a:latin typeface="Arial Rounded MT Bold" panose="020F0704030504030204" pitchFamily="34" charset="0"/>
            </a:rPr>
            <a:t>~44,000 IAS MTs, from July 2019 to July 2020 were reviewed to determine:</a:t>
          </a:r>
        </a:p>
      </dgm:t>
    </dgm:pt>
    <dgm:pt modelId="{5F1403F7-D47F-43CE-86F1-F0BA69A24D0C}" type="parTrans" cxnId="{FA8D9B34-F482-46D8-A373-0942A786AF94}">
      <dgm:prSet/>
      <dgm:spPr/>
      <dgm:t>
        <a:bodyPr/>
        <a:lstStyle/>
        <a:p>
          <a:endParaRPr lang="en-US"/>
        </a:p>
      </dgm:t>
    </dgm:pt>
    <dgm:pt modelId="{CBA49A36-68D0-4253-8440-4B9462231D22}" type="sibTrans" cxnId="{FA8D9B34-F482-46D8-A373-0942A786AF9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513" custScaleY="133934" custLinFactY="-279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A76C90-9F5B-488F-AA7B-F8C1447802B5}" type="presOf" srcId="{FC065FC0-4D57-4D2E-BA8E-8FAB675DC434}" destId="{12E172B9-01B0-436D-9684-1CCC8FA3FE5C}" srcOrd="0" destOrd="4" presId="urn:microsoft.com/office/officeart/2005/8/layout/list1"/>
    <dgm:cxn modelId="{D15F4004-AA85-43F0-9B9E-72C50584E255}" type="presOf" srcId="{E54C1501-B885-41C9-A459-924C62763C38}" destId="{12E172B9-01B0-436D-9684-1CCC8FA3FE5C}" srcOrd="0" destOrd="0" presId="urn:microsoft.com/office/officeart/2005/8/layout/list1"/>
    <dgm:cxn modelId="{1E71F039-98D7-4B08-B672-957082B62884}" srcId="{FA84BF92-43C6-4E94-A77F-6263E68B6783}" destId="{8574A905-BDA5-4716-9248-A5D60B7F3062}" srcOrd="5" destOrd="0" parTransId="{8776880E-3797-473D-8D2E-1EE1C161DC2B}" sibTransId="{1F1BCF26-6C8E-44A4-AF4A-65302171AE69}"/>
    <dgm:cxn modelId="{CA4A75B9-2A03-4F55-B262-55AA5FAFF452}" type="presOf" srcId="{90C8612C-CF1D-45F5-81EC-9C27B8E68E73}" destId="{12E172B9-01B0-436D-9684-1CCC8FA3FE5C}" srcOrd="0" destOrd="1" presId="urn:microsoft.com/office/officeart/2005/8/layout/list1"/>
    <dgm:cxn modelId="{DC8303DE-594C-44D1-916F-66F3114F35F1}" srcId="{FA84BF92-43C6-4E94-A77F-6263E68B6783}" destId="{A045D2A3-9D95-41EA-8CDA-860F41FC3DF3}" srcOrd="2" destOrd="0" parTransId="{A5B93133-440C-402B-A79E-0B69DC6F5787}" sibTransId="{F890A5B8-0919-441E-9A8B-2EF4C0A1AF12}"/>
    <dgm:cxn modelId="{6FF69B8E-C818-4227-89E7-B74083B6D0EB}" type="presOf" srcId="{8574A905-BDA5-4716-9248-A5D60B7F3062}" destId="{12E172B9-01B0-436D-9684-1CCC8FA3FE5C}" srcOrd="0" destOrd="5" presId="urn:microsoft.com/office/officeart/2005/8/layout/list1"/>
    <dgm:cxn modelId="{C0778C17-FAC9-4FAA-8434-9093532A96BD}" type="presOf" srcId="{3AF68A33-4A6C-4B95-8E4E-B16500BAA85F}" destId="{12E172B9-01B0-436D-9684-1CCC8FA3FE5C}" srcOrd="0" destOrd="7" presId="urn:microsoft.com/office/officeart/2005/8/layout/list1"/>
    <dgm:cxn modelId="{6F1E77D4-48DB-4A62-839D-795D197D81A9}" type="presOf" srcId="{E934C575-6A3A-4E4A-8B0D-2B47227CA927}" destId="{12E172B9-01B0-436D-9684-1CCC8FA3FE5C}" srcOrd="0" destOrd="3" presId="urn:microsoft.com/office/officeart/2005/8/layout/list1"/>
    <dgm:cxn modelId="{9A33F9D9-B431-47A9-83FB-2B54BC282078}" srcId="{FA84BF92-43C6-4E94-A77F-6263E68B6783}" destId="{FC065FC0-4D57-4D2E-BA8E-8FAB675DC434}" srcOrd="4" destOrd="0" parTransId="{A50D0459-E7E9-4858-B15F-7EF83AE235C8}" sibTransId="{C5122A3A-2151-4992-8764-75F72428ABF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A8D9B34-F482-46D8-A373-0942A786AF94}" srcId="{FA84BF92-43C6-4E94-A77F-6263E68B6783}" destId="{E54C1501-B885-41C9-A459-924C62763C38}" srcOrd="0" destOrd="0" parTransId="{5F1403F7-D47F-43CE-86F1-F0BA69A24D0C}" sibTransId="{CBA49A36-68D0-4253-8440-4B9462231D22}"/>
    <dgm:cxn modelId="{EDDD545B-C437-4990-9043-DC3D6CFB1FFE}" srcId="{FA84BF92-43C6-4E94-A77F-6263E68B6783}" destId="{90C8612C-CF1D-45F5-81EC-9C27B8E68E73}" srcOrd="1" destOrd="0" parTransId="{EC885FF2-1232-431E-A34D-9DA080F516E9}" sibTransId="{546F84BD-C24D-402F-8643-0A054B95B6EF}"/>
    <dgm:cxn modelId="{1DE1A324-EA9C-43D2-9800-D1C195A9F31F}" srcId="{FA84BF92-43C6-4E94-A77F-6263E68B6783}" destId="{3AF68A33-4A6C-4B95-8E4E-B16500BAA85F}" srcOrd="6" destOrd="0" parTransId="{B6D8ABF4-538F-4534-88C5-20D2DB6FC89B}" sibTransId="{8B5AFAE6-897C-42B5-A6BF-9773A0BC89BD}"/>
    <dgm:cxn modelId="{A7770B8E-7303-43BE-AA26-E43778A40335}" type="presOf" srcId="{CACF6F82-1449-448C-8949-E43427717789}" destId="{12E172B9-01B0-436D-9684-1CCC8FA3FE5C}" srcOrd="0" destOrd="6" presId="urn:microsoft.com/office/officeart/2005/8/layout/list1"/>
    <dgm:cxn modelId="{33AC9BC3-EBA6-4362-AA75-11F63E9479C8}" type="presOf" srcId="{A045D2A3-9D95-41EA-8CDA-860F41FC3DF3}" destId="{12E172B9-01B0-436D-9684-1CCC8FA3FE5C}" srcOrd="0" destOrd="2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4B4D0F2-18E7-4679-B027-6324B4C0E7A8}" srcId="{FA84BF92-43C6-4E94-A77F-6263E68B6783}" destId="{E934C575-6A3A-4E4A-8B0D-2B47227CA927}" srcOrd="3" destOrd="0" parTransId="{9E6A05D7-D0F6-4C62-A9F5-6126497409FC}" sibTransId="{6429DDE5-5811-42FA-BC3C-7DE32487FA3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Inadvertent Gain - </a:t>
          </a:r>
          <a:r>
            <a:rPr lang="en-US" sz="2400" dirty="0" err="1">
              <a:latin typeface="Arial Rounded MT Bold" panose="020F0704030504030204" pitchFamily="34" charset="0"/>
            </a:rPr>
            <a:t>Unexecutable</a:t>
          </a:r>
          <a:r>
            <a:rPr lang="en-US" sz="2400" dirty="0">
              <a:latin typeface="Arial Rounded MT Bold" panose="020F0704030504030204" pitchFamily="34" charset="0"/>
            </a:rPr>
            <a:t> Subtype Timeline Analysis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b="1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045D2A3-9D95-41EA-8CDA-860F41FC3DF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A5B93133-440C-402B-A79E-0B69DC6F5787}" type="parTrans" cxnId="{DC8303DE-594C-44D1-916F-66F3114F35F1}">
      <dgm:prSet/>
      <dgm:spPr/>
      <dgm:t>
        <a:bodyPr/>
        <a:lstStyle/>
        <a:p>
          <a:endParaRPr lang="en-US"/>
        </a:p>
      </dgm:t>
    </dgm:pt>
    <dgm:pt modelId="{F890A5B8-0919-441E-9A8B-2EF4C0A1AF12}" type="sibTrans" cxnId="{DC8303DE-594C-44D1-916F-66F3114F35F1}">
      <dgm:prSet/>
      <dgm:spPr/>
      <dgm:t>
        <a:bodyPr/>
        <a:lstStyle/>
        <a:p>
          <a:endParaRPr lang="en-US"/>
        </a:p>
      </dgm:t>
    </dgm:pt>
    <dgm:pt modelId="{90C8612C-CF1D-45F5-81EC-9C27B8E68E7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EC885FF2-1232-431E-A34D-9DA080F516E9}" type="parTrans" cxnId="{EDDD545B-C437-4990-9043-DC3D6CFB1FFE}">
      <dgm:prSet/>
      <dgm:spPr/>
      <dgm:t>
        <a:bodyPr/>
        <a:lstStyle/>
        <a:p>
          <a:endParaRPr lang="en-US"/>
        </a:p>
      </dgm:t>
    </dgm:pt>
    <dgm:pt modelId="{546F84BD-C24D-402F-8643-0A054B95B6EF}" type="sibTrans" cxnId="{EDDD545B-C437-4990-9043-DC3D6CFB1FFE}">
      <dgm:prSet/>
      <dgm:spPr/>
      <dgm:t>
        <a:bodyPr/>
        <a:lstStyle/>
        <a:p>
          <a:endParaRPr lang="en-US"/>
        </a:p>
      </dgm:t>
    </dgm:pt>
    <dgm:pt modelId="{E54C1501-B885-41C9-A459-924C62763C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r>
            <a:rPr lang="en-US" sz="2400" i="0" dirty="0">
              <a:latin typeface="Arial Rounded MT Bold" panose="020F0704030504030204" pitchFamily="34" charset="0"/>
            </a:rPr>
            <a:t>Breaking down time required for each transition to provide insight into opportunities for efficiency</a:t>
          </a:r>
        </a:p>
      </dgm:t>
    </dgm:pt>
    <dgm:pt modelId="{5F1403F7-D47F-43CE-86F1-F0BA69A24D0C}" type="parTrans" cxnId="{FA8D9B34-F482-46D8-A373-0942A786AF94}">
      <dgm:prSet/>
      <dgm:spPr/>
      <dgm:t>
        <a:bodyPr/>
        <a:lstStyle/>
        <a:p>
          <a:endParaRPr lang="en-US"/>
        </a:p>
      </dgm:t>
    </dgm:pt>
    <dgm:pt modelId="{CBA49A36-68D0-4253-8440-4B9462231D22}" type="sibTrans" cxnId="{FA8D9B34-F482-46D8-A373-0942A786AF9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513" custScaleY="133934" custLinFactY="-279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A76C90-9F5B-488F-AA7B-F8C1447802B5}" type="presOf" srcId="{FC065FC0-4D57-4D2E-BA8E-8FAB675DC434}" destId="{12E172B9-01B0-436D-9684-1CCC8FA3FE5C}" srcOrd="0" destOrd="4" presId="urn:microsoft.com/office/officeart/2005/8/layout/list1"/>
    <dgm:cxn modelId="{D15F4004-AA85-43F0-9B9E-72C50584E255}" type="presOf" srcId="{E54C1501-B885-41C9-A459-924C62763C38}" destId="{12E172B9-01B0-436D-9684-1CCC8FA3FE5C}" srcOrd="0" destOrd="0" presId="urn:microsoft.com/office/officeart/2005/8/layout/list1"/>
    <dgm:cxn modelId="{1E71F039-98D7-4B08-B672-957082B62884}" srcId="{FA84BF92-43C6-4E94-A77F-6263E68B6783}" destId="{8574A905-BDA5-4716-9248-A5D60B7F3062}" srcOrd="5" destOrd="0" parTransId="{8776880E-3797-473D-8D2E-1EE1C161DC2B}" sibTransId="{1F1BCF26-6C8E-44A4-AF4A-65302171AE69}"/>
    <dgm:cxn modelId="{CA4A75B9-2A03-4F55-B262-55AA5FAFF452}" type="presOf" srcId="{90C8612C-CF1D-45F5-81EC-9C27B8E68E73}" destId="{12E172B9-01B0-436D-9684-1CCC8FA3FE5C}" srcOrd="0" destOrd="1" presId="urn:microsoft.com/office/officeart/2005/8/layout/list1"/>
    <dgm:cxn modelId="{DC8303DE-594C-44D1-916F-66F3114F35F1}" srcId="{FA84BF92-43C6-4E94-A77F-6263E68B6783}" destId="{A045D2A3-9D95-41EA-8CDA-860F41FC3DF3}" srcOrd="2" destOrd="0" parTransId="{A5B93133-440C-402B-A79E-0B69DC6F5787}" sibTransId="{F890A5B8-0919-441E-9A8B-2EF4C0A1AF12}"/>
    <dgm:cxn modelId="{6FF69B8E-C818-4227-89E7-B74083B6D0EB}" type="presOf" srcId="{8574A905-BDA5-4716-9248-A5D60B7F3062}" destId="{12E172B9-01B0-436D-9684-1CCC8FA3FE5C}" srcOrd="0" destOrd="5" presId="urn:microsoft.com/office/officeart/2005/8/layout/list1"/>
    <dgm:cxn modelId="{C0778C17-FAC9-4FAA-8434-9093532A96BD}" type="presOf" srcId="{3AF68A33-4A6C-4B95-8E4E-B16500BAA85F}" destId="{12E172B9-01B0-436D-9684-1CCC8FA3FE5C}" srcOrd="0" destOrd="7" presId="urn:microsoft.com/office/officeart/2005/8/layout/list1"/>
    <dgm:cxn modelId="{6F1E77D4-48DB-4A62-839D-795D197D81A9}" type="presOf" srcId="{E934C575-6A3A-4E4A-8B0D-2B47227CA927}" destId="{12E172B9-01B0-436D-9684-1CCC8FA3FE5C}" srcOrd="0" destOrd="3" presId="urn:microsoft.com/office/officeart/2005/8/layout/list1"/>
    <dgm:cxn modelId="{9A33F9D9-B431-47A9-83FB-2B54BC282078}" srcId="{FA84BF92-43C6-4E94-A77F-6263E68B6783}" destId="{FC065FC0-4D57-4D2E-BA8E-8FAB675DC434}" srcOrd="4" destOrd="0" parTransId="{A50D0459-E7E9-4858-B15F-7EF83AE235C8}" sibTransId="{C5122A3A-2151-4992-8764-75F72428ABF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A8D9B34-F482-46D8-A373-0942A786AF94}" srcId="{FA84BF92-43C6-4E94-A77F-6263E68B6783}" destId="{E54C1501-B885-41C9-A459-924C62763C38}" srcOrd="0" destOrd="0" parTransId="{5F1403F7-D47F-43CE-86F1-F0BA69A24D0C}" sibTransId="{CBA49A36-68D0-4253-8440-4B9462231D22}"/>
    <dgm:cxn modelId="{EDDD545B-C437-4990-9043-DC3D6CFB1FFE}" srcId="{FA84BF92-43C6-4E94-A77F-6263E68B6783}" destId="{90C8612C-CF1D-45F5-81EC-9C27B8E68E73}" srcOrd="1" destOrd="0" parTransId="{EC885FF2-1232-431E-A34D-9DA080F516E9}" sibTransId="{546F84BD-C24D-402F-8643-0A054B95B6EF}"/>
    <dgm:cxn modelId="{1DE1A324-EA9C-43D2-9800-D1C195A9F31F}" srcId="{FA84BF92-43C6-4E94-A77F-6263E68B6783}" destId="{3AF68A33-4A6C-4B95-8E4E-B16500BAA85F}" srcOrd="6" destOrd="0" parTransId="{B6D8ABF4-538F-4534-88C5-20D2DB6FC89B}" sibTransId="{8B5AFAE6-897C-42B5-A6BF-9773A0BC89BD}"/>
    <dgm:cxn modelId="{A7770B8E-7303-43BE-AA26-E43778A40335}" type="presOf" srcId="{CACF6F82-1449-448C-8949-E43427717789}" destId="{12E172B9-01B0-436D-9684-1CCC8FA3FE5C}" srcOrd="0" destOrd="6" presId="urn:microsoft.com/office/officeart/2005/8/layout/list1"/>
    <dgm:cxn modelId="{33AC9BC3-EBA6-4362-AA75-11F63E9479C8}" type="presOf" srcId="{A045D2A3-9D95-41EA-8CDA-860F41FC3DF3}" destId="{12E172B9-01B0-436D-9684-1CCC8FA3FE5C}" srcOrd="0" destOrd="2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4B4D0F2-18E7-4679-B027-6324B4C0E7A8}" srcId="{FA84BF92-43C6-4E94-A77F-6263E68B6783}" destId="{E934C575-6A3A-4E4A-8B0D-2B47227CA927}" srcOrd="3" destOrd="0" parTransId="{9E6A05D7-D0F6-4C62-A9F5-6126497409FC}" sibTransId="{6429DDE5-5811-42FA-BC3C-7DE32487FA3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April 23</a:t>
          </a:r>
          <a:r>
            <a:rPr lang="en-US" sz="2400" baseline="30000" dirty="0">
              <a:latin typeface="Arial Rounded MT Bold" panose="020F0704030504030204" pitchFamily="34" charset="0"/>
            </a:rPr>
            <a:t>rd</a:t>
          </a:r>
          <a:r>
            <a:rPr lang="en-US" sz="2400" dirty="0">
              <a:latin typeface="Arial Rounded MT Bold" panose="020F0704030504030204" pitchFamily="34" charset="0"/>
            </a:rPr>
            <a:t>, Friday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May Retail Release – final logistics</a:t>
          </a: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Follow Up on ERCOT MIS API Functionality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Switch Hold Removal Required Documents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9A098DE-C8C9-4074-A034-B578345A16B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DRAFT SCR Switch Hold Repository </a:t>
          </a:r>
        </a:p>
      </dgm:t>
    </dgm:pt>
    <dgm:pt modelId="{F66EF8E5-F68D-486D-AB35-2C3F9020D558}" type="parTrans" cxnId="{F14029BB-4626-4996-8766-C6063148627C}">
      <dgm:prSet/>
      <dgm:spPr/>
      <dgm:t>
        <a:bodyPr/>
        <a:lstStyle/>
        <a:p>
          <a:endParaRPr lang="en-US"/>
        </a:p>
      </dgm:t>
    </dgm:pt>
    <dgm:pt modelId="{0E2569E8-B6B4-4FA7-8F31-6D893F8A7C4C}" type="sibTrans" cxnId="{F14029BB-4626-4996-8766-C6063148627C}">
      <dgm:prSet/>
      <dgm:spPr/>
      <dgm:t>
        <a:bodyPr/>
        <a:lstStyle/>
        <a:p>
          <a:endParaRPr lang="en-US"/>
        </a:p>
      </dgm:t>
    </dgm:pt>
    <dgm:pt modelId="{872FA0E4-0FAF-454B-8CD0-5154B75B743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DRAFT SCR Administrative MT Enhancements</a:t>
          </a:r>
        </a:p>
      </dgm:t>
    </dgm:pt>
    <dgm:pt modelId="{7D403D86-9137-49D3-A1FB-021100101644}" type="parTrans" cxnId="{E363B05C-CAD4-447B-B236-863A875929FA}">
      <dgm:prSet/>
      <dgm:spPr/>
      <dgm:t>
        <a:bodyPr/>
        <a:lstStyle/>
        <a:p>
          <a:endParaRPr lang="en-US"/>
        </a:p>
      </dgm:t>
    </dgm:pt>
    <dgm:pt modelId="{0DA87F3D-D427-4895-BD72-51047AF2B355}" type="sibTrans" cxnId="{E363B05C-CAD4-447B-B236-863A875929FA}">
      <dgm:prSet/>
      <dgm:spPr/>
      <dgm:t>
        <a:bodyPr/>
        <a:lstStyle/>
        <a:p>
          <a:endParaRPr lang="en-US"/>
        </a:p>
      </dgm:t>
    </dgm:pt>
    <dgm:pt modelId="{339A0602-402E-465F-8D4B-E7CDCA9D2F3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MT Subtype Analysis – Data Requirements</a:t>
          </a:r>
        </a:p>
      </dgm:t>
    </dgm:pt>
    <dgm:pt modelId="{55EBE281-37A2-4982-B601-48DFDAA26FF7}" type="parTrans" cxnId="{8CCEC9D6-E5ED-4E0A-83B6-CBBFAE8E3FAF}">
      <dgm:prSet/>
      <dgm:spPr/>
      <dgm:t>
        <a:bodyPr/>
        <a:lstStyle/>
        <a:p>
          <a:endParaRPr lang="en-US"/>
        </a:p>
      </dgm:t>
    </dgm:pt>
    <dgm:pt modelId="{04CAB907-E793-43B6-AEFB-F1ACD0D63DEF}" type="sibTrans" cxnId="{8CCEC9D6-E5ED-4E0A-83B6-CBBFAE8E3FAF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8D57A2A5-C0C9-4236-A8A8-ABEB5E6F4F22}" type="presOf" srcId="{339A0602-402E-465F-8D4B-E7CDCA9D2F39}" destId="{5FD4668F-81DD-421E-9924-50274E363CDB}" srcOrd="0" destOrd="8" presId="urn:microsoft.com/office/officeart/2005/8/layout/list1"/>
    <dgm:cxn modelId="{B33B4B41-F48F-4F34-8054-D815D218B290}" type="presOf" srcId="{A00CC55C-C72B-47E2-9AE1-1FA65D7AAADD}" destId="{5FD4668F-81DD-421E-9924-50274E363CDB}" srcOrd="0" destOrd="3" presId="urn:microsoft.com/office/officeart/2005/8/layout/list1"/>
    <dgm:cxn modelId="{AA6C1FE1-D30E-4BFF-8708-BC6FCAF80051}" srcId="{D2506135-395C-47B0-8DA9-C3F76649FF22}" destId="{A00CC55C-C72B-47E2-9AE1-1FA65D7AAADD}" srcOrd="1" destOrd="0" parTransId="{51C22535-9E0E-469C-8BEF-51899D86B06A}" sibTransId="{29076AEE-A5EE-45EE-B91F-406449F3592D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DD9BBEF8-A4B3-48FA-91E0-91E0D2ED4E5C}" srcId="{D2506135-395C-47B0-8DA9-C3F76649FF22}" destId="{FEC7BFBB-07ED-472A-ABFA-226EB2CB93DE}" srcOrd="3" destOrd="0" parTransId="{1E2DAD53-0CDD-4C86-B463-5E793B55B637}" sibTransId="{814BAB7E-57FE-4A68-8251-604A5952ED15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14029BB-4626-4996-8766-C6063148627C}" srcId="{D2506135-395C-47B0-8DA9-C3F76649FF22}" destId="{89A098DE-C8C9-4074-A034-B578345A16B8}" srcOrd="4" destOrd="0" parTransId="{F66EF8E5-F68D-486D-AB35-2C3F9020D558}" sibTransId="{0E2569E8-B6B4-4FA7-8F31-6D893F8A7C4C}"/>
    <dgm:cxn modelId="{FAD8BCF6-0BD5-4CEC-8174-943BAFDA944B}" type="presOf" srcId="{FEC7BFBB-07ED-472A-ABFA-226EB2CB93DE}" destId="{5FD4668F-81DD-421E-9924-50274E363CDB}" srcOrd="0" destOrd="5" presId="urn:microsoft.com/office/officeart/2005/8/layout/list1"/>
    <dgm:cxn modelId="{7211A7D6-D143-4431-9C33-1A7AD87CE162}" type="presOf" srcId="{424360A5-64F0-4FC6-AA52-D1899C40EDFB}" destId="{5FD4668F-81DD-421E-9924-50274E363CDB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44863DD-E1C8-4404-A55F-81701DEB37D9}" type="presOf" srcId="{89A098DE-C8C9-4074-A034-B578345A16B8}" destId="{5FD4668F-81DD-421E-9924-50274E363CDB}" srcOrd="0" destOrd="6" presId="urn:microsoft.com/office/officeart/2005/8/layout/list1"/>
    <dgm:cxn modelId="{4282921B-A570-4463-B1D2-09E4901DDCEB}" type="presOf" srcId="{872FA0E4-0FAF-454B-8CD0-5154B75B743B}" destId="{5FD4668F-81DD-421E-9924-50274E363CDB}" srcOrd="0" destOrd="7" presId="urn:microsoft.com/office/officeart/2005/8/layout/list1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8CCEC9D6-E5ED-4E0A-83B6-CBBFAE8E3FAF}" srcId="{D2506135-395C-47B0-8DA9-C3F76649FF22}" destId="{339A0602-402E-465F-8D4B-E7CDCA9D2F39}" srcOrd="6" destOrd="0" parTransId="{55EBE281-37A2-4982-B601-48DFDAA26FF7}" sibTransId="{04CAB907-E793-43B6-AEFB-F1ACD0D63DEF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E363B05C-CAD4-447B-B236-863A875929FA}" srcId="{D2506135-395C-47B0-8DA9-C3F76649FF22}" destId="{872FA0E4-0FAF-454B-8CD0-5154B75B743B}" srcOrd="5" destOrd="0" parTransId="{7D403D86-9137-49D3-A1FB-021100101644}" sibTransId="{0DA87F3D-D427-4895-BD72-51047AF2B355}"/>
    <dgm:cxn modelId="{3D2F0202-3A7F-497F-AEA5-0785DA172795}" srcId="{D2506135-395C-47B0-8DA9-C3F76649FF22}" destId="{424360A5-64F0-4FC6-AA52-D1899C40EDFB}" srcOrd="2" destOrd="0" parTransId="{BD926AA6-F3A6-4C52-9DE8-9917ED40F485}" sibTransId="{EEAE7D86-8758-4A7E-ABF9-DA889171220C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D00A-A8CD-4E19-935C-F96073131F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xmlns="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 smtClean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Sheri Wiegand, </a:t>
            </a:r>
            <a:r>
              <a:rPr lang="en-US" sz="2800" smtClean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TDTMS Leadership</a:t>
            </a:r>
            <a:endParaRPr lang="en-US" sz="2800" dirty="0">
              <a:blipFill dpi="0" rotWithShape="1">
                <a:blip r:embed="rId3"/>
                <a:srcRect/>
                <a:tile tx="6350" ty="-127000" sx="65000" sy="64000" flip="none" algn="tl"/>
              </a:blipFill>
              <a:latin typeface="Arial Rounded MT Bold" panose="020F0704030504030204" pitchFamily="34" charset="0"/>
              <a:ea typeface="+mj-ea"/>
              <a:cs typeface="+mj-cs"/>
            </a:endParaRP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April 14th,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355330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284869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A0BE43F-8F2B-40EA-9121-814900067C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7799" y="1445700"/>
            <a:ext cx="8996401" cy="396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6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CA6A9179-3289-4AC0-9827-42CA9CF557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4678176"/>
              </p:ext>
            </p:extLst>
          </p:nvPr>
        </p:nvGraphicFramePr>
        <p:xfrm>
          <a:off x="1149282" y="914549"/>
          <a:ext cx="1082363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8058D4A5-7CB3-43EC-8F11-4BF3953348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2169004" y="1329762"/>
            <a:ext cx="7817970" cy="37146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C264F63-4DA7-4909-A3CE-E725D59E54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xmlns="" id="{53CE8C48-1479-4488-8F07-E5DA86ABCF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2F8463D3-80E6-4727-BB48-FFCF9F2F4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98" y="243095"/>
            <a:ext cx="10058400" cy="773270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A572D6-4D3B-46E1-8C68-4BAEE3DD4F3F}"/>
              </a:ext>
            </a:extLst>
          </p:cNvPr>
          <p:cNvSpPr txBox="1"/>
          <p:nvPr/>
        </p:nvSpPr>
        <p:spPr>
          <a:xfrm>
            <a:off x="5989320" y="4853014"/>
            <a:ext cx="5751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 Rounded MT Bold" panose="020F0704030504030204" pitchFamily="34" charset="0"/>
              </a:rPr>
              <a:t>D2D activity opened up later in 2020 potentially contributing to higher volume of </a:t>
            </a:r>
            <a:r>
              <a:rPr lang="en-US" sz="1600" i="1" dirty="0">
                <a:latin typeface="Arial Rounded MT Bold" panose="020F0704030504030204" pitchFamily="34" charset="0"/>
              </a:rPr>
              <a:t>IAGs/IALs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 Rounded MT Bold" panose="020F0704030504030204" pitchFamily="34" charset="0"/>
              </a:rPr>
              <a:t>Market participant stabilization period post system conversion continued into latter half of 2020 with increased volume of </a:t>
            </a:r>
            <a:r>
              <a:rPr lang="en-US" sz="1600" i="1" dirty="0">
                <a:latin typeface="Arial Rounded MT Bold" panose="020F0704030504030204" pitchFamily="34" charset="0"/>
              </a:rPr>
              <a:t>U&amp;B – Missing </a:t>
            </a:r>
            <a:r>
              <a:rPr lang="en-US" sz="1600" dirty="0">
                <a:latin typeface="Arial Rounded MT Bold" panose="020F0704030504030204" pitchFamily="34" charset="0"/>
              </a:rPr>
              <a:t>and </a:t>
            </a:r>
            <a:r>
              <a:rPr lang="en-US" sz="1600" i="1" dirty="0">
                <a:latin typeface="Arial Rounded MT Bold" panose="020F0704030504030204" pitchFamily="34" charset="0"/>
              </a:rPr>
              <a:t>Siebel Changes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BA1F282-5034-4225-9436-3FFA21269655}"/>
              </a:ext>
            </a:extLst>
          </p:cNvPr>
          <p:cNvSpPr txBox="1"/>
          <p:nvPr/>
        </p:nvSpPr>
        <p:spPr>
          <a:xfrm>
            <a:off x="344978" y="4853014"/>
            <a:ext cx="5751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Arial Rounded MT Bold" panose="020F0704030504030204" pitchFamily="34" charset="0"/>
              </a:rPr>
              <a:t>Market Rule </a:t>
            </a:r>
            <a:r>
              <a:rPr lang="en-US" sz="1600" dirty="0">
                <a:latin typeface="Arial Rounded MT Bold" panose="020F0704030504030204" pitchFamily="34" charset="0"/>
              </a:rPr>
              <a:t>still elevated as ERP concluded in Q3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 Rounded MT Bold" panose="020F0704030504030204" pitchFamily="34" charset="0"/>
              </a:rPr>
              <a:t>Higher volume of </a:t>
            </a:r>
            <a:r>
              <a:rPr lang="en-US" sz="1600" i="1" dirty="0">
                <a:latin typeface="Arial Rounded MT Bold" panose="020F0704030504030204" pitchFamily="34" charset="0"/>
              </a:rPr>
              <a:t>Switch Hold Removals </a:t>
            </a:r>
            <a:r>
              <a:rPr lang="en-US" sz="1600" dirty="0">
                <a:latin typeface="Arial Rounded MT Bold" panose="020F0704030504030204" pitchFamily="34" charset="0"/>
              </a:rPr>
              <a:t>resulting from ERP conclusion and offering of DPPs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 Rounded MT Bold" panose="020F0704030504030204" pitchFamily="34" charset="0"/>
              </a:rPr>
              <a:t>Drop in </a:t>
            </a:r>
            <a:r>
              <a:rPr lang="en-US" sz="1600" i="1" dirty="0">
                <a:latin typeface="Arial Rounded MT Bold" panose="020F0704030504030204" pitchFamily="34" charset="0"/>
              </a:rPr>
              <a:t>AMS LSE Disputes </a:t>
            </a:r>
            <a:r>
              <a:rPr lang="en-US" sz="1600" dirty="0">
                <a:latin typeface="Arial Rounded MT Bold" panose="020F0704030504030204" pitchFamily="34" charset="0"/>
              </a:rPr>
              <a:t>with improved data quality of LSE files</a:t>
            </a:r>
          </a:p>
        </p:txBody>
      </p:sp>
    </p:spTree>
    <p:extLst>
      <p:ext uri="{BB962C8B-B14F-4D97-AF65-F5344CB8AC3E}">
        <p14:creationId xmlns:p14="http://schemas.microsoft.com/office/powerpoint/2010/main" val="349481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315462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0317965-2ADF-4764-8B0E-161A6009D8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15177" y="5070217"/>
            <a:ext cx="6755001" cy="118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4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851438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1166E20-5925-43DA-94D3-11E6BF3461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9269" y="3694679"/>
            <a:ext cx="5178933" cy="13657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9DAEE9-DCE2-4CA1-A4B1-666E26D0F240}"/>
              </a:ext>
            </a:extLst>
          </p:cNvPr>
          <p:cNvSpPr txBox="1"/>
          <p:nvPr/>
        </p:nvSpPr>
        <p:spPr>
          <a:xfrm>
            <a:off x="6319619" y="2401067"/>
            <a:ext cx="5290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Breaking down time required for each transition to provide insight into opportunities for efficiency</a:t>
            </a:r>
          </a:p>
          <a:p>
            <a:pPr lvl="0"/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F37B841-35E5-4D2F-9386-0965E96ACC8F}"/>
              </a:ext>
            </a:extLst>
          </p:cNvPr>
          <p:cNvSpPr txBox="1"/>
          <p:nvPr/>
        </p:nvSpPr>
        <p:spPr>
          <a:xfrm>
            <a:off x="855785" y="2401067"/>
            <a:ext cx="524021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Primary reasons for </a:t>
            </a:r>
            <a:r>
              <a:rPr lang="en-US" sz="2400" b="1" i="1" dirty="0" err="1"/>
              <a:t>Unexecutable</a:t>
            </a:r>
            <a:r>
              <a:rPr lang="en-US" sz="2400" i="1" dirty="0"/>
              <a:t> – IAGs, IALs, and Rescissions</a:t>
            </a:r>
          </a:p>
          <a:p>
            <a:endParaRPr lang="en-US" sz="2400" i="1" dirty="0"/>
          </a:p>
          <a:p>
            <a:pPr marL="457200" indent="-457200">
              <a:buAutoNum type="arabicPeriod"/>
            </a:pPr>
            <a:endParaRPr lang="en-US" sz="2400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6B45C23-176A-4247-AAF2-430DFABA25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0067" y="3247027"/>
            <a:ext cx="4372665" cy="2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532960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7C71DF2-8733-4066-B422-F2B344132D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78429" y="2670093"/>
            <a:ext cx="7194666" cy="347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58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308744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3412</TotalTime>
  <Words>430</Words>
  <Application>Microsoft Office PowerPoint</Application>
  <PresentationFormat>Widescreen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Clifton, Suzy</cp:lastModifiedBy>
  <cp:revision>116</cp:revision>
  <dcterms:created xsi:type="dcterms:W3CDTF">2019-02-27T15:25:50Z</dcterms:created>
  <dcterms:modified xsi:type="dcterms:W3CDTF">2021-04-13T15:00:58Z</dcterms:modified>
</cp:coreProperties>
</file>