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7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8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2021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</a:t>
            </a:r>
            <a:r>
              <a:rPr lang="en-US" sz="1600" dirty="0" smtClean="0"/>
              <a:t>/21/2021 </a:t>
            </a:r>
            <a:r>
              <a:rPr lang="en-US" sz="1600" dirty="0" smtClean="0"/>
              <a:t>– </a:t>
            </a:r>
            <a:r>
              <a:rPr lang="en-US" sz="1600" dirty="0" smtClean="0"/>
              <a:t>Retail Site Failover.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3/24/2021 to 3/27/2021 </a:t>
            </a:r>
            <a:r>
              <a:rPr lang="en-US" sz="1600" dirty="0"/>
              <a:t>– </a:t>
            </a:r>
            <a:r>
              <a:rPr lang="en-US" sz="1600" dirty="0" smtClean="0"/>
              <a:t>Retail </a:t>
            </a:r>
            <a:r>
              <a:rPr lang="en-US" sz="1600" dirty="0" smtClean="0"/>
              <a:t>Release in RMTE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2/7/2021 to 3/21/2021 – MarkeTrak performance was impacted due to application logs. 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3/15/2021 – 3/18/2021 Site Failovers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3/23/2021 – 3/24/2021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Vendor Issue with Certificate Revocations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3/30/2021-- 4/1/2021 Planned R3 Releases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Nonstandard Retai</a:t>
            </a:r>
            <a:r>
              <a:rPr lang="en-US" sz="2400" dirty="0" smtClean="0"/>
              <a:t>l Outage Request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029200"/>
          </a:xfrm>
        </p:spPr>
        <p:txBody>
          <a:bodyPr/>
          <a:lstStyle/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r>
              <a:rPr lang="en-US" sz="2000" b="1" dirty="0"/>
              <a:t>NOTICE DATE:</a:t>
            </a:r>
            <a:r>
              <a:rPr lang="en-US" sz="2000" dirty="0"/>
              <a:t> April 06, 2021</a:t>
            </a:r>
          </a:p>
          <a:p>
            <a:r>
              <a:rPr lang="en-US" sz="2000" b="1" dirty="0"/>
              <a:t>NOTICE TYPE:</a:t>
            </a:r>
            <a:r>
              <a:rPr lang="en-US" sz="2000" dirty="0"/>
              <a:t> M-A040621-01 Release - Retail</a:t>
            </a:r>
          </a:p>
          <a:p>
            <a:r>
              <a:rPr lang="en-US" sz="2000" b="1" dirty="0"/>
              <a:t>SHORT DESCRIPTION:</a:t>
            </a:r>
            <a:r>
              <a:rPr lang="en-US" sz="2000" dirty="0"/>
              <a:t> Retail Release May 2021</a:t>
            </a:r>
          </a:p>
          <a:p>
            <a:r>
              <a:rPr lang="en-US" sz="2000" b="1" dirty="0"/>
              <a:t>INTENDED AUDIENCE:</a:t>
            </a:r>
            <a:r>
              <a:rPr lang="en-US" sz="2000" dirty="0"/>
              <a:t> ERCOT Market Participants</a:t>
            </a:r>
          </a:p>
          <a:p>
            <a:r>
              <a:rPr lang="en-US" sz="2000" b="1" dirty="0"/>
              <a:t>DAYS AFFECTED:</a:t>
            </a:r>
            <a:r>
              <a:rPr lang="en-US" sz="2000" dirty="0"/>
              <a:t> May 01, 2021 1400</a:t>
            </a:r>
            <a:r>
              <a:rPr lang="en-US" sz="2000" b="1" dirty="0"/>
              <a:t>*</a:t>
            </a:r>
            <a:r>
              <a:rPr lang="en-US" sz="2000" dirty="0"/>
              <a:t> - May 03, 2021 00:00</a:t>
            </a:r>
          </a:p>
          <a:p>
            <a:r>
              <a:rPr lang="en-US" sz="2000" b="1" dirty="0"/>
              <a:t>LONG DESCRIPTION:</a:t>
            </a:r>
            <a:r>
              <a:rPr lang="en-US" sz="2000" dirty="0"/>
              <a:t> ERCOT project PR288_03 (Update to Registration System) will be migrated to the ERCOT production environment following notice of outage completion.</a:t>
            </a:r>
          </a:p>
          <a:p>
            <a:r>
              <a:rPr lang="en-US" sz="2000" b="1" dirty="0"/>
              <a:t>* Extended Retail operational outage will be brought for approval to the Retail Market Subcommittee meeting 04/14/2021*</a:t>
            </a:r>
            <a:endParaRPr lang="en-US" sz="20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09020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2.53</a:t>
                      </a:r>
                      <a:endParaRPr lang="en-US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20.90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3048000"/>
            <a:ext cx="8686800" cy="320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3752429"/>
            <a:ext cx="9144000" cy="21590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95400"/>
            <a:ext cx="9144000" cy="19998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3295229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Breakdown Over Last 180 Days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00149" y="741402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 Breakdown 4/1/2021-4/12/2021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8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6516</TotalTime>
  <Words>211</Words>
  <Application>Microsoft Office PowerPoint</Application>
  <PresentationFormat>On-screen Show (4:3)</PresentationFormat>
  <Paragraphs>74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Nonstandard Retail Outage Request</vt:lpstr>
      <vt:lpstr>MarkeTrak Performance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211</cp:revision>
  <cp:lastPrinted>2019-05-06T20:09:17Z</cp:lastPrinted>
  <dcterms:created xsi:type="dcterms:W3CDTF">2016-01-21T15:20:31Z</dcterms:created>
  <dcterms:modified xsi:type="dcterms:W3CDTF">2021-04-12T23:40:28Z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