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16" r:id="rId2"/>
    <p:sldMasterId id="2147483828" r:id="rId3"/>
  </p:sldMasterIdLst>
  <p:notesMasterIdLst>
    <p:notesMasterId r:id="rId9"/>
  </p:notesMasterIdLst>
  <p:handoutMasterIdLst>
    <p:handoutMasterId r:id="rId10"/>
  </p:handoutMasterIdLst>
  <p:sldIdLst>
    <p:sldId id="258" r:id="rId4"/>
    <p:sldId id="264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63" autoAdjust="0"/>
    <p:restoredTop sz="94660"/>
  </p:normalViewPr>
  <p:slideViewPr>
    <p:cSldViewPr>
      <p:cViewPr varScale="1">
        <p:scale>
          <a:sx n="130" d="100"/>
          <a:sy n="130" d="100"/>
        </p:scale>
        <p:origin x="822" y="13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45" d="100"/>
          <a:sy n="45" d="100"/>
        </p:scale>
        <p:origin x="2280" y="5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theme" Target="theme/theme1.xml"/><Relationship Id="rId3" Type="http://schemas.openxmlformats.org/officeDocument/2006/relationships/slideMaster" Target="slideMasters/slideMaster2.xml"/><Relationship Id="rId7" Type="http://schemas.openxmlformats.org/officeDocument/2006/relationships/slide" Target="slides/slide4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openxmlformats.org/officeDocument/2006/relationships/presProps" Target="presProps.xml"/><Relationship Id="rId5" Type="http://schemas.openxmlformats.org/officeDocument/2006/relationships/slide" Target="slides/slide2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6E9F4A-4066-491C-8F25-BCC5643327B9}" type="datetimeFigureOut">
              <a:rPr lang="en-US" smtClean="0"/>
              <a:t>4/13/2021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AC5BAE-5329-436C-BB9D-CF26C62919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784800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447C23-70FF-4D54-8A37-93BEF4D37D87}" type="datetimeFigureOut">
              <a:rPr lang="en-US" smtClean="0"/>
              <a:t>4/13/2021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38A51B-00BD-480F-A961-AEEFF753F5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7533323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38A51B-00BD-480F-A961-AEEFF753F55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93958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38A51B-00BD-480F-A961-AEEFF753F55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69653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1/9/2018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December TAC &amp; Board of Directors Update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DA31E-5185-4CB0-88E0-309A957138BF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538458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1/9/2018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December TAC &amp; Board of Directors Update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DA31E-5185-4CB0-88E0-309A95713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44644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4779"/>
            <a:ext cx="1971675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4779"/>
            <a:ext cx="5800725" cy="5757420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1/9/2018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December TAC &amp; Board of Directors Update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DA31E-5185-4CB0-88E0-309A95713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9954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8200" y="6172200"/>
            <a:ext cx="6096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299284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00598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70951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66800"/>
            <a:ext cx="8534400" cy="485323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8200" y="6172200"/>
            <a:ext cx="6096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299284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84396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1/9/2018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December TAC &amp; Board of Directors Update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DA31E-5185-4CB0-88E0-309A95713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26370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1/9/2018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December TAC &amp; Board of Directors Update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DA31E-5185-4CB0-88E0-309A957138BF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614465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6"/>
            <a:ext cx="3703320" cy="402335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1/9/2018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December TAC &amp; Board of Directors Update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DA31E-5185-4CB0-88E0-309A95713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53197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2867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1/9/2018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December TAC &amp; Board of Directors Update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DA31E-5185-4CB0-88E0-309A95713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58453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1/9/2018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December TAC &amp; Board of Directors Update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DA31E-5185-4CB0-88E0-309A95713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19636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1/9/2018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/>
              <a:t>December TAC &amp; Board of Directors Update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DA31E-5185-4CB0-88E0-309A95713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32958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0237" y="731520"/>
            <a:ext cx="5009393" cy="5257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/>
              <a:t>1/9/2018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December TAC &amp; Board of Directors Update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DEDA31E-5185-4CB0-88E0-309A95713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5462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59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1/9/2018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December TAC &amp; Board of Directors Update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DA31E-5185-4CB0-88E0-309A95713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40103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r>
              <a:rPr lang="en-US"/>
              <a:t>1/9/2018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December TAC &amp; Board of Directors Update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EDEDA31E-5185-4CB0-88E0-309A957138BF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612594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hf hdr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299284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8200" y="6223084"/>
            <a:ext cx="6096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223084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223084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5994484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248400"/>
            <a:ext cx="28409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endParaRPr lang="en-US" sz="1000" b="0" baseline="0" smtClean="0">
              <a:solidFill>
                <a:schemeClr val="tx1"/>
              </a:solidFill>
            </a:endParaRPr>
          </a:p>
          <a:p>
            <a:pPr algn="l"/>
            <a:r>
              <a:rPr lang="en-US" sz="1000" b="0" baseline="0" smtClean="0">
                <a:solidFill>
                  <a:schemeClr val="tx1"/>
                </a:solidFill>
              </a:rPr>
              <a:t>ERCOT </a:t>
            </a:r>
            <a:r>
              <a:rPr lang="en-US" sz="1000" b="0" baseline="0" dirty="0" smtClean="0">
                <a:solidFill>
                  <a:schemeClr val="tx1"/>
                </a:solidFill>
              </a:rPr>
              <a:t>Public</a:t>
            </a:r>
            <a:endParaRPr lang="en-US" sz="1000" b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61998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rcot.com/calendar/2021/3/24/214190-TAC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ercot.com/content/wcm/key_documents_lists/214191/2021_TAC_Combined_Ballot_20210324.xls" TargetMode="External"/><Relationship Id="rId4" Type="http://schemas.openxmlformats.org/officeDocument/2006/relationships/hyperlink" Target="http://www.ercot.com/content/wcm/key_documents_lists/174326/Final_-_pdf_-_App_for_gas_pipeline_load_v020320.pdf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597061" y="115887"/>
            <a:ext cx="7518400" cy="646113"/>
          </a:xfrm>
        </p:spPr>
        <p:txBody>
          <a:bodyPr>
            <a:normAutofit fontScale="90000"/>
          </a:bodyPr>
          <a:lstStyle/>
          <a:p>
            <a:r>
              <a:rPr lang="en-US" sz="2700" b="1" dirty="0"/>
              <a:t>TAC Highlights – </a:t>
            </a:r>
            <a:r>
              <a:rPr lang="en-US" sz="2700" b="1" dirty="0" smtClean="0">
                <a:hlinkClick r:id="rId3"/>
              </a:rPr>
              <a:t>March 24, </a:t>
            </a:r>
            <a:r>
              <a:rPr lang="en-US" sz="2700" b="1" dirty="0" smtClean="0">
                <a:hlinkClick r:id="rId3"/>
              </a:rPr>
              <a:t>2021</a:t>
            </a:r>
            <a:r>
              <a:rPr lang="en-US" sz="2700" b="1" dirty="0" smtClean="0"/>
              <a:t/>
            </a:r>
            <a:br>
              <a:rPr lang="en-US" sz="2700" b="1" dirty="0" smtClean="0"/>
            </a:br>
            <a:r>
              <a:rPr lang="en-US" sz="1700" b="1" dirty="0" smtClean="0"/>
              <a:t>Jim Lee, RMS Chair </a:t>
            </a:r>
            <a:endParaRPr lang="en-US" sz="17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380999" y="838201"/>
            <a:ext cx="8028363" cy="5486400"/>
          </a:xfrm>
        </p:spPr>
        <p:txBody>
          <a:bodyPr>
            <a:normAutofit fontScale="92500" lnSpcReduction="10000"/>
          </a:bodyPr>
          <a:lstStyle/>
          <a:p>
            <a:pPr marL="0" lvl="1" indent="0">
              <a:buNone/>
            </a:pPr>
            <a:r>
              <a:rPr lang="en-US" sz="800" b="1" u="sng" dirty="0" smtClean="0"/>
              <a:t/>
            </a:r>
            <a:br>
              <a:rPr lang="en-US" sz="800" b="1" u="sng" dirty="0" smtClean="0"/>
            </a:br>
            <a:r>
              <a:rPr lang="en-US" sz="2000" b="1" u="sng" dirty="0" smtClean="0"/>
              <a:t>Discussion Highlights:</a:t>
            </a:r>
            <a:endParaRPr lang="en-US" sz="900" b="1" u="sng" dirty="0" smtClean="0"/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sz="1600" dirty="0" smtClean="0"/>
              <a:t>Winter Storm Issues Review – RMS to consider best solution to discuss RMS assignments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sz="1600" dirty="0" smtClean="0">
                <a:hlinkClick r:id="rId4"/>
              </a:rPr>
              <a:t>Application for Critical Load Serving Electric Generation and Cogeneration</a:t>
            </a:r>
            <a:endParaRPr lang="en-US" sz="1600" dirty="0" smtClean="0"/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sz="1600" dirty="0" smtClean="0"/>
              <a:t>Voted to sunset the Battery Energy Storage Task Force (BESTF)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sz="1600" dirty="0" smtClean="0"/>
              <a:t>Possible creation of Passport Implementation WG/TF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b="1" u="sng" dirty="0" smtClean="0"/>
              <a:t>TAC Voting Items: </a:t>
            </a:r>
            <a:r>
              <a:rPr lang="en-US" b="1" u="sng" dirty="0" smtClean="0">
                <a:hlinkClick r:id="rId5"/>
              </a:rPr>
              <a:t>Combined Ballot</a:t>
            </a:r>
            <a:endParaRPr lang="en-US" b="1" u="sng" dirty="0" smtClean="0"/>
          </a:p>
          <a:p>
            <a:pPr marL="0" indent="0">
              <a:lnSpc>
                <a:spcPct val="100000"/>
              </a:lnSpc>
              <a:buNone/>
            </a:pPr>
            <a:r>
              <a:rPr lang="en-US" sz="1600" dirty="0" smtClean="0"/>
              <a:t>Consensus approval:</a:t>
            </a:r>
          </a:p>
          <a:p>
            <a:pPr marL="300038" indent="-300038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1600" dirty="0" smtClean="0"/>
              <a:t>2021 PRS Goals</a:t>
            </a:r>
          </a:p>
          <a:p>
            <a:pPr marL="300038" indent="-300038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1600" dirty="0" smtClean="0"/>
              <a:t>Approved NPRRs: NPRR1023, NPRR1045, NPRR1057, NPRR1059, NPRR1065, NPRR1066, NPRR1069</a:t>
            </a:r>
          </a:p>
          <a:p>
            <a:pPr marL="300038" indent="-300038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1600" dirty="0" smtClean="0"/>
              <a:t>Approved Other Binding Document List (as recommended by PRS), OBDRR026, OBDRR028</a:t>
            </a:r>
          </a:p>
          <a:p>
            <a:pPr marL="300038" indent="-300038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1600" dirty="0" smtClean="0"/>
              <a:t>Approved NOGRR219 (ROS)</a:t>
            </a:r>
          </a:p>
          <a:p>
            <a:pPr marL="300038" indent="-300038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1600" dirty="0" smtClean="0"/>
              <a:t>Tabled RMGRR164 waiting on NPRR1062 companion (RMS)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1600" dirty="0" smtClean="0"/>
              <a:t>Voting items Approved w/ 1 Opposition:</a:t>
            </a:r>
          </a:p>
          <a:p>
            <a:pPr marL="282575" indent="-282575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1600" dirty="0" smtClean="0"/>
              <a:t>NPRR1060</a:t>
            </a:r>
          </a:p>
          <a:p>
            <a:pPr marL="282575" indent="-282575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1600" dirty="0" smtClean="0"/>
              <a:t>OBDRR027</a:t>
            </a:r>
            <a:endParaRPr lang="en-US" sz="1600" dirty="0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xmlns="" id="{C15F28AF-C8F2-4201-A7AC-CCCAA0DD0B75}"/>
              </a:ext>
            </a:extLst>
          </p:cNvPr>
          <p:cNvCxnSpPr/>
          <p:nvPr/>
        </p:nvCxnSpPr>
        <p:spPr>
          <a:xfrm>
            <a:off x="685800" y="838200"/>
            <a:ext cx="7162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xmlns="" id="{2A799451-ED23-4192-A317-AFB1DD03DA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425344" y="6459786"/>
            <a:ext cx="984019" cy="365125"/>
          </a:xfrm>
        </p:spPr>
        <p:txBody>
          <a:bodyPr/>
          <a:lstStyle/>
          <a:p>
            <a:fld id="{EDEDA31E-5185-4CB0-88E0-309A957138BF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67433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597061" y="115887"/>
            <a:ext cx="7518400" cy="646113"/>
          </a:xfrm>
        </p:spPr>
        <p:txBody>
          <a:bodyPr>
            <a:normAutofit/>
          </a:bodyPr>
          <a:lstStyle/>
          <a:p>
            <a:r>
              <a:rPr lang="en-US" sz="4000" b="1" dirty="0" smtClean="0"/>
              <a:t>PUCT Projects – Winter Storm Issues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380999" y="838201"/>
            <a:ext cx="8028363" cy="5486400"/>
          </a:xfrm>
        </p:spPr>
        <p:txBody>
          <a:bodyPr>
            <a:normAutofit/>
          </a:bodyPr>
          <a:lstStyle/>
          <a:p>
            <a:pPr marL="0" lvl="1" indent="0">
              <a:buNone/>
            </a:pPr>
            <a:r>
              <a:rPr lang="en-US" sz="800" b="1" u="sng" dirty="0" smtClean="0"/>
              <a:t/>
            </a:r>
            <a:br>
              <a:rPr lang="en-US" sz="800" b="1" u="sng" dirty="0" smtClean="0"/>
            </a:br>
            <a:endParaRPr lang="en-US" sz="800" b="1" u="sng" dirty="0"/>
          </a:p>
          <a:p>
            <a:pPr marL="0" lvl="1" indent="0">
              <a:buNone/>
            </a:pPr>
            <a:r>
              <a:rPr lang="en-US" sz="2000" b="1" u="sng" dirty="0" smtClean="0"/>
              <a:t>PUCT Projects opened to address 2021 Winter Storm Issues:</a:t>
            </a:r>
          </a:p>
          <a:p>
            <a:pPr marL="0" lvl="1" indent="0">
              <a:buNone/>
            </a:pPr>
            <a:endParaRPr lang="en-US" sz="800" b="1" u="sng" dirty="0"/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Project </a:t>
            </a:r>
            <a:r>
              <a:rPr lang="en-US" dirty="0"/>
              <a:t>51825: Investigation Regarding the February 2021 Winter Weather Event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Project </a:t>
            </a:r>
            <a:r>
              <a:rPr lang="en-US" dirty="0"/>
              <a:t>51830: Review of Wholesale - Indexed Products for Compliance with Customer Protection Rules for Retail Electric Service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Project </a:t>
            </a:r>
            <a:r>
              <a:rPr lang="en-US" dirty="0"/>
              <a:t>51839: Electric - Gas Coordination 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Project </a:t>
            </a:r>
            <a:r>
              <a:rPr lang="en-US" dirty="0"/>
              <a:t>51840: Rulemaking to Establish Weatherization Standards 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Project </a:t>
            </a:r>
            <a:r>
              <a:rPr lang="en-US" dirty="0"/>
              <a:t>51841: Review of 16 TAC § 25.53 Relating to Electric Service Emergency Operations Plans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Project </a:t>
            </a:r>
            <a:r>
              <a:rPr lang="en-US" dirty="0"/>
              <a:t>51871: Review of the ERCOT Scarcity Pricing Mechanism 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Project </a:t>
            </a:r>
            <a:r>
              <a:rPr lang="en-US" dirty="0"/>
              <a:t>51888: Review of Critical Load Standards and </a:t>
            </a:r>
            <a:r>
              <a:rPr lang="en-US" dirty="0" smtClean="0"/>
              <a:t>Processes *</a:t>
            </a:r>
            <a:endParaRPr lang="en-US" dirty="0"/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Project </a:t>
            </a:r>
            <a:r>
              <a:rPr lang="en-US" dirty="0"/>
              <a:t>51889: Review of Communications for the Electric </a:t>
            </a:r>
            <a:r>
              <a:rPr lang="en-US" dirty="0" smtClean="0"/>
              <a:t>Market *</a:t>
            </a:r>
            <a:endParaRPr lang="en-US" dirty="0"/>
          </a:p>
          <a:p>
            <a:pPr marL="0" lvl="1" indent="0">
              <a:buNone/>
            </a:pPr>
            <a:endParaRPr lang="en-US" sz="2000" dirty="0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xmlns="" id="{C15F28AF-C8F2-4201-A7AC-CCCAA0DD0B75}"/>
              </a:ext>
            </a:extLst>
          </p:cNvPr>
          <p:cNvCxnSpPr/>
          <p:nvPr/>
        </p:nvCxnSpPr>
        <p:spPr>
          <a:xfrm>
            <a:off x="685800" y="838200"/>
            <a:ext cx="7162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xmlns="" id="{2A799451-ED23-4192-A317-AFB1DD03DA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425344" y="6459786"/>
            <a:ext cx="984019" cy="365125"/>
          </a:xfrm>
        </p:spPr>
        <p:txBody>
          <a:bodyPr/>
          <a:lstStyle/>
          <a:p>
            <a:fld id="{EDEDA31E-5185-4CB0-88E0-309A957138BF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2635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Rectangle 36"/>
          <p:cNvSpPr/>
          <p:nvPr/>
        </p:nvSpPr>
        <p:spPr>
          <a:xfrm>
            <a:off x="6994524" y="959881"/>
            <a:ext cx="1276351" cy="3380683"/>
          </a:xfrm>
          <a:prstGeom prst="rect">
            <a:avLst/>
          </a:prstGeom>
          <a:noFill/>
          <a:ln>
            <a:solidFill>
              <a:schemeClr val="bg2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/>
          <p:cNvSpPr/>
          <p:nvPr/>
        </p:nvSpPr>
        <p:spPr>
          <a:xfrm>
            <a:off x="5699124" y="951202"/>
            <a:ext cx="1276351" cy="3389361"/>
          </a:xfrm>
          <a:prstGeom prst="rect">
            <a:avLst/>
          </a:prstGeom>
          <a:noFill/>
          <a:ln>
            <a:solidFill>
              <a:schemeClr val="bg2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/>
          <p:cNvSpPr/>
          <p:nvPr/>
        </p:nvSpPr>
        <p:spPr>
          <a:xfrm>
            <a:off x="4403723" y="937957"/>
            <a:ext cx="1276351" cy="3402606"/>
          </a:xfrm>
          <a:prstGeom prst="rect">
            <a:avLst/>
          </a:prstGeom>
          <a:noFill/>
          <a:ln>
            <a:solidFill>
              <a:schemeClr val="bg2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/>
          <p:cNvSpPr/>
          <p:nvPr/>
        </p:nvSpPr>
        <p:spPr>
          <a:xfrm>
            <a:off x="3108324" y="937957"/>
            <a:ext cx="1276351" cy="3402606"/>
          </a:xfrm>
          <a:prstGeom prst="rect">
            <a:avLst/>
          </a:prstGeom>
          <a:noFill/>
          <a:ln>
            <a:solidFill>
              <a:schemeClr val="bg2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/>
          <p:cNvSpPr/>
          <p:nvPr/>
        </p:nvSpPr>
        <p:spPr>
          <a:xfrm>
            <a:off x="1831972" y="937957"/>
            <a:ext cx="1276351" cy="3402606"/>
          </a:xfrm>
          <a:prstGeom prst="rect">
            <a:avLst/>
          </a:prstGeom>
          <a:noFill/>
          <a:ln>
            <a:solidFill>
              <a:schemeClr val="bg2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536573" y="937957"/>
            <a:ext cx="1276351" cy="3402606"/>
          </a:xfrm>
          <a:prstGeom prst="rect">
            <a:avLst/>
          </a:prstGeom>
          <a:noFill/>
          <a:ln>
            <a:solidFill>
              <a:schemeClr val="bg2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536572" y="901225"/>
            <a:ext cx="7734303" cy="550944"/>
          </a:xfrm>
          <a:prstGeom prst="rect">
            <a:avLst/>
          </a:prstGeom>
          <a:solidFill>
            <a:schemeClr val="bg2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79926"/>
          </a:xfrm>
        </p:spPr>
        <p:txBody>
          <a:bodyPr/>
          <a:lstStyle/>
          <a:p>
            <a:r>
              <a:rPr lang="en-US" sz="2400" dirty="0" smtClean="0"/>
              <a:t>Passport Scope and Delivery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1679573" y="1677683"/>
            <a:ext cx="6013453" cy="381000"/>
          </a:xfrm>
          <a:prstGeom prst="rect">
            <a:avLst/>
          </a:prstGeom>
          <a:solidFill>
            <a:srgbClr val="7030A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EMS Technology Foundation Upgrade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485773" y="963944"/>
            <a:ext cx="137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2019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755773" y="959881"/>
            <a:ext cx="137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2020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7013573" y="943928"/>
            <a:ext cx="137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2024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3114675" y="959881"/>
            <a:ext cx="137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2021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4356098" y="943928"/>
            <a:ext cx="137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2022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5715000" y="957174"/>
            <a:ext cx="137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2023</a:t>
            </a:r>
            <a:endParaRPr lang="en-US" dirty="0"/>
          </a:p>
        </p:txBody>
      </p:sp>
      <p:sp>
        <p:nvSpPr>
          <p:cNvPr id="22" name="5-Point Star 21"/>
          <p:cNvSpPr/>
          <p:nvPr/>
        </p:nvSpPr>
        <p:spPr>
          <a:xfrm>
            <a:off x="7451724" y="1667690"/>
            <a:ext cx="457200" cy="381000"/>
          </a:xfrm>
          <a:prstGeom prst="star5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/>
          <p:cNvSpPr/>
          <p:nvPr/>
        </p:nvSpPr>
        <p:spPr>
          <a:xfrm>
            <a:off x="3108323" y="2209800"/>
            <a:ext cx="4584703" cy="381000"/>
          </a:xfrm>
          <a:prstGeom prst="rect">
            <a:avLst/>
          </a:prstGeom>
          <a:solidFill>
            <a:schemeClr val="accent1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Real-Time Co-optimization</a:t>
            </a:r>
            <a:endParaRPr lang="en-US" dirty="0"/>
          </a:p>
        </p:txBody>
      </p:sp>
      <p:sp>
        <p:nvSpPr>
          <p:cNvPr id="29" name="Rectangle 28"/>
          <p:cNvSpPr/>
          <p:nvPr/>
        </p:nvSpPr>
        <p:spPr>
          <a:xfrm>
            <a:off x="765173" y="2209800"/>
            <a:ext cx="1263654" cy="381000"/>
          </a:xfrm>
          <a:prstGeom prst="rect">
            <a:avLst/>
          </a:prstGeom>
          <a:solidFill>
            <a:schemeClr val="bg2">
              <a:lumMod val="65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/>
              <a:t>RTC </a:t>
            </a:r>
          </a:p>
          <a:p>
            <a:pPr algn="ctr"/>
            <a:r>
              <a:rPr lang="en-US" sz="1100" dirty="0" smtClean="0"/>
              <a:t>Key Principles</a:t>
            </a:r>
            <a:endParaRPr lang="en-US" sz="1100" dirty="0"/>
          </a:p>
        </p:txBody>
      </p:sp>
      <p:sp>
        <p:nvSpPr>
          <p:cNvPr id="30" name="Rectangle 29"/>
          <p:cNvSpPr/>
          <p:nvPr/>
        </p:nvSpPr>
        <p:spPr>
          <a:xfrm>
            <a:off x="2016692" y="2209800"/>
            <a:ext cx="1091631" cy="381000"/>
          </a:xfrm>
          <a:prstGeom prst="rect">
            <a:avLst/>
          </a:prstGeom>
          <a:solidFill>
            <a:schemeClr val="bg2">
              <a:lumMod val="65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/>
              <a:t>RTC </a:t>
            </a:r>
          </a:p>
          <a:p>
            <a:pPr algn="ctr"/>
            <a:r>
              <a:rPr lang="en-US" sz="1100" dirty="0" smtClean="0"/>
              <a:t>NPRR review</a:t>
            </a:r>
            <a:endParaRPr lang="en-US" sz="1100" dirty="0"/>
          </a:p>
        </p:txBody>
      </p:sp>
      <p:sp>
        <p:nvSpPr>
          <p:cNvPr id="40" name="Rectangle 39"/>
          <p:cNvSpPr/>
          <p:nvPr/>
        </p:nvSpPr>
        <p:spPr>
          <a:xfrm>
            <a:off x="3076573" y="2743200"/>
            <a:ext cx="4616453" cy="381000"/>
          </a:xfrm>
          <a:prstGeom prst="rect">
            <a:avLst/>
          </a:prstGeom>
          <a:solidFill>
            <a:srgbClr val="00206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Battery Energy Storage Resources</a:t>
            </a:r>
            <a:endParaRPr lang="en-US" dirty="0"/>
          </a:p>
        </p:txBody>
      </p:sp>
      <p:sp>
        <p:nvSpPr>
          <p:cNvPr id="41" name="Rectangle 40"/>
          <p:cNvSpPr/>
          <p:nvPr/>
        </p:nvSpPr>
        <p:spPr>
          <a:xfrm>
            <a:off x="914400" y="2743200"/>
            <a:ext cx="1134039" cy="381000"/>
          </a:xfrm>
          <a:prstGeom prst="rect">
            <a:avLst/>
          </a:prstGeom>
          <a:solidFill>
            <a:schemeClr val="bg2">
              <a:lumMod val="65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/>
              <a:t>BES Key Topic Concepts</a:t>
            </a:r>
            <a:endParaRPr lang="en-US" sz="1100" dirty="0"/>
          </a:p>
        </p:txBody>
      </p:sp>
      <p:sp>
        <p:nvSpPr>
          <p:cNvPr id="42" name="Rectangle 41"/>
          <p:cNvSpPr/>
          <p:nvPr/>
        </p:nvSpPr>
        <p:spPr>
          <a:xfrm>
            <a:off x="2028827" y="2743200"/>
            <a:ext cx="1079496" cy="381000"/>
          </a:xfrm>
          <a:prstGeom prst="rect">
            <a:avLst/>
          </a:prstGeom>
          <a:solidFill>
            <a:schemeClr val="bg2">
              <a:lumMod val="65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/>
              <a:t>BES </a:t>
            </a:r>
          </a:p>
          <a:p>
            <a:pPr algn="ctr"/>
            <a:r>
              <a:rPr lang="en-US" sz="1100" dirty="0" smtClean="0"/>
              <a:t>NPRR review</a:t>
            </a:r>
            <a:endParaRPr lang="en-US" sz="1100" dirty="0"/>
          </a:p>
        </p:txBody>
      </p:sp>
      <p:sp>
        <p:nvSpPr>
          <p:cNvPr id="43" name="Rectangle 42"/>
          <p:cNvSpPr/>
          <p:nvPr/>
        </p:nvSpPr>
        <p:spPr>
          <a:xfrm>
            <a:off x="3089272" y="3276600"/>
            <a:ext cx="4603754" cy="381000"/>
          </a:xfrm>
          <a:prstGeom prst="rect">
            <a:avLst/>
          </a:prstGeom>
          <a:solidFill>
            <a:srgbClr val="00B05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Distribution Generation Resources</a:t>
            </a:r>
            <a:endParaRPr lang="en-US" dirty="0"/>
          </a:p>
        </p:txBody>
      </p:sp>
      <p:sp>
        <p:nvSpPr>
          <p:cNvPr id="45" name="Rectangle 44"/>
          <p:cNvSpPr/>
          <p:nvPr/>
        </p:nvSpPr>
        <p:spPr>
          <a:xfrm>
            <a:off x="1143000" y="3276600"/>
            <a:ext cx="885827" cy="381000"/>
          </a:xfrm>
          <a:prstGeom prst="rect">
            <a:avLst/>
          </a:prstGeom>
          <a:solidFill>
            <a:schemeClr val="bg2">
              <a:lumMod val="65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/>
              <a:t>DGR Workshops 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7693026" y="1968025"/>
            <a:ext cx="0" cy="2372539"/>
          </a:xfrm>
          <a:prstGeom prst="line">
            <a:avLst/>
          </a:prstGeom>
          <a:ln/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31" name="Rectangle 30"/>
          <p:cNvSpPr/>
          <p:nvPr/>
        </p:nvSpPr>
        <p:spPr>
          <a:xfrm>
            <a:off x="2009773" y="3276600"/>
            <a:ext cx="1098550" cy="381000"/>
          </a:xfrm>
          <a:prstGeom prst="rect">
            <a:avLst/>
          </a:prstGeom>
          <a:solidFill>
            <a:schemeClr val="bg2">
              <a:lumMod val="65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/>
              <a:t>DGR </a:t>
            </a:r>
          </a:p>
          <a:p>
            <a:pPr algn="ctr"/>
            <a:r>
              <a:rPr lang="en-US" sz="1100" dirty="0" smtClean="0"/>
              <a:t>NPRR review </a:t>
            </a:r>
          </a:p>
        </p:txBody>
      </p:sp>
      <p:sp>
        <p:nvSpPr>
          <p:cNvPr id="19" name="Rectangle 18"/>
          <p:cNvSpPr/>
          <p:nvPr/>
        </p:nvSpPr>
        <p:spPr>
          <a:xfrm>
            <a:off x="1371600" y="4803255"/>
            <a:ext cx="4648200" cy="947011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dirty="0" smtClean="0"/>
              <a:t>“</a:t>
            </a:r>
            <a:r>
              <a:rPr lang="en-US" sz="1600" u="sng" dirty="0" smtClean="0"/>
              <a:t>Pre-Passport” deliveries before </a:t>
            </a:r>
            <a:r>
              <a:rPr lang="en-US" sz="1600" u="sng" dirty="0"/>
              <a:t>2024:</a:t>
            </a:r>
          </a:p>
          <a:p>
            <a:pPr marL="285750" indent="-169863">
              <a:buFont typeface="Arial" panose="020B0604020202020204" pitchFamily="34" charset="0"/>
              <a:buChar char="•"/>
            </a:pPr>
            <a:r>
              <a:rPr lang="en-US" sz="1600" dirty="0" smtClean="0"/>
              <a:t>FFR advancement </a:t>
            </a:r>
          </a:p>
          <a:p>
            <a:pPr marL="285750" indent="-169863">
              <a:buFont typeface="Arial" panose="020B0604020202020204" pitchFamily="34" charset="0"/>
              <a:buChar char="•"/>
            </a:pPr>
            <a:r>
              <a:rPr lang="en-US" sz="1600" dirty="0" smtClean="0"/>
              <a:t>DGR enhancements to re-open registration</a:t>
            </a:r>
            <a:endParaRPr lang="en-US" sz="1600" dirty="0"/>
          </a:p>
          <a:p>
            <a:pPr marL="285750" indent="-169863">
              <a:buFont typeface="Arial" panose="020B0604020202020204" pitchFamily="34" charset="0"/>
              <a:buChar char="•"/>
            </a:pPr>
            <a:r>
              <a:rPr lang="en-US" sz="1600" dirty="0" smtClean="0"/>
              <a:t>Battery storage functionality enhancements</a:t>
            </a:r>
            <a:endParaRPr lang="en-US" sz="1600" dirty="0"/>
          </a:p>
        </p:txBody>
      </p:sp>
      <p:sp>
        <p:nvSpPr>
          <p:cNvPr id="32" name="Rectangle 31"/>
          <p:cNvSpPr/>
          <p:nvPr/>
        </p:nvSpPr>
        <p:spPr>
          <a:xfrm>
            <a:off x="536572" y="3810000"/>
            <a:ext cx="7143752" cy="530564"/>
          </a:xfrm>
          <a:prstGeom prst="rect">
            <a:avLst/>
          </a:prstGeom>
          <a:solidFill>
            <a:srgbClr val="AC510C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ERCOT Contingency Reserve Service</a:t>
            </a:r>
          </a:p>
          <a:p>
            <a:pPr algn="ctr"/>
            <a:r>
              <a:rPr lang="en-US" sz="1400" dirty="0" smtClean="0"/>
              <a:t>New 10-minute Ancillary Service product defined in NPRR863</a:t>
            </a:r>
            <a:endParaRPr lang="en-US" sz="1400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4648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09087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/>
              <a:t>Passport Protocol Scope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0" y="1268377"/>
          <a:ext cx="8458200" cy="1920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910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2672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r>
                        <a:rPr lang="en-US" dirty="0" smtClean="0"/>
                        <a:t>Design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Revision</a:t>
                      </a:r>
                      <a:r>
                        <a:rPr lang="en-US" baseline="0" dirty="0" smtClean="0"/>
                        <a:t> Request</a:t>
                      </a:r>
                      <a:r>
                        <a:rPr lang="en-US" baseline="0" dirty="0" smtClean="0">
                          <a:solidFill>
                            <a:schemeClr val="bg1"/>
                          </a:solidFill>
                        </a:rPr>
                        <a:t>s*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64257">
                <a:tc>
                  <a:txBody>
                    <a:bodyPr/>
                    <a:lstStyle/>
                    <a:p>
                      <a:r>
                        <a:rPr lang="en-US" dirty="0" smtClean="0"/>
                        <a:t>Real-Time Co-optimization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NPRR1007</a:t>
                      </a:r>
                      <a:r>
                        <a:rPr lang="en-US" baseline="0" dirty="0" smtClean="0"/>
                        <a:t> – 1013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64257">
                <a:tc>
                  <a:txBody>
                    <a:bodyPr/>
                    <a:lstStyle/>
                    <a:p>
                      <a:r>
                        <a:rPr lang="en-US" dirty="0" smtClean="0"/>
                        <a:t>Battery Energy Storage Resources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NPRR1014 &amp; 1029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14727">
                <a:tc>
                  <a:txBody>
                    <a:bodyPr/>
                    <a:lstStyle/>
                    <a:p>
                      <a:r>
                        <a:rPr lang="en-US" dirty="0" smtClean="0"/>
                        <a:t>Distribution Generation Resources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NPRR1016 </a:t>
                      </a:r>
                      <a:r>
                        <a:rPr lang="en-US" sz="1400" dirty="0" smtClean="0"/>
                        <a:t>(mapping improvements only)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92993">
                <a:tc>
                  <a:txBody>
                    <a:bodyPr/>
                    <a:lstStyle/>
                    <a:p>
                      <a:r>
                        <a:rPr lang="en-US" dirty="0" smtClean="0"/>
                        <a:t>ERCOT Contingency Reserve Service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NPRR863 </a:t>
                      </a:r>
                      <a:r>
                        <a:rPr lang="en-US" sz="1400" dirty="0" smtClean="0"/>
                        <a:t>(ECRS only)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2244213" y="3339528"/>
            <a:ext cx="6629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 smtClean="0"/>
              <a:t>*Additional supporting Market Guide changes are also within Passport scope.</a:t>
            </a:r>
            <a:endParaRPr lang="en-US" sz="1400" i="1" dirty="0"/>
          </a:p>
        </p:txBody>
      </p:sp>
    </p:spTree>
    <p:extLst>
      <p:ext uri="{BB962C8B-B14F-4D97-AF65-F5344CB8AC3E}">
        <p14:creationId xmlns:p14="http://schemas.microsoft.com/office/powerpoint/2010/main" val="2387785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solidFill>
                  <a:srgbClr val="00AEC7"/>
                </a:solidFill>
              </a:rPr>
              <a:t>Passport Sequence of Milestones through 2024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8" name="Rectangle 87"/>
          <p:cNvSpPr/>
          <p:nvPr/>
        </p:nvSpPr>
        <p:spPr>
          <a:xfrm>
            <a:off x="152400" y="5103399"/>
            <a:ext cx="8774484" cy="913700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9" name="Rectangle 88"/>
          <p:cNvSpPr/>
          <p:nvPr/>
        </p:nvSpPr>
        <p:spPr>
          <a:xfrm>
            <a:off x="157555" y="3501878"/>
            <a:ext cx="8774484" cy="680789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0" name="Rectangle 89"/>
          <p:cNvSpPr/>
          <p:nvPr/>
        </p:nvSpPr>
        <p:spPr>
          <a:xfrm>
            <a:off x="157555" y="1462539"/>
            <a:ext cx="8774484" cy="383370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1" name="Rectangle 90"/>
          <p:cNvSpPr/>
          <p:nvPr/>
        </p:nvSpPr>
        <p:spPr>
          <a:xfrm>
            <a:off x="157555" y="2701125"/>
            <a:ext cx="8774484" cy="657438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2" name="Rectangle 91"/>
          <p:cNvSpPr/>
          <p:nvPr/>
        </p:nvSpPr>
        <p:spPr>
          <a:xfrm>
            <a:off x="157556" y="2004366"/>
            <a:ext cx="8774483" cy="538302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93" name="Straight Connector 92"/>
          <p:cNvCxnSpPr/>
          <p:nvPr/>
        </p:nvCxnSpPr>
        <p:spPr>
          <a:xfrm>
            <a:off x="4653617" y="2744489"/>
            <a:ext cx="0" cy="930058"/>
          </a:xfrm>
          <a:prstGeom prst="line">
            <a:avLst/>
          </a:prstGeom>
          <a:noFill/>
          <a:ln w="6350" cap="flat" cmpd="sng" algn="ctr">
            <a:solidFill>
              <a:srgbClr val="5B9BD5"/>
            </a:solidFill>
            <a:prstDash val="solid"/>
            <a:miter lim="800000"/>
          </a:ln>
          <a:effectLst/>
        </p:spPr>
      </p:cxnSp>
      <p:sp>
        <p:nvSpPr>
          <p:cNvPr id="94" name="Rectangle 93"/>
          <p:cNvSpPr/>
          <p:nvPr/>
        </p:nvSpPr>
        <p:spPr>
          <a:xfrm>
            <a:off x="3272820" y="2400186"/>
            <a:ext cx="3338772" cy="142483"/>
          </a:xfrm>
          <a:prstGeom prst="rect">
            <a:avLst/>
          </a:prstGeom>
          <a:solidFill>
            <a:srgbClr val="5B9BD5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25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Unit/Functional testing</a:t>
            </a:r>
          </a:p>
        </p:txBody>
      </p:sp>
      <p:pic>
        <p:nvPicPr>
          <p:cNvPr id="95" name="Picture 9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4880" y="1066800"/>
            <a:ext cx="7957159" cy="402159"/>
          </a:xfrm>
          <a:prstGeom prst="rect">
            <a:avLst/>
          </a:prstGeom>
        </p:spPr>
      </p:pic>
      <p:sp>
        <p:nvSpPr>
          <p:cNvPr id="96" name="Rectangle 95"/>
          <p:cNvSpPr/>
          <p:nvPr/>
        </p:nvSpPr>
        <p:spPr>
          <a:xfrm>
            <a:off x="157556" y="1468959"/>
            <a:ext cx="817324" cy="383063"/>
          </a:xfrm>
          <a:prstGeom prst="rect">
            <a:avLst/>
          </a:prstGeom>
          <a:solidFill>
            <a:srgbClr val="5B9BD5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Pre-Passport</a:t>
            </a:r>
            <a:endParaRPr kumimoji="0" lang="en-US" sz="135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7" name="Rectangle 96"/>
          <p:cNvSpPr/>
          <p:nvPr/>
        </p:nvSpPr>
        <p:spPr>
          <a:xfrm>
            <a:off x="965483" y="1595589"/>
            <a:ext cx="4584526" cy="150313"/>
          </a:xfrm>
          <a:prstGeom prst="rect">
            <a:avLst/>
          </a:prstGeom>
          <a:solidFill>
            <a:srgbClr val="5B9BD5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8" name="TextBox 97"/>
          <p:cNvSpPr txBox="1"/>
          <p:nvPr/>
        </p:nvSpPr>
        <p:spPr>
          <a:xfrm>
            <a:off x="5557449" y="1487365"/>
            <a:ext cx="1355549" cy="3462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25" dirty="0" smtClean="0">
                <a:solidFill>
                  <a:prstClr val="black"/>
                </a:solidFill>
                <a:latin typeface="Calibri" panose="020F0502020204030204"/>
              </a:rPr>
              <a:t>Last </a:t>
            </a:r>
            <a:r>
              <a:rPr lang="en-US" sz="825" dirty="0">
                <a:solidFill>
                  <a:prstClr val="black"/>
                </a:solidFill>
                <a:latin typeface="Calibri" panose="020F0502020204030204"/>
              </a:rPr>
              <a:t>major release date for EMS/MMS/S&amp;B projects</a:t>
            </a:r>
          </a:p>
        </p:txBody>
      </p:sp>
      <p:sp>
        <p:nvSpPr>
          <p:cNvPr id="99" name="Rectangle 98"/>
          <p:cNvSpPr/>
          <p:nvPr/>
        </p:nvSpPr>
        <p:spPr>
          <a:xfrm>
            <a:off x="159122" y="2006012"/>
            <a:ext cx="817324" cy="536657"/>
          </a:xfrm>
          <a:prstGeom prst="rect">
            <a:avLst/>
          </a:prstGeom>
          <a:solidFill>
            <a:srgbClr val="5B9BD5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EMS Upgrade</a:t>
            </a:r>
          </a:p>
        </p:txBody>
      </p:sp>
      <p:sp>
        <p:nvSpPr>
          <p:cNvPr id="100" name="Rectangle 99"/>
          <p:cNvSpPr/>
          <p:nvPr/>
        </p:nvSpPr>
        <p:spPr>
          <a:xfrm>
            <a:off x="976446" y="2210730"/>
            <a:ext cx="2281300" cy="142483"/>
          </a:xfrm>
          <a:prstGeom prst="rect">
            <a:avLst/>
          </a:prstGeom>
          <a:solidFill>
            <a:srgbClr val="5B9BD5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25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Convert Gen/SCADA to C++</a:t>
            </a:r>
          </a:p>
        </p:txBody>
      </p:sp>
      <p:sp>
        <p:nvSpPr>
          <p:cNvPr id="101" name="Diamond 100"/>
          <p:cNvSpPr/>
          <p:nvPr/>
        </p:nvSpPr>
        <p:spPr>
          <a:xfrm>
            <a:off x="3187289" y="2202900"/>
            <a:ext cx="159707" cy="150312"/>
          </a:xfrm>
          <a:prstGeom prst="diamond">
            <a:avLst/>
          </a:prstGeom>
          <a:solidFill>
            <a:srgbClr val="C00000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2" name="Rectangle 101"/>
          <p:cNvSpPr/>
          <p:nvPr/>
        </p:nvSpPr>
        <p:spPr>
          <a:xfrm>
            <a:off x="969726" y="2004367"/>
            <a:ext cx="2215607" cy="154679"/>
          </a:xfrm>
          <a:prstGeom prst="rect">
            <a:avLst/>
          </a:prstGeom>
          <a:solidFill>
            <a:srgbClr val="5B9BD5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25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EMS/MMS CIM16 Network Model Go-Live</a:t>
            </a:r>
          </a:p>
        </p:txBody>
      </p:sp>
      <p:sp>
        <p:nvSpPr>
          <p:cNvPr id="103" name="Diamond 102"/>
          <p:cNvSpPr/>
          <p:nvPr/>
        </p:nvSpPr>
        <p:spPr>
          <a:xfrm>
            <a:off x="3087363" y="2013465"/>
            <a:ext cx="159707" cy="150312"/>
          </a:xfrm>
          <a:prstGeom prst="diamond">
            <a:avLst/>
          </a:prstGeom>
          <a:solidFill>
            <a:srgbClr val="C00000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4" name="TextBox 103"/>
          <p:cNvSpPr txBox="1"/>
          <p:nvPr/>
        </p:nvSpPr>
        <p:spPr>
          <a:xfrm>
            <a:off x="6531738" y="2128151"/>
            <a:ext cx="1252996" cy="4732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25" dirty="0" smtClean="0">
                <a:solidFill>
                  <a:prstClr val="black"/>
                </a:solidFill>
                <a:latin typeface="Calibri" panose="020F0502020204030204"/>
              </a:rPr>
              <a:t>Last date for Go/No-Go </a:t>
            </a:r>
            <a:r>
              <a:rPr lang="en-US" sz="825" dirty="0">
                <a:solidFill>
                  <a:prstClr val="black"/>
                </a:solidFill>
                <a:latin typeface="Calibri" panose="020F0502020204030204"/>
              </a:rPr>
              <a:t>for Combined Passport EMS Upgrade</a:t>
            </a:r>
          </a:p>
        </p:txBody>
      </p:sp>
      <p:sp>
        <p:nvSpPr>
          <p:cNvPr id="105" name="Rectangle 104"/>
          <p:cNvSpPr/>
          <p:nvPr/>
        </p:nvSpPr>
        <p:spPr>
          <a:xfrm>
            <a:off x="978012" y="2400186"/>
            <a:ext cx="2281300" cy="142483"/>
          </a:xfrm>
          <a:prstGeom prst="rect">
            <a:avLst/>
          </a:prstGeom>
          <a:solidFill>
            <a:srgbClr val="5B9BD5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25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Other EMS Subsystem Dev and Customs</a:t>
            </a:r>
          </a:p>
        </p:txBody>
      </p:sp>
      <p:sp>
        <p:nvSpPr>
          <p:cNvPr id="106" name="Diamond 105"/>
          <p:cNvSpPr/>
          <p:nvPr/>
        </p:nvSpPr>
        <p:spPr>
          <a:xfrm>
            <a:off x="3188855" y="2392356"/>
            <a:ext cx="159707" cy="150312"/>
          </a:xfrm>
          <a:prstGeom prst="diamond">
            <a:avLst/>
          </a:prstGeom>
          <a:solidFill>
            <a:srgbClr val="C00000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7" name="Diamond 106"/>
          <p:cNvSpPr/>
          <p:nvPr/>
        </p:nvSpPr>
        <p:spPr>
          <a:xfrm>
            <a:off x="6531738" y="2392356"/>
            <a:ext cx="159707" cy="150312"/>
          </a:xfrm>
          <a:prstGeom prst="diamond">
            <a:avLst/>
          </a:prstGeom>
          <a:solidFill>
            <a:srgbClr val="44546A">
              <a:lumMod val="75000"/>
            </a:srgb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8" name="TextBox 107"/>
          <p:cNvSpPr txBox="1"/>
          <p:nvPr/>
        </p:nvSpPr>
        <p:spPr>
          <a:xfrm>
            <a:off x="3301590" y="2182601"/>
            <a:ext cx="2991632" cy="2192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25" dirty="0">
                <a:solidFill>
                  <a:prstClr val="black"/>
                </a:solidFill>
                <a:latin typeface="Calibri" panose="020F0502020204030204"/>
              </a:rPr>
              <a:t>Snapshot of EMS Upgrade Codestream without Passport</a:t>
            </a:r>
          </a:p>
        </p:txBody>
      </p:sp>
      <p:sp>
        <p:nvSpPr>
          <p:cNvPr id="109" name="Rectangle 108"/>
          <p:cNvSpPr/>
          <p:nvPr/>
        </p:nvSpPr>
        <p:spPr>
          <a:xfrm>
            <a:off x="160688" y="2707238"/>
            <a:ext cx="817324" cy="651326"/>
          </a:xfrm>
          <a:prstGeom prst="rect">
            <a:avLst/>
          </a:prstGeom>
          <a:solidFill>
            <a:srgbClr val="5B9BD5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Passport Market Design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0" i="0" u="sng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Core </a:t>
            </a:r>
            <a:r>
              <a:rPr kumimoji="0" lang="en-US" sz="6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- EMS/MMS/SB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0" i="0" u="sng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Support</a:t>
            </a:r>
            <a:r>
              <a:rPr kumimoji="0" lang="en-US" sz="6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- OS/</a:t>
            </a:r>
            <a:r>
              <a:rPr kumimoji="0" lang="en-US" sz="600" b="0" i="0" u="none" strike="noStrike" kern="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Reg</a:t>
            </a:r>
            <a:r>
              <a:rPr kumimoji="0" lang="en-US" sz="6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…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0" i="0" u="sng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Report</a:t>
            </a:r>
            <a:r>
              <a:rPr kumimoji="0" lang="en-US" sz="6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- EIS/MIS</a:t>
            </a:r>
          </a:p>
        </p:txBody>
      </p:sp>
      <p:sp>
        <p:nvSpPr>
          <p:cNvPr id="110" name="Rectangle 109"/>
          <p:cNvSpPr/>
          <p:nvPr/>
        </p:nvSpPr>
        <p:spPr>
          <a:xfrm>
            <a:off x="970826" y="2709996"/>
            <a:ext cx="1141431" cy="161198"/>
          </a:xfrm>
          <a:prstGeom prst="rect">
            <a:avLst/>
          </a:prstGeom>
          <a:solidFill>
            <a:srgbClr val="5B9BD5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25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Core Business Reqts</a:t>
            </a:r>
          </a:p>
        </p:txBody>
      </p:sp>
      <p:sp>
        <p:nvSpPr>
          <p:cNvPr id="111" name="Rectangle 110"/>
          <p:cNvSpPr/>
          <p:nvPr/>
        </p:nvSpPr>
        <p:spPr>
          <a:xfrm>
            <a:off x="1441475" y="2930387"/>
            <a:ext cx="1219719" cy="162056"/>
          </a:xfrm>
          <a:prstGeom prst="rect">
            <a:avLst/>
          </a:prstGeom>
          <a:solidFill>
            <a:srgbClr val="5B9BD5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25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Support Business Reqts</a:t>
            </a:r>
          </a:p>
        </p:txBody>
      </p:sp>
      <p:sp>
        <p:nvSpPr>
          <p:cNvPr id="112" name="Rectangle 111"/>
          <p:cNvSpPr/>
          <p:nvPr/>
        </p:nvSpPr>
        <p:spPr>
          <a:xfrm>
            <a:off x="2092438" y="3178520"/>
            <a:ext cx="1141431" cy="171590"/>
          </a:xfrm>
          <a:prstGeom prst="rect">
            <a:avLst/>
          </a:prstGeom>
          <a:solidFill>
            <a:srgbClr val="5B9BD5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25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Report Business Reqts </a:t>
            </a:r>
          </a:p>
        </p:txBody>
      </p:sp>
      <p:sp>
        <p:nvSpPr>
          <p:cNvPr id="113" name="Rectangle 112"/>
          <p:cNvSpPr/>
          <p:nvPr/>
        </p:nvSpPr>
        <p:spPr>
          <a:xfrm>
            <a:off x="2127273" y="2707237"/>
            <a:ext cx="2526344" cy="165730"/>
          </a:xfrm>
          <a:prstGeom prst="rect">
            <a:avLst/>
          </a:prstGeom>
          <a:solidFill>
            <a:srgbClr val="5B9BD5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25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Design/Development/UnitTest </a:t>
            </a:r>
          </a:p>
        </p:txBody>
      </p:sp>
      <p:sp>
        <p:nvSpPr>
          <p:cNvPr id="114" name="Rectangle 113"/>
          <p:cNvSpPr/>
          <p:nvPr/>
        </p:nvSpPr>
        <p:spPr>
          <a:xfrm>
            <a:off x="2568816" y="2930386"/>
            <a:ext cx="2408129" cy="162057"/>
          </a:xfrm>
          <a:prstGeom prst="rect">
            <a:avLst/>
          </a:prstGeom>
          <a:solidFill>
            <a:srgbClr val="5B9BD5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25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Design/Development/UnitTest </a:t>
            </a:r>
          </a:p>
        </p:txBody>
      </p:sp>
      <p:sp>
        <p:nvSpPr>
          <p:cNvPr id="115" name="Rectangle 114"/>
          <p:cNvSpPr/>
          <p:nvPr/>
        </p:nvSpPr>
        <p:spPr>
          <a:xfrm>
            <a:off x="3236997" y="3178519"/>
            <a:ext cx="2833241" cy="171590"/>
          </a:xfrm>
          <a:prstGeom prst="rect">
            <a:avLst/>
          </a:prstGeom>
          <a:solidFill>
            <a:srgbClr val="5B9BD5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25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Design/Development/UnitTest </a:t>
            </a:r>
          </a:p>
        </p:txBody>
      </p:sp>
      <p:sp>
        <p:nvSpPr>
          <p:cNvPr id="116" name="Diamond 115"/>
          <p:cNvSpPr/>
          <p:nvPr/>
        </p:nvSpPr>
        <p:spPr>
          <a:xfrm>
            <a:off x="2033774" y="2728391"/>
            <a:ext cx="159707" cy="150312"/>
          </a:xfrm>
          <a:prstGeom prst="diamond">
            <a:avLst/>
          </a:prstGeom>
          <a:solidFill>
            <a:srgbClr val="C00000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7" name="Diamond 116"/>
          <p:cNvSpPr/>
          <p:nvPr/>
        </p:nvSpPr>
        <p:spPr>
          <a:xfrm>
            <a:off x="2501487" y="2942131"/>
            <a:ext cx="159707" cy="150312"/>
          </a:xfrm>
          <a:prstGeom prst="diamond">
            <a:avLst/>
          </a:prstGeom>
          <a:solidFill>
            <a:srgbClr val="C00000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8" name="Diamond 117"/>
          <p:cNvSpPr/>
          <p:nvPr/>
        </p:nvSpPr>
        <p:spPr>
          <a:xfrm>
            <a:off x="3154015" y="3199797"/>
            <a:ext cx="159707" cy="150312"/>
          </a:xfrm>
          <a:prstGeom prst="diamond">
            <a:avLst/>
          </a:prstGeom>
          <a:solidFill>
            <a:srgbClr val="C00000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9" name="Rectangle 118"/>
          <p:cNvSpPr/>
          <p:nvPr/>
        </p:nvSpPr>
        <p:spPr>
          <a:xfrm>
            <a:off x="157555" y="3501878"/>
            <a:ext cx="817325" cy="680789"/>
          </a:xfrm>
          <a:prstGeom prst="rect">
            <a:avLst/>
          </a:prstGeom>
          <a:solidFill>
            <a:srgbClr val="5B9BD5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Integration Testing</a:t>
            </a:r>
          </a:p>
        </p:txBody>
      </p:sp>
      <p:sp>
        <p:nvSpPr>
          <p:cNvPr id="120" name="Rectangle 119"/>
          <p:cNvSpPr/>
          <p:nvPr/>
        </p:nvSpPr>
        <p:spPr>
          <a:xfrm>
            <a:off x="4648138" y="3505997"/>
            <a:ext cx="1972652" cy="190979"/>
          </a:xfrm>
          <a:prstGeom prst="rect">
            <a:avLst/>
          </a:prstGeom>
          <a:solidFill>
            <a:srgbClr val="5B9BD5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25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Begin Early SCED Testing (EMS/MMS)</a:t>
            </a:r>
          </a:p>
        </p:txBody>
      </p:sp>
      <p:sp>
        <p:nvSpPr>
          <p:cNvPr id="121" name="Diamond 120"/>
          <p:cNvSpPr/>
          <p:nvPr/>
        </p:nvSpPr>
        <p:spPr>
          <a:xfrm>
            <a:off x="4570632" y="2717213"/>
            <a:ext cx="159707" cy="150312"/>
          </a:xfrm>
          <a:prstGeom prst="diamond">
            <a:avLst/>
          </a:prstGeom>
          <a:solidFill>
            <a:srgbClr val="44546A">
              <a:lumMod val="75000"/>
            </a:srgb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2" name="Diamond 121"/>
          <p:cNvSpPr/>
          <p:nvPr/>
        </p:nvSpPr>
        <p:spPr>
          <a:xfrm>
            <a:off x="4568284" y="3522049"/>
            <a:ext cx="159707" cy="150312"/>
          </a:xfrm>
          <a:prstGeom prst="diamond">
            <a:avLst/>
          </a:prstGeom>
          <a:solidFill>
            <a:srgbClr val="44546A">
              <a:lumMod val="75000"/>
            </a:srgb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123" name="Straight Connector 122"/>
          <p:cNvCxnSpPr/>
          <p:nvPr/>
        </p:nvCxnSpPr>
        <p:spPr>
          <a:xfrm>
            <a:off x="4659880" y="2880477"/>
            <a:ext cx="7046" cy="5094"/>
          </a:xfrm>
          <a:prstGeom prst="line">
            <a:avLst/>
          </a:prstGeom>
          <a:noFill/>
          <a:ln w="6350" cap="flat" cmpd="sng" algn="ctr">
            <a:solidFill>
              <a:srgbClr val="5B9BD5"/>
            </a:solidFill>
            <a:prstDash val="solid"/>
            <a:miter lim="800000"/>
          </a:ln>
          <a:effectLst/>
        </p:spPr>
      </p:cxnSp>
      <p:sp>
        <p:nvSpPr>
          <p:cNvPr id="124" name="Rectangle 123"/>
          <p:cNvSpPr/>
          <p:nvPr/>
        </p:nvSpPr>
        <p:spPr>
          <a:xfrm>
            <a:off x="5585241" y="3763960"/>
            <a:ext cx="1986941" cy="169426"/>
          </a:xfrm>
          <a:prstGeom prst="rect">
            <a:avLst/>
          </a:prstGeom>
          <a:solidFill>
            <a:srgbClr val="5B9BD5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25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Begin iTest EMS/MMS/S&amp;B</a:t>
            </a:r>
          </a:p>
        </p:txBody>
      </p:sp>
      <p:sp>
        <p:nvSpPr>
          <p:cNvPr id="125" name="Diamond 124"/>
          <p:cNvSpPr/>
          <p:nvPr/>
        </p:nvSpPr>
        <p:spPr>
          <a:xfrm>
            <a:off x="5495993" y="3773517"/>
            <a:ext cx="159707" cy="150312"/>
          </a:xfrm>
          <a:prstGeom prst="diamond">
            <a:avLst/>
          </a:prstGeom>
          <a:solidFill>
            <a:srgbClr val="44546A">
              <a:lumMod val="75000"/>
            </a:srgb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6" name="Rectangle 125"/>
          <p:cNvSpPr/>
          <p:nvPr/>
        </p:nvSpPr>
        <p:spPr>
          <a:xfrm>
            <a:off x="6070238" y="4013243"/>
            <a:ext cx="1772819" cy="169425"/>
          </a:xfrm>
          <a:prstGeom prst="rect">
            <a:avLst/>
          </a:prstGeom>
          <a:solidFill>
            <a:srgbClr val="5B9BD5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25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Begin End-to-end Testing</a:t>
            </a:r>
          </a:p>
        </p:txBody>
      </p:sp>
      <p:sp>
        <p:nvSpPr>
          <p:cNvPr id="127" name="Diamond 126"/>
          <p:cNvSpPr/>
          <p:nvPr/>
        </p:nvSpPr>
        <p:spPr>
          <a:xfrm>
            <a:off x="5990384" y="4022637"/>
            <a:ext cx="159707" cy="150312"/>
          </a:xfrm>
          <a:prstGeom prst="diamond">
            <a:avLst/>
          </a:prstGeom>
          <a:solidFill>
            <a:srgbClr val="44546A">
              <a:lumMod val="75000"/>
            </a:srgb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128" name="Straight Connector 127"/>
          <p:cNvCxnSpPr>
            <a:stCxn id="98" idx="1"/>
            <a:endCxn id="125" idx="0"/>
          </p:cNvCxnSpPr>
          <p:nvPr/>
        </p:nvCxnSpPr>
        <p:spPr>
          <a:xfrm>
            <a:off x="5557449" y="1660490"/>
            <a:ext cx="18398" cy="2113027"/>
          </a:xfrm>
          <a:prstGeom prst="line">
            <a:avLst/>
          </a:prstGeom>
          <a:noFill/>
          <a:ln w="6350" cap="flat" cmpd="sng" algn="ctr">
            <a:solidFill>
              <a:srgbClr val="5B9BD5"/>
            </a:solidFill>
            <a:prstDash val="solid"/>
            <a:miter lim="800000"/>
          </a:ln>
          <a:effectLst/>
        </p:spPr>
      </p:cxnSp>
      <p:sp>
        <p:nvSpPr>
          <p:cNvPr id="129" name="Rectangle 128"/>
          <p:cNvSpPr/>
          <p:nvPr/>
        </p:nvSpPr>
        <p:spPr>
          <a:xfrm>
            <a:off x="159121" y="4339555"/>
            <a:ext cx="8774484" cy="680789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0" name="Rectangle 129"/>
          <p:cNvSpPr/>
          <p:nvPr/>
        </p:nvSpPr>
        <p:spPr>
          <a:xfrm>
            <a:off x="159121" y="4339555"/>
            <a:ext cx="817325" cy="680789"/>
          </a:xfrm>
          <a:prstGeom prst="rect">
            <a:avLst/>
          </a:prstGeom>
          <a:solidFill>
            <a:srgbClr val="5B9BD5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Market 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Trials</a:t>
            </a:r>
          </a:p>
        </p:txBody>
      </p:sp>
      <p:sp>
        <p:nvSpPr>
          <p:cNvPr id="131" name="Rectangle 130"/>
          <p:cNvSpPr/>
          <p:nvPr/>
        </p:nvSpPr>
        <p:spPr>
          <a:xfrm>
            <a:off x="6598022" y="4344242"/>
            <a:ext cx="1104585" cy="134733"/>
          </a:xfrm>
          <a:prstGeom prst="rect">
            <a:avLst/>
          </a:prstGeom>
          <a:solidFill>
            <a:srgbClr val="5B9BD5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25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Market Connectivity</a:t>
            </a:r>
          </a:p>
        </p:txBody>
      </p:sp>
      <p:sp>
        <p:nvSpPr>
          <p:cNvPr id="132" name="Diamond 131"/>
          <p:cNvSpPr/>
          <p:nvPr/>
        </p:nvSpPr>
        <p:spPr>
          <a:xfrm>
            <a:off x="6488923" y="4352434"/>
            <a:ext cx="159707" cy="150312"/>
          </a:xfrm>
          <a:prstGeom prst="diamond">
            <a:avLst/>
          </a:prstGeom>
          <a:solidFill>
            <a:srgbClr val="44546A">
              <a:lumMod val="75000"/>
            </a:srgb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3" name="Rectangle 132"/>
          <p:cNvSpPr/>
          <p:nvPr/>
        </p:nvSpPr>
        <p:spPr>
          <a:xfrm>
            <a:off x="7651157" y="4613278"/>
            <a:ext cx="1013229" cy="216397"/>
          </a:xfrm>
          <a:prstGeom prst="rect">
            <a:avLst/>
          </a:prstGeom>
          <a:solidFill>
            <a:srgbClr val="5B9BD5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25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SCED/Control Tests</a:t>
            </a:r>
          </a:p>
        </p:txBody>
      </p:sp>
      <p:sp>
        <p:nvSpPr>
          <p:cNvPr id="134" name="Rectangle 133"/>
          <p:cNvSpPr/>
          <p:nvPr/>
        </p:nvSpPr>
        <p:spPr>
          <a:xfrm>
            <a:off x="7639416" y="4838356"/>
            <a:ext cx="1024970" cy="185951"/>
          </a:xfrm>
          <a:prstGeom prst="rect">
            <a:avLst/>
          </a:prstGeom>
          <a:solidFill>
            <a:srgbClr val="5B9BD5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25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DAM, S&amp;B reports</a:t>
            </a:r>
          </a:p>
        </p:txBody>
      </p:sp>
      <p:sp>
        <p:nvSpPr>
          <p:cNvPr id="135" name="Diamond 134"/>
          <p:cNvSpPr/>
          <p:nvPr/>
        </p:nvSpPr>
        <p:spPr>
          <a:xfrm>
            <a:off x="7584750" y="4739692"/>
            <a:ext cx="159707" cy="150312"/>
          </a:xfrm>
          <a:prstGeom prst="diamond">
            <a:avLst/>
          </a:prstGeom>
          <a:solidFill>
            <a:srgbClr val="44546A">
              <a:lumMod val="75000"/>
            </a:srgb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136" name="Straight Connector 135"/>
          <p:cNvCxnSpPr/>
          <p:nvPr/>
        </p:nvCxnSpPr>
        <p:spPr>
          <a:xfrm>
            <a:off x="6611073" y="2522634"/>
            <a:ext cx="24035" cy="1181421"/>
          </a:xfrm>
          <a:prstGeom prst="line">
            <a:avLst/>
          </a:prstGeom>
          <a:noFill/>
          <a:ln w="6350" cap="flat" cmpd="sng" algn="ctr">
            <a:solidFill>
              <a:srgbClr val="5B9BD5"/>
            </a:solidFill>
            <a:prstDash val="solid"/>
            <a:miter lim="800000"/>
          </a:ln>
          <a:effectLst/>
        </p:spPr>
      </p:cxnSp>
      <p:sp>
        <p:nvSpPr>
          <p:cNvPr id="137" name="Diamond 136"/>
          <p:cNvSpPr/>
          <p:nvPr/>
        </p:nvSpPr>
        <p:spPr>
          <a:xfrm>
            <a:off x="7934550" y="4747977"/>
            <a:ext cx="159707" cy="150312"/>
          </a:xfrm>
          <a:prstGeom prst="diamond">
            <a:avLst/>
          </a:prstGeom>
          <a:solidFill>
            <a:srgbClr val="44546A">
              <a:lumMod val="75000"/>
            </a:srgb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8" name="Diamond 137"/>
          <p:cNvSpPr/>
          <p:nvPr/>
        </p:nvSpPr>
        <p:spPr>
          <a:xfrm>
            <a:off x="8333048" y="4742509"/>
            <a:ext cx="159707" cy="150312"/>
          </a:xfrm>
          <a:prstGeom prst="diamond">
            <a:avLst/>
          </a:prstGeom>
          <a:solidFill>
            <a:srgbClr val="44546A">
              <a:lumMod val="75000"/>
            </a:srgb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9" name="Diamond 138"/>
          <p:cNvSpPr/>
          <p:nvPr/>
        </p:nvSpPr>
        <p:spPr>
          <a:xfrm>
            <a:off x="8147205" y="4737354"/>
            <a:ext cx="159707" cy="150312"/>
          </a:xfrm>
          <a:prstGeom prst="diamond">
            <a:avLst/>
          </a:prstGeom>
          <a:solidFill>
            <a:srgbClr val="44546A">
              <a:lumMod val="75000"/>
            </a:srgb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0" name="Rectangle 139"/>
          <p:cNvSpPr/>
          <p:nvPr/>
        </p:nvSpPr>
        <p:spPr>
          <a:xfrm>
            <a:off x="152400" y="5108258"/>
            <a:ext cx="817325" cy="909416"/>
          </a:xfrm>
          <a:prstGeom prst="rect">
            <a:avLst/>
          </a:prstGeom>
          <a:solidFill>
            <a:srgbClr val="5B9BD5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Market Readiness &amp; Go-Live</a:t>
            </a:r>
          </a:p>
        </p:txBody>
      </p:sp>
      <p:sp>
        <p:nvSpPr>
          <p:cNvPr id="141" name="Rectangle 140"/>
          <p:cNvSpPr/>
          <p:nvPr/>
        </p:nvSpPr>
        <p:spPr>
          <a:xfrm>
            <a:off x="6539969" y="5516117"/>
            <a:ext cx="1092727" cy="162885"/>
          </a:xfrm>
          <a:prstGeom prst="rect">
            <a:avLst/>
          </a:prstGeom>
          <a:solidFill>
            <a:srgbClr val="5B9BD5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25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Market Connectivity</a:t>
            </a:r>
          </a:p>
        </p:txBody>
      </p:sp>
      <p:sp>
        <p:nvSpPr>
          <p:cNvPr id="142" name="Rectangle 141"/>
          <p:cNvSpPr/>
          <p:nvPr/>
        </p:nvSpPr>
        <p:spPr>
          <a:xfrm>
            <a:off x="7644436" y="5397910"/>
            <a:ext cx="1013229" cy="216397"/>
          </a:xfrm>
          <a:prstGeom prst="rect">
            <a:avLst/>
          </a:prstGeom>
          <a:solidFill>
            <a:srgbClr val="5B9BD5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25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SCED/Control Tests</a:t>
            </a:r>
          </a:p>
        </p:txBody>
      </p:sp>
      <p:sp>
        <p:nvSpPr>
          <p:cNvPr id="143" name="Rectangle 142"/>
          <p:cNvSpPr/>
          <p:nvPr/>
        </p:nvSpPr>
        <p:spPr>
          <a:xfrm>
            <a:off x="7632696" y="5622989"/>
            <a:ext cx="1024970" cy="185951"/>
          </a:xfrm>
          <a:prstGeom prst="rect">
            <a:avLst/>
          </a:prstGeom>
          <a:solidFill>
            <a:srgbClr val="5B9BD5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25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DAM, S&amp;B reports</a:t>
            </a:r>
          </a:p>
        </p:txBody>
      </p:sp>
      <p:sp>
        <p:nvSpPr>
          <p:cNvPr id="144" name="Diamond 143"/>
          <p:cNvSpPr/>
          <p:nvPr/>
        </p:nvSpPr>
        <p:spPr>
          <a:xfrm>
            <a:off x="7578030" y="5524325"/>
            <a:ext cx="159707" cy="150312"/>
          </a:xfrm>
          <a:prstGeom prst="diamond">
            <a:avLst/>
          </a:prstGeom>
          <a:solidFill>
            <a:srgbClr val="44546A">
              <a:lumMod val="75000"/>
            </a:srgb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5" name="Diamond 144"/>
          <p:cNvSpPr/>
          <p:nvPr/>
        </p:nvSpPr>
        <p:spPr>
          <a:xfrm>
            <a:off x="7927830" y="5532609"/>
            <a:ext cx="159707" cy="150312"/>
          </a:xfrm>
          <a:prstGeom prst="diamond">
            <a:avLst/>
          </a:prstGeom>
          <a:solidFill>
            <a:srgbClr val="44546A">
              <a:lumMod val="75000"/>
            </a:srgb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6" name="Diamond 145"/>
          <p:cNvSpPr/>
          <p:nvPr/>
        </p:nvSpPr>
        <p:spPr>
          <a:xfrm>
            <a:off x="8326327" y="5527142"/>
            <a:ext cx="159707" cy="150312"/>
          </a:xfrm>
          <a:prstGeom prst="diamond">
            <a:avLst/>
          </a:prstGeom>
          <a:solidFill>
            <a:srgbClr val="44546A">
              <a:lumMod val="75000"/>
            </a:srgb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7" name="Diamond 146"/>
          <p:cNvSpPr/>
          <p:nvPr/>
        </p:nvSpPr>
        <p:spPr>
          <a:xfrm>
            <a:off x="8140484" y="5521987"/>
            <a:ext cx="159707" cy="150312"/>
          </a:xfrm>
          <a:prstGeom prst="diamond">
            <a:avLst/>
          </a:prstGeom>
          <a:solidFill>
            <a:srgbClr val="44546A">
              <a:lumMod val="75000"/>
            </a:srgb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8" name="Rectangle 147"/>
          <p:cNvSpPr/>
          <p:nvPr/>
        </p:nvSpPr>
        <p:spPr>
          <a:xfrm>
            <a:off x="1487195" y="5347581"/>
            <a:ext cx="1722342" cy="165808"/>
          </a:xfrm>
          <a:prstGeom prst="rect">
            <a:avLst/>
          </a:prstGeom>
          <a:solidFill>
            <a:srgbClr val="5B9BD5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25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Develop/Publish MP</a:t>
            </a:r>
            <a:r>
              <a:rPr kumimoji="0" lang="en-US" sz="825" b="0" i="0" u="none" strike="noStrike" kern="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sz="825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Specifications</a:t>
            </a:r>
          </a:p>
        </p:txBody>
      </p:sp>
      <p:sp>
        <p:nvSpPr>
          <p:cNvPr id="149" name="Diamond 148"/>
          <p:cNvSpPr/>
          <p:nvPr/>
        </p:nvSpPr>
        <p:spPr>
          <a:xfrm>
            <a:off x="3131054" y="5352529"/>
            <a:ext cx="159707" cy="150312"/>
          </a:xfrm>
          <a:prstGeom prst="diamond">
            <a:avLst/>
          </a:prstGeom>
          <a:solidFill>
            <a:srgbClr val="C00000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0" name="Rectangle 149"/>
          <p:cNvSpPr/>
          <p:nvPr/>
        </p:nvSpPr>
        <p:spPr>
          <a:xfrm>
            <a:off x="3820631" y="5347408"/>
            <a:ext cx="1370819" cy="155161"/>
          </a:xfrm>
          <a:prstGeom prst="rect">
            <a:avLst/>
          </a:prstGeom>
          <a:solidFill>
            <a:srgbClr val="5B9BD5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25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Develop Market Trials Plans</a:t>
            </a:r>
          </a:p>
        </p:txBody>
      </p:sp>
      <p:sp>
        <p:nvSpPr>
          <p:cNvPr id="151" name="Diamond 150"/>
          <p:cNvSpPr/>
          <p:nvPr/>
        </p:nvSpPr>
        <p:spPr>
          <a:xfrm>
            <a:off x="5098093" y="5341327"/>
            <a:ext cx="159707" cy="150312"/>
          </a:xfrm>
          <a:prstGeom prst="diamond">
            <a:avLst/>
          </a:prstGeom>
          <a:solidFill>
            <a:srgbClr val="44546A">
              <a:lumMod val="75000"/>
            </a:srgb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4" name="Rectangle 153"/>
          <p:cNvSpPr/>
          <p:nvPr/>
        </p:nvSpPr>
        <p:spPr>
          <a:xfrm>
            <a:off x="7632695" y="5867736"/>
            <a:ext cx="1301947" cy="133599"/>
          </a:xfrm>
          <a:prstGeom prst="rect">
            <a:avLst/>
          </a:prstGeom>
          <a:solidFill>
            <a:srgbClr val="5B9BD5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25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Passport Cutover/Go-Live</a:t>
            </a:r>
          </a:p>
        </p:txBody>
      </p:sp>
      <p:sp>
        <p:nvSpPr>
          <p:cNvPr id="156" name="Diamond 155"/>
          <p:cNvSpPr/>
          <p:nvPr/>
        </p:nvSpPr>
        <p:spPr>
          <a:xfrm>
            <a:off x="7571304" y="4369862"/>
            <a:ext cx="159707" cy="150312"/>
          </a:xfrm>
          <a:prstGeom prst="diamond">
            <a:avLst/>
          </a:prstGeom>
          <a:solidFill>
            <a:srgbClr val="44546A">
              <a:lumMod val="75000"/>
            </a:srgb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7" name="Diamond 156"/>
          <p:cNvSpPr/>
          <p:nvPr/>
        </p:nvSpPr>
        <p:spPr>
          <a:xfrm>
            <a:off x="8828724" y="5868434"/>
            <a:ext cx="159707" cy="150312"/>
          </a:xfrm>
          <a:prstGeom prst="diamond">
            <a:avLst/>
          </a:prstGeom>
          <a:solidFill>
            <a:srgbClr val="C00000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8" name="Rectangle 157"/>
          <p:cNvSpPr/>
          <p:nvPr/>
        </p:nvSpPr>
        <p:spPr>
          <a:xfrm>
            <a:off x="5404624" y="5330787"/>
            <a:ext cx="1399323" cy="169458"/>
          </a:xfrm>
          <a:prstGeom prst="rect">
            <a:avLst/>
          </a:prstGeom>
          <a:solidFill>
            <a:srgbClr val="5B9BD5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25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Deliver Market Training</a:t>
            </a:r>
          </a:p>
        </p:txBody>
      </p:sp>
      <p:sp>
        <p:nvSpPr>
          <p:cNvPr id="159" name="Diamond 158"/>
          <p:cNvSpPr/>
          <p:nvPr/>
        </p:nvSpPr>
        <p:spPr>
          <a:xfrm>
            <a:off x="6735833" y="5343652"/>
            <a:ext cx="159707" cy="150312"/>
          </a:xfrm>
          <a:prstGeom prst="diamond">
            <a:avLst/>
          </a:prstGeom>
          <a:solidFill>
            <a:srgbClr val="44546A">
              <a:lumMod val="75000"/>
            </a:srgb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0" name="Rectangle 159"/>
          <p:cNvSpPr/>
          <p:nvPr/>
        </p:nvSpPr>
        <p:spPr>
          <a:xfrm>
            <a:off x="7126357" y="5137041"/>
            <a:ext cx="1480799" cy="172538"/>
          </a:xfrm>
          <a:prstGeom prst="rect">
            <a:avLst/>
          </a:prstGeom>
          <a:solidFill>
            <a:srgbClr val="5B9BD5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25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Market Readiness Metrics</a:t>
            </a:r>
          </a:p>
        </p:txBody>
      </p:sp>
      <p:sp>
        <p:nvSpPr>
          <p:cNvPr id="161" name="Diamond 160"/>
          <p:cNvSpPr/>
          <p:nvPr/>
        </p:nvSpPr>
        <p:spPr>
          <a:xfrm>
            <a:off x="8540806" y="5147588"/>
            <a:ext cx="159707" cy="150312"/>
          </a:xfrm>
          <a:prstGeom prst="diamond">
            <a:avLst/>
          </a:prstGeom>
          <a:solidFill>
            <a:srgbClr val="44546A">
              <a:lumMod val="75000"/>
            </a:srgb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2" name="Rectangle 161"/>
          <p:cNvSpPr/>
          <p:nvPr/>
        </p:nvSpPr>
        <p:spPr>
          <a:xfrm>
            <a:off x="1487195" y="5135148"/>
            <a:ext cx="5631404" cy="174431"/>
          </a:xfrm>
          <a:prstGeom prst="rect">
            <a:avLst/>
          </a:prstGeom>
          <a:solidFill>
            <a:srgbClr val="5B9BD5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25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Passport Implementation Task Force</a:t>
            </a:r>
          </a:p>
        </p:txBody>
      </p:sp>
      <p:sp>
        <p:nvSpPr>
          <p:cNvPr id="163" name="TextBox 162"/>
          <p:cNvSpPr txBox="1"/>
          <p:nvPr/>
        </p:nvSpPr>
        <p:spPr>
          <a:xfrm>
            <a:off x="1894629" y="1561367"/>
            <a:ext cx="2991632" cy="2192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25" dirty="0" smtClean="0">
                <a:solidFill>
                  <a:prstClr val="black"/>
                </a:solidFill>
                <a:latin typeface="Calibri" panose="020F0502020204030204"/>
              </a:rPr>
              <a:t>Pre-Passport Deliveries into production before Passport</a:t>
            </a:r>
            <a:endParaRPr lang="en-US" sz="825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164" name="Diamond 163"/>
          <p:cNvSpPr/>
          <p:nvPr/>
        </p:nvSpPr>
        <p:spPr>
          <a:xfrm>
            <a:off x="5479552" y="1600200"/>
            <a:ext cx="159707" cy="150312"/>
          </a:xfrm>
          <a:prstGeom prst="diamond">
            <a:avLst/>
          </a:prstGeom>
          <a:solidFill>
            <a:srgbClr val="44546A">
              <a:lumMod val="75000"/>
            </a:srgb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165" name="Group 164"/>
          <p:cNvGrpSpPr/>
          <p:nvPr/>
        </p:nvGrpSpPr>
        <p:grpSpPr>
          <a:xfrm>
            <a:off x="6343564" y="558225"/>
            <a:ext cx="2490251" cy="584775"/>
            <a:chOff x="6411562" y="471100"/>
            <a:chExt cx="2490251" cy="584775"/>
          </a:xfrm>
        </p:grpSpPr>
        <p:sp>
          <p:nvSpPr>
            <p:cNvPr id="166" name="Diamond 165"/>
            <p:cNvSpPr/>
            <p:nvPr/>
          </p:nvSpPr>
          <p:spPr>
            <a:xfrm>
              <a:off x="6411562" y="563519"/>
              <a:ext cx="159707" cy="150312"/>
            </a:xfrm>
            <a:prstGeom prst="diamond">
              <a:avLst/>
            </a:prstGeom>
            <a:solidFill>
              <a:srgbClr val="C00000"/>
            </a:solidFill>
            <a:ln w="12700" cap="flat" cmpd="sng" algn="ctr">
              <a:solidFill>
                <a:srgbClr val="5B9BD5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35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67" name="Diamond 166"/>
            <p:cNvSpPr/>
            <p:nvPr/>
          </p:nvSpPr>
          <p:spPr>
            <a:xfrm>
              <a:off x="6420858" y="806080"/>
              <a:ext cx="159707" cy="150312"/>
            </a:xfrm>
            <a:prstGeom prst="diamond">
              <a:avLst/>
            </a:prstGeom>
            <a:solidFill>
              <a:srgbClr val="44546A">
                <a:lumMod val="75000"/>
              </a:srgbClr>
            </a:solidFill>
            <a:ln w="12700" cap="flat" cmpd="sng" algn="ctr">
              <a:solidFill>
                <a:srgbClr val="5B9BD5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35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68" name="TextBox 167"/>
            <p:cNvSpPr txBox="1"/>
            <p:nvPr/>
          </p:nvSpPr>
          <p:spPr>
            <a:xfrm>
              <a:off x="6633882" y="471100"/>
              <a:ext cx="2267931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</a:rPr>
                <a:t>Planned milestone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</a:rPr>
                <a:t>Estimated milestone</a:t>
              </a:r>
            </a:p>
          </p:txBody>
        </p:sp>
      </p:grpSp>
      <p:sp>
        <p:nvSpPr>
          <p:cNvPr id="83" name="Rectangle 82"/>
          <p:cNvSpPr/>
          <p:nvPr/>
        </p:nvSpPr>
        <p:spPr>
          <a:xfrm>
            <a:off x="3252858" y="2604058"/>
            <a:ext cx="2316723" cy="3415742"/>
          </a:xfrm>
          <a:prstGeom prst="rect">
            <a:avLst/>
          </a:prstGeom>
          <a:solidFill>
            <a:schemeClr val="tx2">
              <a:lumMod val="50000"/>
              <a:alpha val="67059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Software Development</a:t>
            </a:r>
          </a:p>
          <a:p>
            <a:pPr algn="ctr"/>
            <a:r>
              <a:rPr lang="en-US" dirty="0" smtClean="0"/>
              <a:t> &amp; </a:t>
            </a:r>
          </a:p>
          <a:p>
            <a:pPr algn="ctr"/>
            <a:r>
              <a:rPr lang="en-US" dirty="0" smtClean="0"/>
              <a:t>Unit Testing</a:t>
            </a:r>
            <a:endParaRPr lang="en-US" dirty="0"/>
          </a:p>
        </p:txBody>
      </p:sp>
      <p:sp>
        <p:nvSpPr>
          <p:cNvPr id="87" name="Rectangle 86"/>
          <p:cNvSpPr/>
          <p:nvPr/>
        </p:nvSpPr>
        <p:spPr>
          <a:xfrm>
            <a:off x="7668972" y="2604058"/>
            <a:ext cx="1272073" cy="3415742"/>
          </a:xfrm>
          <a:prstGeom prst="rect">
            <a:avLst/>
          </a:prstGeom>
          <a:solidFill>
            <a:schemeClr val="tx2">
              <a:lumMod val="50000"/>
              <a:alpha val="67059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Market Trials</a:t>
            </a:r>
          </a:p>
          <a:p>
            <a:pPr algn="ctr"/>
            <a:r>
              <a:rPr lang="en-US" dirty="0" smtClean="0"/>
              <a:t>&amp;</a:t>
            </a:r>
          </a:p>
          <a:p>
            <a:pPr algn="ctr"/>
            <a:r>
              <a:rPr lang="en-US" dirty="0" smtClean="0"/>
              <a:t>Go-Live</a:t>
            </a:r>
          </a:p>
          <a:p>
            <a:pPr algn="ctr"/>
            <a:r>
              <a:rPr lang="en-US" dirty="0" smtClean="0"/>
              <a:t>Cutover</a:t>
            </a:r>
          </a:p>
        </p:txBody>
      </p:sp>
      <p:sp>
        <p:nvSpPr>
          <p:cNvPr id="3" name="Rectangle 2"/>
          <p:cNvSpPr/>
          <p:nvPr/>
        </p:nvSpPr>
        <p:spPr>
          <a:xfrm>
            <a:off x="974880" y="2601357"/>
            <a:ext cx="2270538" cy="3415742"/>
          </a:xfrm>
          <a:prstGeom prst="rect">
            <a:avLst/>
          </a:prstGeom>
          <a:solidFill>
            <a:schemeClr val="tx2">
              <a:lumMod val="50000"/>
              <a:alpha val="67059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Business Requirements </a:t>
            </a:r>
          </a:p>
          <a:p>
            <a:pPr algn="ctr"/>
            <a:r>
              <a:rPr lang="en-US" dirty="0" smtClean="0"/>
              <a:t>&amp; </a:t>
            </a:r>
          </a:p>
          <a:p>
            <a:pPr algn="ctr"/>
            <a:r>
              <a:rPr lang="en-US" dirty="0" smtClean="0"/>
              <a:t>Design</a:t>
            </a:r>
            <a:endParaRPr lang="en-US" dirty="0"/>
          </a:p>
        </p:txBody>
      </p:sp>
      <p:sp>
        <p:nvSpPr>
          <p:cNvPr id="86" name="Diamond 85"/>
          <p:cNvSpPr/>
          <p:nvPr/>
        </p:nvSpPr>
        <p:spPr>
          <a:xfrm>
            <a:off x="6475401" y="5516849"/>
            <a:ext cx="159707" cy="150312"/>
          </a:xfrm>
          <a:prstGeom prst="diamond">
            <a:avLst/>
          </a:prstGeom>
          <a:solidFill>
            <a:srgbClr val="44546A">
              <a:lumMod val="75000"/>
            </a:srgb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4" name="Rectangle 83"/>
          <p:cNvSpPr/>
          <p:nvPr/>
        </p:nvSpPr>
        <p:spPr>
          <a:xfrm>
            <a:off x="5562600" y="2604058"/>
            <a:ext cx="2094823" cy="3415742"/>
          </a:xfrm>
          <a:prstGeom prst="rect">
            <a:avLst/>
          </a:prstGeom>
          <a:solidFill>
            <a:schemeClr val="tx2">
              <a:lumMod val="50000"/>
              <a:alpha val="67059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Integration </a:t>
            </a:r>
          </a:p>
          <a:p>
            <a:pPr algn="ctr"/>
            <a:r>
              <a:rPr lang="en-US" dirty="0" smtClean="0"/>
              <a:t>&amp;</a:t>
            </a:r>
          </a:p>
          <a:p>
            <a:pPr algn="ctr"/>
            <a:r>
              <a:rPr lang="en-US" dirty="0" smtClean="0"/>
              <a:t>End-to-End Testing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8830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Inside pages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sisl xmlns:xsi="http://www.w3.org/2001/XMLSchema-instance" xmlns:xsd="http://www.w3.org/2001/XMLSchema" xmlns="http://www.boldonjames.com/2008/01/sie/internal/label" sislVersion="0" policy="e9c0b8d7-bdb4-4fd3-b62a-f50327aaefce" origin="autoSelectedSuggestion">
  <element uid="c5f8eb12-5b27-439d-aaa6-3402af626fa3" value=""/>
  <element uid="c64218ab-b8d1-40b6-a478-cb8be1e10ecc" value=""/>
</sisl>
</file>

<file path=customXml/itemProps1.xml><?xml version="1.0" encoding="utf-8"?>
<ds:datastoreItem xmlns:ds="http://schemas.openxmlformats.org/officeDocument/2006/customXml" ds:itemID="{6A50C303-0192-4A8E-B7FF-FA2E0B44828B}">
  <ds:schemaRefs>
    <ds:schemaRef ds:uri="http://www.w3.org/2001/XMLSchema"/>
    <ds:schemaRef ds:uri="http://www.boldonjames.com/2008/01/sie/internal/label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15642</TotalTime>
  <Words>299</Words>
  <Application>Microsoft Office PowerPoint</Application>
  <PresentationFormat>On-screen Show (4:3)</PresentationFormat>
  <Paragraphs>129</Paragraphs>
  <Slides>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Calibri</vt:lpstr>
      <vt:lpstr>Calibri Light</vt:lpstr>
      <vt:lpstr>Wingdings</vt:lpstr>
      <vt:lpstr>Retrospect</vt:lpstr>
      <vt:lpstr>Inside pages</vt:lpstr>
      <vt:lpstr>TAC Highlights – March 24, 2021 Jim Lee, RMS Chair </vt:lpstr>
      <vt:lpstr>PUCT Projects – Winter Storm Issues</vt:lpstr>
      <vt:lpstr>Passport Scope and Delivery</vt:lpstr>
      <vt:lpstr>Passport Protocol Scope</vt:lpstr>
      <vt:lpstr>Passport Sequence of Milestones through 2024</vt:lpstr>
    </vt:vector>
  </TitlesOfParts>
  <Company>NRG Energy Inc.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TAC update to RMS</dc:title>
  <dc:creator>Jim Lee</dc:creator>
  <cp:keywords/>
  <cp:lastModifiedBy>Clifton, Suzy</cp:lastModifiedBy>
  <cp:revision>187</cp:revision>
  <cp:lastPrinted>2018-11-28T18:48:20Z</cp:lastPrinted>
  <dcterms:created xsi:type="dcterms:W3CDTF">2018-01-08T22:15:17Z</dcterms:created>
  <dcterms:modified xsi:type="dcterms:W3CDTF">2021-04-13T14:51:02Z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ocIndexRef">
    <vt:lpwstr>66fbd887-84f1-44c6-b614-caad1dd41da1</vt:lpwstr>
  </property>
  <property fmtid="{D5CDD505-2E9C-101B-9397-08002B2CF9AE}" pid="3" name="bjSaver">
    <vt:lpwstr>hVeZjyyepu7wfUb3kwBo4T82bAn9HrXq</vt:lpwstr>
  </property>
  <property fmtid="{D5CDD505-2E9C-101B-9397-08002B2CF9AE}" pid="4" name="bjDocumentSecurityLabel">
    <vt:lpwstr>AEP Public</vt:lpwstr>
  </property>
  <property fmtid="{D5CDD505-2E9C-101B-9397-08002B2CF9AE}" pid="5" name="bjDocumentLabelXML">
    <vt:lpwstr>&lt;?xml version="1.0" encoding="us-ascii"?&gt;&lt;sisl xmlns:xsi="http://www.w3.org/2001/XMLSchema-instance" xmlns:xsd="http://www.w3.org/2001/XMLSchema" sislVersion="0" policy="e9c0b8d7-bdb4-4fd3-b62a-f50327aaefce" origin="autoSelectedSuggestion" xmlns="http://w</vt:lpwstr>
  </property>
  <property fmtid="{D5CDD505-2E9C-101B-9397-08002B2CF9AE}" pid="6" name="bjDocumentLabelXML-0">
    <vt:lpwstr>ww.boldonjames.com/2008/01/sie/internal/label"&gt;&lt;element uid="c5f8eb12-5b27-439d-aaa6-3402af626fa3" value="" /&gt;&lt;element uid="c64218ab-b8d1-40b6-a478-cb8be1e10ecc" value="" /&gt;&lt;/sisl&gt;</vt:lpwstr>
  </property>
  <property fmtid="{D5CDD505-2E9C-101B-9397-08002B2CF9AE}" pid="7" name="Visual Markings Removed">
    <vt:lpwstr>No</vt:lpwstr>
  </property>
</Properties>
</file>