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  <p:sldMasterId id="2147483828" r:id="rId3"/>
  </p:sldMasterIdLst>
  <p:notesMasterIdLst>
    <p:notesMasterId r:id="rId9"/>
  </p:notesMasterIdLst>
  <p:handoutMasterIdLst>
    <p:handoutMasterId r:id="rId10"/>
  </p:handoutMasterIdLst>
  <p:sldIdLst>
    <p:sldId id="258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 varScale="1">
        <p:scale>
          <a:sx n="130" d="100"/>
          <a:sy n="130" d="100"/>
        </p:scale>
        <p:origin x="82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65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5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39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smtClean="0">
                <a:solidFill>
                  <a:schemeClr val="tx1"/>
                </a:solidFill>
              </a:rPr>
              <a:t>ERCOT </a:t>
            </a:r>
            <a:r>
              <a:rPr lang="en-US" sz="1000" b="0" baseline="0" dirty="0" smtClean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3/24/214190-TA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rcot.com/content/wcm/key_documents_lists/214191/2021_TAC_Combined_Ballot_20210324.xls" TargetMode="External"/><Relationship Id="rId4" Type="http://schemas.openxmlformats.org/officeDocument/2006/relationships/hyperlink" Target="http://www.ercot.com/content/wcm/key_documents_lists/174326/Final_-_pdf_-_App_for_gas_pipeline_load_v020320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TAC Highlights – </a:t>
            </a:r>
            <a:r>
              <a:rPr lang="en-US" sz="2700" b="1" dirty="0" smtClean="0">
                <a:hlinkClick r:id="rId3"/>
              </a:rPr>
              <a:t>March 24, </a:t>
            </a:r>
            <a:r>
              <a:rPr lang="en-US" sz="2700" b="1" dirty="0" smtClean="0">
                <a:hlinkClick r:id="rId3"/>
              </a:rPr>
              <a:t>2021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1700" b="1" dirty="0" smtClean="0"/>
              <a:t>Jim Lee, RMS Chair </a:t>
            </a:r>
            <a:endParaRPr lang="en-US" sz="1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Highlights:</a:t>
            </a:r>
            <a:endParaRPr lang="en-US" sz="900" b="1" u="sng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Winter Storm Issues Review – RMS to consider best solution to discuss RMS assignments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4"/>
              </a:rPr>
              <a:t>Application for Critical Load Serving Electric Generation and Cogeneration</a:t>
            </a:r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Voted to sunset the Battery Energy Storage Task Force (BESTF)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Possible creation of Passport Implementation WG/TF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u="sng" dirty="0" smtClean="0"/>
              <a:t>TAC Voting Items: </a:t>
            </a:r>
            <a:r>
              <a:rPr lang="en-US" b="1" u="sng" dirty="0" smtClean="0">
                <a:hlinkClick r:id="rId5"/>
              </a:rPr>
              <a:t>Combined Ballot</a:t>
            </a:r>
            <a:endParaRPr lang="en-US" b="1" u="sng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Consensus approval: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2021 PRS Goals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Approved NPRRs: NPRR1023, NPRR1045, NPRR1057, NPRR1059, NPRR1065, NPRR1066, NPRR1069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Approved Other Binding Document List (as recommended by PRS), OBDRR026, OBDRR028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Approved NOGRR219 (ROS)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Tabled RMGRR164 waiting on NPRR1062 companion (RMS)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Voting items Approved w/ 1 Opposition:</a:t>
            </a:r>
          </a:p>
          <a:p>
            <a:pPr marL="282575" indent="-2825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NPRR1060</a:t>
            </a:r>
          </a:p>
          <a:p>
            <a:pPr marL="282575" indent="-2825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OBDRR027</a:t>
            </a:r>
            <a:endParaRPr lang="en-US" sz="1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4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PUCT Projects – Winter Storm Issues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sz="800" b="1" u="sng" dirty="0"/>
          </a:p>
          <a:p>
            <a:pPr marL="0" lvl="1" indent="0">
              <a:buNone/>
            </a:pPr>
            <a:r>
              <a:rPr lang="en-US" sz="2000" b="1" u="sng" dirty="0" smtClean="0"/>
              <a:t>PUCT Projects opened to address 2021 Winter Storm Issues:</a:t>
            </a:r>
          </a:p>
          <a:p>
            <a:pPr marL="0" lvl="1" indent="0">
              <a:buNone/>
            </a:pPr>
            <a:endParaRPr lang="en-US" sz="800" b="1" u="sng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51825: Investigation Regarding the February 2021 Winter Weather Event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51830: Review of Wholesale - Indexed Products for Compliance with Customer Protection Rules for Retail Electric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51839: Electric - Gas Coordination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51840: Rulemaking to Establish Weatherization Standards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51841: Review of 16 TAC § 25.53 Relating to Electric Service Emergency Operations Plans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51871: Review of the ERCOT Scarcity Pricing Mechanism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51888: Review of Critical Load Standards and </a:t>
            </a:r>
            <a:r>
              <a:rPr lang="en-US" dirty="0" smtClean="0"/>
              <a:t>Processes *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</a:t>
            </a:r>
            <a:r>
              <a:rPr lang="en-US" dirty="0"/>
              <a:t>51889: Review of Communications for the Electric </a:t>
            </a:r>
            <a:r>
              <a:rPr lang="en-US" dirty="0" smtClean="0"/>
              <a:t>Market *</a:t>
            </a:r>
            <a:endParaRPr lang="en-US" dirty="0"/>
          </a:p>
          <a:p>
            <a:pPr marL="0" lvl="1" indent="0">
              <a:buNone/>
            </a:pP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94524" y="959881"/>
            <a:ext cx="1276351" cy="3380683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99124" y="951202"/>
            <a:ext cx="1276351" cy="33893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0372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08324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31972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657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572" y="901225"/>
            <a:ext cx="7734303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9926"/>
          </a:xfrm>
        </p:spPr>
        <p:txBody>
          <a:bodyPr/>
          <a:lstStyle/>
          <a:p>
            <a:r>
              <a:rPr lang="en-US" sz="2400" dirty="0" smtClean="0"/>
              <a:t>Passport Scope and Delivery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9573" y="1677683"/>
            <a:ext cx="6013453" cy="381000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EMS Technology Foundation Upgrade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3" y="963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5773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3573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14675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6098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9571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451724" y="1667690"/>
            <a:ext cx="457200" cy="3810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08323" y="2209800"/>
            <a:ext cx="4584703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Real-Time Co-optimization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173" y="2209800"/>
            <a:ext cx="1263654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Key Principles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>
            <a:off x="2016692" y="2209800"/>
            <a:ext cx="1091631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3076573" y="2743200"/>
            <a:ext cx="4616453" cy="381000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 Energy Storage Resources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14400" y="2743200"/>
            <a:ext cx="1134039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Key Topic Concepts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2028827" y="2743200"/>
            <a:ext cx="1079496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089272" y="3276600"/>
            <a:ext cx="4603754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Distribution Generation Resources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143000" y="3276600"/>
            <a:ext cx="885827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Workshops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3026" y="1968025"/>
            <a:ext cx="0" cy="237253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09773" y="3276600"/>
            <a:ext cx="1098550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</a:t>
            </a:r>
          </a:p>
          <a:p>
            <a:pPr algn="ctr"/>
            <a:r>
              <a:rPr lang="en-US" sz="1100" dirty="0" smtClean="0"/>
              <a:t>NPRR review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4803255"/>
            <a:ext cx="4648200" cy="9470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“</a:t>
            </a:r>
            <a:r>
              <a:rPr lang="en-US" sz="1600" u="sng" dirty="0" smtClean="0"/>
              <a:t>Pre-Passport” deliveries before </a:t>
            </a:r>
            <a:r>
              <a:rPr lang="en-US" sz="1600" u="sng" dirty="0"/>
              <a:t>2024: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FFR advancement 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DGR enhancements to re-open registration</a:t>
            </a:r>
            <a:endParaRPr lang="en-US" sz="1600" dirty="0"/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Battery storage functionality enhancements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36572" y="3810000"/>
            <a:ext cx="7143752" cy="530564"/>
          </a:xfrm>
          <a:prstGeom prst="rect">
            <a:avLst/>
          </a:prstGeom>
          <a:solidFill>
            <a:srgbClr val="AC510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Contingency Reserve Service</a:t>
            </a:r>
          </a:p>
          <a:p>
            <a:pPr algn="ctr"/>
            <a:r>
              <a:rPr lang="en-US" sz="1400" dirty="0" smtClean="0"/>
              <a:t>New 10-minute Ancillary Service product defined in NPRR863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0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Protocol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268377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Co-optimization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NPRR1007</a:t>
                      </a:r>
                      <a:r>
                        <a:rPr lang="en-US" baseline="0" dirty="0" smtClean="0"/>
                        <a:t> – 1013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Battery Energy Storage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NPRR1014 &amp; 1029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 Generation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NPRR1016 </a:t>
                      </a:r>
                      <a:r>
                        <a:rPr lang="en-US" sz="1400" dirty="0" smtClean="0"/>
                        <a:t>(mapping improvements only)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 smtClean="0"/>
                        <a:t>ERCOT Contingency Reserve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NPRR863 </a:t>
                      </a:r>
                      <a:r>
                        <a:rPr lang="en-US" sz="1400" dirty="0" smtClean="0"/>
                        <a:t>(ECRS only)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4213" y="3339528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*Additional supporting Market Guide changes are also within Passport scope.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877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AEC7"/>
                </a:solidFill>
              </a:rPr>
              <a:t>Passport Sequence of Milestones through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2400" y="5103399"/>
            <a:ext cx="8774484" cy="9137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7555" y="3501878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7555" y="1462539"/>
            <a:ext cx="8774484" cy="38337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7555" y="2701125"/>
            <a:ext cx="8774484" cy="6574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7556" y="2004366"/>
            <a:ext cx="8774483" cy="53830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53617" y="2744489"/>
            <a:ext cx="0" cy="93005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3272820" y="2400186"/>
            <a:ext cx="3338772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Unit/Functional testing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0" y="1066800"/>
            <a:ext cx="7957159" cy="40215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57556" y="1468959"/>
            <a:ext cx="817324" cy="3830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</a:t>
            </a: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65483" y="1595589"/>
            <a:ext cx="4584526" cy="15031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449" y="1487365"/>
            <a:ext cx="13555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major release date for EMS/MMS/S&amp;B projects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9122" y="2006012"/>
            <a:ext cx="817324" cy="5366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76446" y="2210730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187289" y="220290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69726" y="2004367"/>
            <a:ext cx="2215607" cy="1546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103" name="Diamond 102"/>
          <p:cNvSpPr/>
          <p:nvPr/>
        </p:nvSpPr>
        <p:spPr>
          <a:xfrm>
            <a:off x="3087363" y="201346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1738" y="2128151"/>
            <a:ext cx="12529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date for Go/No-Go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for Combined Passport EMS Upgrade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78012" y="2400186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106" name="Diamond 105"/>
          <p:cNvSpPr/>
          <p:nvPr/>
        </p:nvSpPr>
        <p:spPr>
          <a:xfrm>
            <a:off x="3188855" y="239235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Diamond 106"/>
          <p:cNvSpPr/>
          <p:nvPr/>
        </p:nvSpPr>
        <p:spPr>
          <a:xfrm>
            <a:off x="6531738" y="2392356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01590" y="2182601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Snapshot of EMS Upgrade Codestream without Passport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0688" y="2707238"/>
            <a:ext cx="817324" cy="6513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Market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EMS/MMS/SB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OS/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EIS/MIS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70826" y="2709996"/>
            <a:ext cx="1141431" cy="16119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Business Reqts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441475" y="2930387"/>
            <a:ext cx="1219719" cy="16205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Business Reqts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092438" y="3178520"/>
            <a:ext cx="114143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Business Reqts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27273" y="2707237"/>
            <a:ext cx="2526344" cy="16573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68816" y="2930386"/>
            <a:ext cx="2408129" cy="1620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36997" y="3178519"/>
            <a:ext cx="283324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6" name="Diamond 115"/>
          <p:cNvSpPr/>
          <p:nvPr/>
        </p:nvSpPr>
        <p:spPr>
          <a:xfrm>
            <a:off x="2033774" y="272839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Diamond 116"/>
          <p:cNvSpPr/>
          <p:nvPr/>
        </p:nvSpPr>
        <p:spPr>
          <a:xfrm>
            <a:off x="2501487" y="294213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Diamond 117"/>
          <p:cNvSpPr/>
          <p:nvPr/>
        </p:nvSpPr>
        <p:spPr>
          <a:xfrm>
            <a:off x="3154015" y="319979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57555" y="3501878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Testing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648138" y="3505997"/>
            <a:ext cx="1972652" cy="1909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Early SCED Testing (EMS/MMS)</a:t>
            </a:r>
          </a:p>
        </p:txBody>
      </p:sp>
      <p:sp>
        <p:nvSpPr>
          <p:cNvPr id="121" name="Diamond 120"/>
          <p:cNvSpPr/>
          <p:nvPr/>
        </p:nvSpPr>
        <p:spPr>
          <a:xfrm>
            <a:off x="4570632" y="271721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Diamond 121"/>
          <p:cNvSpPr/>
          <p:nvPr/>
        </p:nvSpPr>
        <p:spPr>
          <a:xfrm>
            <a:off x="4568284" y="35220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659880" y="288047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5585241" y="3763960"/>
            <a:ext cx="1986941" cy="1694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iTest EMS/MMS/S&amp;B</a:t>
            </a:r>
          </a:p>
        </p:txBody>
      </p:sp>
      <p:sp>
        <p:nvSpPr>
          <p:cNvPr id="125" name="Diamond 124"/>
          <p:cNvSpPr/>
          <p:nvPr/>
        </p:nvSpPr>
        <p:spPr>
          <a:xfrm>
            <a:off x="5495993" y="377351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70238" y="4013243"/>
            <a:ext cx="1772819" cy="16942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End-to-end Testing</a:t>
            </a:r>
          </a:p>
        </p:txBody>
      </p:sp>
      <p:sp>
        <p:nvSpPr>
          <p:cNvPr id="127" name="Diamond 126"/>
          <p:cNvSpPr/>
          <p:nvPr/>
        </p:nvSpPr>
        <p:spPr>
          <a:xfrm>
            <a:off x="5990384" y="402263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>
            <a:stCxn id="98" idx="1"/>
            <a:endCxn id="125" idx="0"/>
          </p:cNvCxnSpPr>
          <p:nvPr/>
        </p:nvCxnSpPr>
        <p:spPr>
          <a:xfrm>
            <a:off x="5557449" y="1660490"/>
            <a:ext cx="18398" cy="2113027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9" name="Rectangle 128"/>
          <p:cNvSpPr/>
          <p:nvPr/>
        </p:nvSpPr>
        <p:spPr>
          <a:xfrm>
            <a:off x="159121" y="4339555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9121" y="4339555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598022" y="4344242"/>
            <a:ext cx="1104585" cy="13473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32" name="Diamond 131"/>
          <p:cNvSpPr/>
          <p:nvPr/>
        </p:nvSpPr>
        <p:spPr>
          <a:xfrm>
            <a:off x="6488923" y="435243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651157" y="4613278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639416" y="4838356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7584750" y="473969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611073" y="2522634"/>
            <a:ext cx="24035" cy="118142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Diamond 136"/>
          <p:cNvSpPr/>
          <p:nvPr/>
        </p:nvSpPr>
        <p:spPr>
          <a:xfrm>
            <a:off x="7934550" y="474797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Diamond 137"/>
          <p:cNvSpPr/>
          <p:nvPr/>
        </p:nvSpPr>
        <p:spPr>
          <a:xfrm>
            <a:off x="8333048" y="47425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Diamond 138"/>
          <p:cNvSpPr/>
          <p:nvPr/>
        </p:nvSpPr>
        <p:spPr>
          <a:xfrm>
            <a:off x="8147205" y="473735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2400" y="5108258"/>
            <a:ext cx="817325" cy="909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539969" y="5516117"/>
            <a:ext cx="1092727" cy="1628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644436" y="5397910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32696" y="5622989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44" name="Diamond 143"/>
          <p:cNvSpPr/>
          <p:nvPr/>
        </p:nvSpPr>
        <p:spPr>
          <a:xfrm>
            <a:off x="7578030" y="5524325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Diamond 144"/>
          <p:cNvSpPr/>
          <p:nvPr/>
        </p:nvSpPr>
        <p:spPr>
          <a:xfrm>
            <a:off x="7927830" y="55326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Diamond 145"/>
          <p:cNvSpPr/>
          <p:nvPr/>
        </p:nvSpPr>
        <p:spPr>
          <a:xfrm>
            <a:off x="8326327" y="552714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Diamond 146"/>
          <p:cNvSpPr/>
          <p:nvPr/>
        </p:nvSpPr>
        <p:spPr>
          <a:xfrm>
            <a:off x="8140484" y="552198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87195" y="5347581"/>
            <a:ext cx="1722342" cy="16580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Develop/Publish MP</a:t>
            </a:r>
            <a:r>
              <a:rPr kumimoji="0" lang="en-US" sz="825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Specifications</a:t>
            </a:r>
          </a:p>
        </p:txBody>
      </p:sp>
      <p:sp>
        <p:nvSpPr>
          <p:cNvPr id="149" name="Diamond 148"/>
          <p:cNvSpPr/>
          <p:nvPr/>
        </p:nvSpPr>
        <p:spPr>
          <a:xfrm>
            <a:off x="3131054" y="535252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20631" y="5347408"/>
            <a:ext cx="1370819" cy="1551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Market Trials Plans</a:t>
            </a:r>
          </a:p>
        </p:txBody>
      </p:sp>
      <p:sp>
        <p:nvSpPr>
          <p:cNvPr id="151" name="Diamond 150"/>
          <p:cNvSpPr/>
          <p:nvPr/>
        </p:nvSpPr>
        <p:spPr>
          <a:xfrm>
            <a:off x="5098093" y="534132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632695" y="5867736"/>
            <a:ext cx="1301947" cy="1335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Cutover/Go-Live</a:t>
            </a:r>
          </a:p>
        </p:txBody>
      </p:sp>
      <p:sp>
        <p:nvSpPr>
          <p:cNvPr id="156" name="Diamond 155"/>
          <p:cNvSpPr/>
          <p:nvPr/>
        </p:nvSpPr>
        <p:spPr>
          <a:xfrm>
            <a:off x="7571304" y="436986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8828724" y="586843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404624" y="5330787"/>
            <a:ext cx="1399323" cy="16945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Market Training</a:t>
            </a:r>
          </a:p>
        </p:txBody>
      </p:sp>
      <p:sp>
        <p:nvSpPr>
          <p:cNvPr id="159" name="Diamond 158"/>
          <p:cNvSpPr/>
          <p:nvPr/>
        </p:nvSpPr>
        <p:spPr>
          <a:xfrm>
            <a:off x="6735833" y="534365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26357" y="5137041"/>
            <a:ext cx="1480799" cy="1725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Metrics</a:t>
            </a:r>
          </a:p>
        </p:txBody>
      </p:sp>
      <p:sp>
        <p:nvSpPr>
          <p:cNvPr id="161" name="Diamond 160"/>
          <p:cNvSpPr/>
          <p:nvPr/>
        </p:nvSpPr>
        <p:spPr>
          <a:xfrm>
            <a:off x="8540806" y="5147588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87195" y="5135148"/>
            <a:ext cx="5631404" cy="1744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Passport Implementation Task Force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94629" y="1561367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Pre-Passport Deliveries into production before Passport</a:t>
            </a:r>
            <a:endParaRPr lang="en-US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5479552" y="1600200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343564" y="558225"/>
            <a:ext cx="2490251" cy="584775"/>
            <a:chOff x="6411562" y="471100"/>
            <a:chExt cx="2490251" cy="584775"/>
          </a:xfrm>
        </p:grpSpPr>
        <p:sp>
          <p:nvSpPr>
            <p:cNvPr id="166" name="Diamond 165"/>
            <p:cNvSpPr/>
            <p:nvPr/>
          </p:nvSpPr>
          <p:spPr>
            <a:xfrm>
              <a:off x="6411562" y="563519"/>
              <a:ext cx="159707" cy="150312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420858" y="806080"/>
              <a:ext cx="159707" cy="150312"/>
            </a:xfrm>
            <a:prstGeom prst="diamond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633882" y="471100"/>
              <a:ext cx="2267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Planned milestone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Estimated milestone</a:t>
              </a:r>
            </a:p>
          </p:txBody>
        </p:sp>
      </p:grpSp>
      <p:sp>
        <p:nvSpPr>
          <p:cNvPr id="83" name="Rectangle 82"/>
          <p:cNvSpPr/>
          <p:nvPr/>
        </p:nvSpPr>
        <p:spPr>
          <a:xfrm>
            <a:off x="3252858" y="2604058"/>
            <a:ext cx="23167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Development</a:t>
            </a:r>
          </a:p>
          <a:p>
            <a:pPr algn="ctr"/>
            <a:r>
              <a:rPr lang="en-US" dirty="0" smtClean="0"/>
              <a:t> &amp; </a:t>
            </a:r>
          </a:p>
          <a:p>
            <a:pPr algn="ctr"/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668972" y="2604058"/>
            <a:ext cx="127207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 Trials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Go-Live</a:t>
            </a:r>
          </a:p>
          <a:p>
            <a:pPr algn="ctr"/>
            <a:r>
              <a:rPr lang="en-US" dirty="0" smtClean="0"/>
              <a:t>Cutover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880" y="2601357"/>
            <a:ext cx="2270538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Requirements 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86" name="Diamond 85"/>
          <p:cNvSpPr/>
          <p:nvPr/>
        </p:nvSpPr>
        <p:spPr>
          <a:xfrm>
            <a:off x="6475401" y="55168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562600" y="2604058"/>
            <a:ext cx="20948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End-to-End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6A50C303-0192-4A8E-B7FF-FA2E0B44828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15642</TotalTime>
  <Words>299</Words>
  <Application>Microsoft Office PowerPoint</Application>
  <PresentationFormat>On-screen Show (4:3)</PresentationFormat>
  <Paragraphs>129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Inside pages</vt:lpstr>
      <vt:lpstr>TAC Highlights – March 24, 2021 Jim Lee, RMS Chair </vt:lpstr>
      <vt:lpstr>PUCT Projects – Winter Storm Issues</vt:lpstr>
      <vt:lpstr>Passport Scope and Delivery</vt:lpstr>
      <vt:lpstr>Passport Protocol Scope</vt:lpstr>
      <vt:lpstr>Passport Sequence of Milestones through 2024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Clifton, Suzy</cp:lastModifiedBy>
  <cp:revision>187</cp:revision>
  <cp:lastPrinted>2018-11-28T18:48:20Z</cp:lastPrinted>
  <dcterms:created xsi:type="dcterms:W3CDTF">2018-01-08T22:15:17Z</dcterms:created>
  <dcterms:modified xsi:type="dcterms:W3CDTF">2021-04-13T14:51:02Z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