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5"/>
  </p:notesMasterIdLst>
  <p:handoutMasterIdLst>
    <p:handoutMasterId r:id="rId36"/>
  </p:handoutMasterIdLst>
  <p:sldIdLst>
    <p:sldId id="260" r:id="rId7"/>
    <p:sldId id="301" r:id="rId8"/>
    <p:sldId id="289" r:id="rId9"/>
    <p:sldId id="270" r:id="rId10"/>
    <p:sldId id="279" r:id="rId11"/>
    <p:sldId id="273" r:id="rId12"/>
    <p:sldId id="265" r:id="rId13"/>
    <p:sldId id="269" r:id="rId14"/>
    <p:sldId id="266" r:id="rId15"/>
    <p:sldId id="267" r:id="rId16"/>
    <p:sldId id="290" r:id="rId17"/>
    <p:sldId id="288" r:id="rId18"/>
    <p:sldId id="287" r:id="rId19"/>
    <p:sldId id="291" r:id="rId20"/>
    <p:sldId id="280" r:id="rId21"/>
    <p:sldId id="281" r:id="rId22"/>
    <p:sldId id="293" r:id="rId23"/>
    <p:sldId id="302" r:id="rId24"/>
    <p:sldId id="303" r:id="rId25"/>
    <p:sldId id="292" r:id="rId26"/>
    <p:sldId id="284" r:id="rId27"/>
    <p:sldId id="285" r:id="rId28"/>
    <p:sldId id="286" r:id="rId29"/>
    <p:sldId id="304" r:id="rId30"/>
    <p:sldId id="305" r:id="rId31"/>
    <p:sldId id="296" r:id="rId32"/>
    <p:sldId id="297" r:id="rId33"/>
    <p:sldId id="264"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7947" autoAdjust="0"/>
  </p:normalViewPr>
  <p:slideViewPr>
    <p:cSldViewPr showGuides="1">
      <p:cViewPr varScale="1">
        <p:scale>
          <a:sx n="57" d="100"/>
          <a:sy n="57" d="100"/>
        </p:scale>
        <p:origin x="2150" y="48"/>
      </p:cViewPr>
      <p:guideLst>
        <p:guide orient="horz" pos="2160"/>
        <p:guide pos="2880"/>
      </p:guideLst>
    </p:cSldViewPr>
  </p:slideViewPr>
  <p:notesTextViewPr>
    <p:cViewPr>
      <p:scale>
        <a:sx n="75" d="100"/>
        <a:sy n="7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4/7/2021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4/7/2021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765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425577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902114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7897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464214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BAL-003</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09473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OP2018: FRO = -381.0, </a:t>
            </a:r>
            <a:r>
              <a:rPr lang="en-US" baseline="0" dirty="0" err="1" smtClean="0"/>
              <a:t>FRM_median</a:t>
            </a:r>
            <a:r>
              <a:rPr lang="en-US" baseline="0" dirty="0" smtClean="0"/>
              <a:t> = -843.17, </a:t>
            </a:r>
            <a:r>
              <a:rPr lang="en-US" baseline="0" dirty="0" err="1" smtClean="0"/>
              <a:t>FRM_average</a:t>
            </a:r>
            <a:r>
              <a:rPr lang="en-US" baseline="0" dirty="0" smtClean="0"/>
              <a:t> = -959.7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OP2019: FRO = -381.0, </a:t>
            </a:r>
            <a:r>
              <a:rPr lang="en-US" baseline="0" dirty="0" err="1" smtClean="0"/>
              <a:t>FRM_median</a:t>
            </a:r>
            <a:r>
              <a:rPr lang="en-US" baseline="0" dirty="0" smtClean="0"/>
              <a:t> = -811.14, </a:t>
            </a:r>
            <a:r>
              <a:rPr lang="en-US" baseline="0" dirty="0" err="1" smtClean="0"/>
              <a:t>FRM_average</a:t>
            </a:r>
            <a:r>
              <a:rPr lang="en-US" baseline="0" dirty="0" smtClean="0"/>
              <a:t> = -892.5</a:t>
            </a:r>
          </a:p>
          <a:p>
            <a:r>
              <a:rPr lang="en-US" baseline="0" dirty="0" smtClean="0"/>
              <a:t>OP2020: FRO = -425.0, </a:t>
            </a:r>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21189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27,223,416</a:t>
            </a:r>
            <a:r>
              <a:rPr lang="en-US" dirty="0" smtClean="0"/>
              <a:t> </a:t>
            </a:r>
            <a:r>
              <a:rPr lang="en-US" baseline="0" dirty="0" smtClean="0"/>
              <a:t> </a:t>
            </a:r>
            <a:r>
              <a:rPr lang="en-US" dirty="0" smtClean="0"/>
              <a:t>MWh</a:t>
            </a:r>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64223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10,485,979</a:t>
            </a:r>
            <a:r>
              <a:rPr lang="en-US" dirty="0" smtClean="0"/>
              <a:t> </a:t>
            </a:r>
            <a:r>
              <a:rPr lang="en-US" sz="1200" b="0" i="0" u="none" strike="noStrike" kern="1200" baseline="0" dirty="0" smtClean="0">
                <a:solidFill>
                  <a:schemeClr val="tx1"/>
                </a:solidFill>
                <a:effectLst/>
                <a:latin typeface="+mn-lt"/>
                <a:ea typeface="+mn-ea"/>
                <a:cs typeface="+mn-cs"/>
              </a:rPr>
              <a:t> </a:t>
            </a:r>
            <a:r>
              <a:rPr lang="en-US" dirty="0" smtClean="0"/>
              <a:t>M</a:t>
            </a:r>
            <a:r>
              <a:rPr lang="en-US" sz="1200" b="0" i="0" u="none" strike="noStrike" kern="1200" dirty="0" smtClean="0">
                <a:solidFill>
                  <a:schemeClr val="tx1"/>
                </a:solidFill>
                <a:effectLst/>
                <a:latin typeface="+mn-lt"/>
                <a:ea typeface="+mn-ea"/>
                <a:cs typeface="+mn-cs"/>
              </a:rPr>
              <a:t>Wh</a:t>
            </a:r>
          </a:p>
          <a:p>
            <a:endParaRPr lang="en-US" sz="1200" b="0" i="0" u="none" strike="noStrike"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31871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38.52%</a:t>
            </a:r>
            <a:r>
              <a:rPr lang="en-US" dirty="0" smtClean="0"/>
              <a:t>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574076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10,410,55</a:t>
            </a:r>
            <a:r>
              <a:rPr lang="en-US" sz="1200" b="0" i="0" u="none" strike="noStrike" kern="1200" baseline="0" dirty="0" smtClean="0">
                <a:solidFill>
                  <a:schemeClr val="tx1"/>
                </a:solidFill>
                <a:effectLst/>
                <a:latin typeface="+mn-lt"/>
                <a:ea typeface="+mn-ea"/>
                <a:cs typeface="+mn-cs"/>
              </a:rPr>
              <a:t> </a:t>
            </a:r>
            <a:r>
              <a:rPr lang="en-US" dirty="0" smtClean="0"/>
              <a:t>MWh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88850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2018</a:t>
            </a:r>
            <a:r>
              <a:rPr lang="en-US" baseline="0" dirty="0" smtClean="0"/>
              <a:t> BAAL-003 FRM Performance: -843.17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3733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3.82</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779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Minimum Inertia</a:t>
            </a:r>
            <a:r>
              <a:rPr lang="en-US" baseline="0" dirty="0" smtClean="0"/>
              <a:t> = 109,029 MW*s on 3/22/2021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Previous Minimum was </a:t>
            </a:r>
            <a:r>
              <a:rPr lang="en-US" sz="1200" b="0" i="0" u="none" strike="noStrike" kern="1200" dirty="0" smtClean="0">
                <a:solidFill>
                  <a:schemeClr val="tx1"/>
                </a:solidFill>
                <a:effectLst/>
                <a:latin typeface="+mn-lt"/>
                <a:ea typeface="+mn-ea"/>
                <a:cs typeface="+mn-cs"/>
              </a:rPr>
              <a:t>128,759</a:t>
            </a:r>
            <a:r>
              <a:rPr lang="en-US" dirty="0" smtClean="0"/>
              <a:t> </a:t>
            </a:r>
            <a:r>
              <a:rPr lang="en-US" baseline="0" dirty="0" smtClean="0"/>
              <a:t> MW*s on 11/3/2018.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solidFill>
              </a:rPr>
              <a:t>Mean: </a:t>
            </a:r>
            <a:r>
              <a:rPr lang="en-US" sz="1600" b="1" baseline="0" dirty="0" smtClean="0"/>
              <a:t>132,989 </a:t>
            </a:r>
            <a:r>
              <a:rPr lang="en-US" sz="1600" b="1" dirty="0" smtClean="0">
                <a:solidFill>
                  <a:schemeClr val="accent2"/>
                </a:solidFill>
              </a:rPr>
              <a:t>MW*s</a:t>
            </a:r>
            <a:endParaRPr lang="en-US" sz="16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solidFill>
              </a:rPr>
              <a:t>Max: </a:t>
            </a:r>
            <a:r>
              <a:rPr lang="en-US" sz="1600" b="1" dirty="0" smtClean="0">
                <a:solidFill>
                  <a:schemeClr val="accent2"/>
                </a:solidFill>
              </a:rPr>
              <a:t>188,463 MW*s</a:t>
            </a:r>
            <a:r>
              <a:rPr lang="en-US" sz="1600" b="1" baseline="0" dirty="0" smtClean="0">
                <a:solidFill>
                  <a:schemeClr val="accent2"/>
                </a:solidFill>
              </a:rPr>
              <a:t>  </a:t>
            </a:r>
            <a:r>
              <a:rPr lang="en-US" sz="1600" dirty="0" smtClean="0">
                <a:solidFill>
                  <a:schemeClr val="accent2"/>
                </a:solidFill>
              </a:rPr>
              <a:t>on Mar</a:t>
            </a:r>
            <a:r>
              <a:rPr lang="en-US" sz="1600" baseline="0" dirty="0" smtClean="0">
                <a:solidFill>
                  <a:schemeClr val="accent2"/>
                </a:solidFill>
              </a:rPr>
              <a:t> </a:t>
            </a:r>
            <a:r>
              <a:rPr lang="en-US" sz="1600" dirty="0" smtClean="0">
                <a:solidFill>
                  <a:schemeClr val="accent2"/>
                </a:solidFill>
              </a:rPr>
              <a:t>19th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solidFill>
              </a:rPr>
              <a:t>Min: </a:t>
            </a:r>
            <a:r>
              <a:rPr lang="en-US" sz="1600" b="1" dirty="0" smtClean="0">
                <a:solidFill>
                  <a:schemeClr val="accent2"/>
                </a:solidFill>
              </a:rPr>
              <a:t>109,029 MW*s</a:t>
            </a:r>
            <a:r>
              <a:rPr lang="en-US" sz="1600" b="1" baseline="0" dirty="0" smtClean="0">
                <a:solidFill>
                  <a:schemeClr val="accent2"/>
                </a:solidFill>
              </a:rPr>
              <a:t> </a:t>
            </a:r>
            <a:r>
              <a:rPr lang="en-US" sz="1600" b="1" dirty="0" smtClean="0">
                <a:solidFill>
                  <a:schemeClr val="accent2"/>
                </a:solidFill>
              </a:rPr>
              <a:t> </a:t>
            </a:r>
            <a:r>
              <a:rPr lang="en-US" sz="1600" dirty="0" smtClean="0">
                <a:solidFill>
                  <a:schemeClr val="accent2"/>
                </a:solidFill>
              </a:rPr>
              <a:t>on Mar 22nd</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6149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-87.3.04% @ 03/09/2021 16:00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Expected Generation Deviation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Expected gen dev remained negative for most of the hour. The largest expected gen dev was -700 MW @ 16:09 mostly due to wind and solar.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IRR Ramps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Wind generation consistently ramped down during first half of the hour from 20800 MW to 19350 MW (1450 MW). During the later half of the hour, solar was ramping down for the day.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lang="en-US" b="1" baseline="0" dirty="0" smtClean="0"/>
              <a:t>Regulation</a:t>
            </a:r>
            <a:r>
              <a:rPr lang="en-US" baseline="0" dirty="0" smtClean="0"/>
              <a:t>: Regulation up exhausted during the period of negative expected gen. dev.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Other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SCED was run manually multiple times. Manual offset of 250 MW @ 16:24, 500 MW @ 16:29, 650 MW @ 16:37, 1000 MW @ 16:50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 total of 715.98 MW of RRS was deployed at 16:33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2.      62.08% @ 03/17/2021 17:00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Expected Generation Deviation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Expected gen dev remained negative for most of the hour. The largest expected gen dev was -1700 MW @ 17:53, mostly due to wind and solar.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IRR Ramps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Wind generation consistently ramped down throughout the hour from 19470 MW to 17534 MW (1936 MW). The largest down ramp was -393MW/5 Min. Coincides with the solar ramp down of about 1380 MW.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lang="en-US" b="1" baseline="0" dirty="0" smtClean="0"/>
              <a:t>Regulation</a:t>
            </a:r>
            <a:r>
              <a:rPr lang="en-US" baseline="0" dirty="0" smtClean="0"/>
              <a:t>: Regulation up exhausted during the period of negative expected gen. dev.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Other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Manual offset of 250 MW was applied at 17:49.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3.       94.22% @ 03/22/2021 16:00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Expected Generation Deviation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Expected gen dev was negative throughout the hour. The largest expected generation dev was -2336 MW @ 16:47, mostly due to wind ramp down.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IRR Ramps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Wind generation was on down ramp throughout the hour from 18100 MW to 14454 MW (3646 MW). The largest down ramp  of 615 MW/5 Min between 16:45 and 16:50.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Solar ramped down by about 600 MW during the first half of the hour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Regulation: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Regulation up was exhausted for during the period of negative expected gen dev.</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Other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Manual offset of 200 MW was applied @ 16:45.</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4.        98.64% @ 3/24/2021 23:00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Expected Generation Deviation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The Expected gen dev is negative during the periods of wind ramp down. The largest expected gen dev was -2380MW @ 23:07.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IRR Ramps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Wind generation was on down ramp for most part of the hour. The largest ramp down of 480 MW/5 Min between 23:05 to 23:10 and 468 MW/5 Min between 23:45 and 23:50.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lang="en-US" b="1" baseline="0" dirty="0" smtClean="0"/>
              <a:t>Regulation</a:t>
            </a:r>
            <a:r>
              <a:rPr lang="en-US" baseline="0" dirty="0" smtClean="0"/>
              <a:t>: Regulation down exhausted during the period of negative expected gen dev.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5.       65.75% @ 03/25/2021 00:00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Expected Generation Deviation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Expected gen dev was negative during the later half of the hour. The largest expected generation dev was -2600MW @ 00:58, mostly due to wind ramp down.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IRR Ramps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Wind generation was on down ramp from 12495 MW to 10765 MW (1730 MW) between 00:45 and 01:00. The largest down ramp  of 535 MW/5 Min between 00:55 and 01:00.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Regulation: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Regulation up was exhausted for during the period of negative expected gen dev.</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Other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Manual offset of 350 MW was applied @ 00:58 and a total of 644 MW of RRS was requested at 00:59.</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6.       75.65% @ 03/26/2021 23:00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Unit Derates/Trips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Several large thermal resources came offline during this hour.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Expected Generation Deviation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largest expected generation dev was -1722 MW @ 23:55, mostly due to the thermal resources coming offline.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Regulation: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Regulation up was exhausted for during the period of negative expected gen dev.</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Other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SCED was run multiple times. Manual offset of 500 MW was applied @ 23:10 and 700 MW @23:12.</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total of 662 MW of RRS was requested at 23:10.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Arial" panose="020B0604020202020204" pitchFamily="34" charset="0"/>
              <a:buNone/>
            </a:pPr>
            <a:endParaRPr lang="en-US" b="0"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392401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Occurred on 03/09/2021</a:t>
            </a:r>
            <a:r>
              <a:rPr lang="en-US" baseline="0" dirty="0" smtClean="0"/>
              <a:t> (2) and 3/30/2021 (1)</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96934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90742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84278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dirty="0" smtClean="0">
                <a:solidFill>
                  <a:schemeClr val="accent2"/>
                </a:solidFill>
              </a:rPr>
              <a:t>Mean: 17.01 </a:t>
            </a:r>
            <a:r>
              <a:rPr lang="en-US" sz="1600" dirty="0" err="1" smtClean="0">
                <a:solidFill>
                  <a:schemeClr val="accent2"/>
                </a:solidFill>
              </a:rPr>
              <a:t>mHz</a:t>
            </a:r>
            <a:endParaRPr lang="en-US" sz="1600" dirty="0" smtClean="0">
              <a:solidFill>
                <a:schemeClr val="accent2"/>
              </a:solidFill>
            </a:endParaRPr>
          </a:p>
          <a:p>
            <a:pPr lvl="1"/>
            <a:r>
              <a:rPr lang="en-US" sz="1600" dirty="0" smtClean="0">
                <a:solidFill>
                  <a:schemeClr val="accent2"/>
                </a:solidFill>
              </a:rPr>
              <a:t>Min: 12.01 </a:t>
            </a:r>
            <a:r>
              <a:rPr lang="en-US" sz="1600" dirty="0" err="1" smtClean="0">
                <a:solidFill>
                  <a:schemeClr val="accent2"/>
                </a:solidFill>
              </a:rPr>
              <a:t>mHz</a:t>
            </a:r>
            <a:endParaRPr lang="en-US" sz="1600" dirty="0" smtClean="0">
              <a:solidFill>
                <a:schemeClr val="accent2"/>
              </a:solidFill>
            </a:endParaRPr>
          </a:p>
          <a:p>
            <a:pPr lvl="1"/>
            <a:r>
              <a:rPr lang="en-US" sz="1600" dirty="0" smtClean="0">
                <a:solidFill>
                  <a:schemeClr val="accent2"/>
                </a:solidFill>
              </a:rPr>
              <a:t>Max: 60.59 </a:t>
            </a:r>
            <a:r>
              <a:rPr lang="en-US" sz="1600" dirty="0" err="1" smtClean="0">
                <a:solidFill>
                  <a:schemeClr val="accent2"/>
                </a:solidFill>
              </a:rPr>
              <a:t>mHz</a:t>
            </a:r>
            <a:r>
              <a:rPr lang="en-US" sz="1600" dirty="0" smtClean="0">
                <a:solidFill>
                  <a:schemeClr val="accent2"/>
                </a:solidFill>
              </a:rPr>
              <a:t>                                                                            </a:t>
            </a:r>
          </a:p>
          <a:p>
            <a:pPr marL="457200" lvl="1" indent="0">
              <a:buFont typeface="Arial" panose="020B0604020202020204" pitchFamily="34" charset="0"/>
              <a:buNone/>
            </a:pPr>
            <a:endParaRPr lang="en-US" sz="1600" dirty="0" smtClean="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56977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04005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dirty="0" smtClean="0">
              <a:solidFill>
                <a:schemeClr val="accent2"/>
              </a:solidFill>
            </a:endParaRPr>
          </a:p>
          <a:p>
            <a:pPr lvl="0"/>
            <a:endParaRPr lang="en-US" sz="1600" dirty="0" smtClean="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414390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2031325"/>
          </a:xfrm>
          <a:prstGeom prst="rect">
            <a:avLst/>
          </a:prstGeom>
          <a:noFill/>
        </p:spPr>
        <p:txBody>
          <a:bodyPr wrap="square" rtlCol="0">
            <a:spAutoFit/>
          </a:bodyPr>
          <a:lstStyle/>
          <a:p>
            <a:r>
              <a:rPr lang="en-US" b="1" dirty="0" smtClean="0"/>
              <a:t>ERCOT Frequency Control Report</a:t>
            </a:r>
          </a:p>
          <a:p>
            <a:r>
              <a:rPr lang="en-US" b="1" dirty="0" smtClean="0"/>
              <a:t>March 2021</a:t>
            </a:r>
            <a:endParaRPr lang="en-US" b="1" dirty="0"/>
          </a:p>
          <a:p>
            <a:endParaRPr lang="en-US" dirty="0"/>
          </a:p>
          <a:p>
            <a:r>
              <a:rPr lang="en-US" dirty="0" smtClean="0"/>
              <a:t>ERCOT</a:t>
            </a:r>
          </a:p>
          <a:p>
            <a:r>
              <a:rPr lang="en-US" dirty="0" smtClean="0"/>
              <a:t>Operations Planning</a:t>
            </a:r>
            <a:endParaRPr lang="en-US" dirty="0"/>
          </a:p>
          <a:p>
            <a:endParaRPr lang="en-US" dirty="0"/>
          </a:p>
          <a:p>
            <a:r>
              <a:rPr lang="en-US" dirty="0" smtClean="0"/>
              <a:t>PDCWG | April 8</a:t>
            </a:r>
            <a:r>
              <a:rPr lang="en-US" baseline="30000" dirty="0" smtClean="0"/>
              <a:t>th</a:t>
            </a:r>
            <a:r>
              <a:rPr lang="en-US" dirty="0" smtClean="0"/>
              <a:t>, 2021</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3" name="Picture 2"/>
          <p:cNvPicPr>
            <a:picLocks noChangeAspect="1"/>
          </p:cNvPicPr>
          <p:nvPr/>
        </p:nvPicPr>
        <p:blipFill>
          <a:blip r:embed="rId3"/>
          <a:stretch>
            <a:fillRect/>
          </a:stretch>
        </p:blipFill>
        <p:spPr>
          <a:xfrm>
            <a:off x="688660" y="749968"/>
            <a:ext cx="7540940" cy="5424133"/>
          </a:xfrm>
          <a:prstGeom prst="rect">
            <a:avLst/>
          </a:prstGeom>
        </p:spPr>
      </p:pic>
    </p:spTree>
    <p:extLst>
      <p:ext uri="{BB962C8B-B14F-4D97-AF65-F5344CB8AC3E}">
        <p14:creationId xmlns:p14="http://schemas.microsoft.com/office/powerpoint/2010/main" val="2031052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Frequency Profile Comparison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067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3" name="Picture 2"/>
          <p:cNvPicPr>
            <a:picLocks noChangeAspect="1"/>
          </p:cNvPicPr>
          <p:nvPr/>
        </p:nvPicPr>
        <p:blipFill>
          <a:blip r:embed="rId3"/>
          <a:stretch>
            <a:fillRect/>
          </a:stretch>
        </p:blipFill>
        <p:spPr>
          <a:xfrm>
            <a:off x="762000" y="762000"/>
            <a:ext cx="7434470" cy="5399773"/>
          </a:xfrm>
          <a:prstGeom prst="rect">
            <a:avLst/>
          </a:prstGeom>
        </p:spPr>
      </p:pic>
    </p:spTree>
    <p:extLst>
      <p:ext uri="{BB962C8B-B14F-4D97-AF65-F5344CB8AC3E}">
        <p14:creationId xmlns:p14="http://schemas.microsoft.com/office/powerpoint/2010/main" val="2744282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Profile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3" name="Picture 2"/>
          <p:cNvPicPr>
            <a:picLocks noChangeAspect="1"/>
          </p:cNvPicPr>
          <p:nvPr/>
        </p:nvPicPr>
        <p:blipFill>
          <a:blip r:embed="rId3"/>
          <a:stretch>
            <a:fillRect/>
          </a:stretch>
        </p:blipFill>
        <p:spPr>
          <a:xfrm>
            <a:off x="609600" y="838200"/>
            <a:ext cx="7696200" cy="5377929"/>
          </a:xfrm>
          <a:prstGeom prst="rect">
            <a:avLst/>
          </a:prstGeom>
        </p:spPr>
      </p:pic>
    </p:spTree>
    <p:extLst>
      <p:ext uri="{BB962C8B-B14F-4D97-AF65-F5344CB8AC3E}">
        <p14:creationId xmlns:p14="http://schemas.microsoft.com/office/powerpoint/2010/main" val="176605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Time Error Correction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2591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Daily Time Error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3" name="Picture 2"/>
          <p:cNvPicPr>
            <a:picLocks noChangeAspect="1"/>
          </p:cNvPicPr>
          <p:nvPr/>
        </p:nvPicPr>
        <p:blipFill>
          <a:blip r:embed="rId3"/>
          <a:stretch>
            <a:fillRect/>
          </a:stretch>
        </p:blipFill>
        <p:spPr>
          <a:xfrm>
            <a:off x="762000" y="749612"/>
            <a:ext cx="7467600" cy="5423836"/>
          </a:xfrm>
          <a:prstGeom prst="rect">
            <a:avLst/>
          </a:prstGeom>
        </p:spPr>
      </p:pic>
    </p:spTree>
    <p:extLst>
      <p:ext uri="{BB962C8B-B14F-4D97-AF65-F5344CB8AC3E}">
        <p14:creationId xmlns:p14="http://schemas.microsoft.com/office/powerpoint/2010/main" val="756648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Error Corrections Log Summary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3" name="Content Placeholder 2"/>
          <p:cNvSpPr>
            <a:spLocks noGrp="1"/>
          </p:cNvSpPr>
          <p:nvPr>
            <p:ph idx="1"/>
          </p:nvPr>
        </p:nvSpPr>
        <p:spPr/>
        <p:txBody>
          <a:bodyPr/>
          <a:lstStyle/>
          <a:p>
            <a:r>
              <a:rPr lang="en-US" sz="2400" dirty="0" smtClean="0"/>
              <a:t>There have been no time error corrections since December 2016</a:t>
            </a:r>
            <a:endParaRPr lang="en-US" sz="2400" dirty="0"/>
          </a:p>
        </p:txBody>
      </p:sp>
    </p:spTree>
    <p:extLst>
      <p:ext uri="{BB962C8B-B14F-4D97-AF65-F5344CB8AC3E}">
        <p14:creationId xmlns:p14="http://schemas.microsoft.com/office/powerpoint/2010/main" val="1955393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BAL-003 Performance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2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a:t>
            </a:r>
            <a:r>
              <a:rPr lang="en-US" dirty="0" smtClean="0"/>
              <a:t>2019 </a:t>
            </a:r>
            <a:r>
              <a:rPr lang="en-US" dirty="0"/>
              <a:t>BAL-003 Selected </a:t>
            </a:r>
            <a:r>
              <a:rPr lang="en-US" dirty="0" smtClean="0"/>
              <a:t>Events – Update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3" name="Picture 2"/>
          <p:cNvPicPr>
            <a:picLocks noChangeAspect="1"/>
          </p:cNvPicPr>
          <p:nvPr/>
        </p:nvPicPr>
        <p:blipFill>
          <a:blip r:embed="rId3"/>
          <a:stretch>
            <a:fillRect/>
          </a:stretch>
        </p:blipFill>
        <p:spPr>
          <a:xfrm>
            <a:off x="25648" y="2057400"/>
            <a:ext cx="9082684" cy="2509837"/>
          </a:xfrm>
          <a:prstGeom prst="rect">
            <a:avLst/>
          </a:prstGeom>
        </p:spPr>
      </p:pic>
    </p:spTree>
    <p:extLst>
      <p:ext uri="{BB962C8B-B14F-4D97-AF65-F5344CB8AC3E}">
        <p14:creationId xmlns:p14="http://schemas.microsoft.com/office/powerpoint/2010/main" val="3291867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a:t>
            </a:r>
            <a:r>
              <a:rPr lang="en-US" dirty="0" smtClean="0"/>
              <a:t>2019 </a:t>
            </a:r>
            <a:r>
              <a:rPr lang="en-US" dirty="0"/>
              <a:t>BAL-003 FRM </a:t>
            </a:r>
            <a:r>
              <a:rPr lang="en-US" dirty="0" smtClean="0"/>
              <a:t>Performance - Update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Content Placeholder 6"/>
          <p:cNvPicPr>
            <a:picLocks noGrp="1" noChangeAspect="1"/>
          </p:cNvPicPr>
          <p:nvPr>
            <p:ph idx="1"/>
          </p:nvPr>
        </p:nvPicPr>
        <p:blipFill>
          <a:blip r:embed="rId3"/>
          <a:stretch>
            <a:fillRect/>
          </a:stretch>
        </p:blipFill>
        <p:spPr>
          <a:xfrm>
            <a:off x="304800" y="2874397"/>
            <a:ext cx="8534400" cy="1261606"/>
          </a:xfrm>
          <a:prstGeom prst="rect">
            <a:avLst/>
          </a:prstGeom>
        </p:spPr>
      </p:pic>
    </p:spTree>
    <p:extLst>
      <p:ext uri="{BB962C8B-B14F-4D97-AF65-F5344CB8AC3E}">
        <p14:creationId xmlns:p14="http://schemas.microsoft.com/office/powerpoint/2010/main" val="1181083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11208"/>
          </a:xfrm>
        </p:spPr>
        <p:txBody>
          <a:bodyPr/>
          <a:lstStyle/>
          <a:p>
            <a:r>
              <a:rPr lang="en-US" dirty="0" smtClean="0"/>
              <a:t>Summary of March 2021</a:t>
            </a:r>
            <a:endParaRPr lang="en-US" dirty="0"/>
          </a:p>
        </p:txBody>
      </p:sp>
      <p:sp>
        <p:nvSpPr>
          <p:cNvPr id="3" name="Content Placeholder 2"/>
          <p:cNvSpPr>
            <a:spLocks noGrp="1"/>
          </p:cNvSpPr>
          <p:nvPr>
            <p:ph idx="1"/>
          </p:nvPr>
        </p:nvSpPr>
        <p:spPr>
          <a:xfrm>
            <a:off x="492967" y="1583158"/>
            <a:ext cx="4114800" cy="4110831"/>
          </a:xfrm>
        </p:spPr>
        <p:txBody>
          <a:bodyPr/>
          <a:lstStyle/>
          <a:p>
            <a:pPr>
              <a:spcBef>
                <a:spcPts val="600"/>
              </a:spcBef>
            </a:pPr>
            <a:r>
              <a:rPr lang="en-US" sz="1800" dirty="0" smtClean="0">
                <a:solidFill>
                  <a:schemeClr val="accent2"/>
                </a:solidFill>
              </a:rPr>
              <a:t>CPS1: </a:t>
            </a:r>
            <a:r>
              <a:rPr lang="en-US" sz="1800" b="1" dirty="0" smtClean="0">
                <a:solidFill>
                  <a:schemeClr val="accent2"/>
                </a:solidFill>
              </a:rPr>
              <a:t>166.89%</a:t>
            </a:r>
            <a:endParaRPr lang="en-US" sz="1800" dirty="0" smtClean="0">
              <a:solidFill>
                <a:schemeClr val="accent2"/>
              </a:solidFill>
            </a:endParaRPr>
          </a:p>
          <a:p>
            <a:pPr>
              <a:spcBef>
                <a:spcPts val="600"/>
              </a:spcBef>
            </a:pPr>
            <a:r>
              <a:rPr lang="en-US" sz="1800" dirty="0" smtClean="0">
                <a:solidFill>
                  <a:schemeClr val="accent2"/>
                </a:solidFill>
              </a:rPr>
              <a:t>Current CPS1 12-Month </a:t>
            </a:r>
            <a:r>
              <a:rPr lang="en-US" sz="1800" dirty="0">
                <a:solidFill>
                  <a:schemeClr val="accent2"/>
                </a:solidFill>
              </a:rPr>
              <a:t>Rolling Average</a:t>
            </a:r>
            <a:r>
              <a:rPr lang="en-US" sz="1800" dirty="0" smtClean="0">
                <a:solidFill>
                  <a:schemeClr val="accent2"/>
                </a:solidFill>
              </a:rPr>
              <a:t>: </a:t>
            </a:r>
            <a:r>
              <a:rPr lang="en-US" sz="1800" b="1" dirty="0" smtClean="0">
                <a:solidFill>
                  <a:schemeClr val="accent2"/>
                </a:solidFill>
              </a:rPr>
              <a:t>169.30%</a:t>
            </a:r>
            <a:endParaRPr lang="en-US" sz="1800" dirty="0" smtClean="0">
              <a:solidFill>
                <a:schemeClr val="accent2"/>
              </a:solidFill>
            </a:endParaRPr>
          </a:p>
          <a:p>
            <a:pPr>
              <a:spcBef>
                <a:spcPts val="600"/>
              </a:spcBef>
            </a:pPr>
            <a:r>
              <a:rPr lang="en-US" sz="1800" b="1" dirty="0" smtClean="0">
                <a:solidFill>
                  <a:schemeClr val="accent2"/>
                </a:solidFill>
              </a:rPr>
              <a:t>3</a:t>
            </a:r>
            <a:r>
              <a:rPr lang="en-US" sz="1800" dirty="0" smtClean="0">
                <a:solidFill>
                  <a:schemeClr val="accent2"/>
                </a:solidFill>
              </a:rPr>
              <a:t> BAAL Exceedance(s)</a:t>
            </a:r>
          </a:p>
          <a:p>
            <a:pPr>
              <a:spcBef>
                <a:spcPts val="600"/>
              </a:spcBef>
            </a:pPr>
            <a:r>
              <a:rPr lang="en-US" sz="1800" b="1" dirty="0">
                <a:solidFill>
                  <a:schemeClr val="accent2"/>
                </a:solidFill>
              </a:rPr>
              <a:t>6</a:t>
            </a:r>
            <a:r>
              <a:rPr lang="en-US" sz="1800" b="1" dirty="0" smtClean="0">
                <a:solidFill>
                  <a:schemeClr val="accent2"/>
                </a:solidFill>
              </a:rPr>
              <a:t> </a:t>
            </a:r>
            <a:r>
              <a:rPr lang="en-US" sz="1800" dirty="0" smtClean="0">
                <a:solidFill>
                  <a:schemeClr val="accent2"/>
                </a:solidFill>
              </a:rPr>
              <a:t>hourly CPS1 score below 100%</a:t>
            </a:r>
          </a:p>
          <a:p>
            <a:pPr>
              <a:spcBef>
                <a:spcPts val="600"/>
              </a:spcBef>
            </a:pPr>
            <a:r>
              <a:rPr lang="en-US" sz="1800" dirty="0" smtClean="0">
                <a:solidFill>
                  <a:schemeClr val="accent2"/>
                </a:solidFill>
              </a:rPr>
              <a:t>BAAL-003 Events have updated through 2019</a:t>
            </a:r>
          </a:p>
          <a:p>
            <a:pPr>
              <a:spcBef>
                <a:spcPts val="600"/>
              </a:spcBef>
            </a:pPr>
            <a:r>
              <a:rPr lang="en-US" sz="1800" dirty="0" smtClean="0">
                <a:solidFill>
                  <a:schemeClr val="accent2"/>
                </a:solidFill>
              </a:rPr>
              <a:t>2019 BAAL-003 FRM Performance: </a:t>
            </a:r>
            <a:r>
              <a:rPr lang="en-US" sz="1800" b="1" dirty="0" smtClean="0">
                <a:solidFill>
                  <a:schemeClr val="accent2"/>
                </a:solidFill>
              </a:rPr>
              <a:t>-811.14</a:t>
            </a:r>
          </a:p>
          <a:p>
            <a:endParaRPr lang="en-US" sz="1800" dirty="0" smtClean="0">
              <a:solidFill>
                <a:schemeClr val="accent2"/>
              </a:solidFill>
            </a:endParaRPr>
          </a:p>
          <a:p>
            <a:pPr marL="457200" lvl="1" indent="0">
              <a:buNone/>
            </a:pPr>
            <a:endParaRPr lang="en-US" sz="1800" dirty="0" smtClean="0">
              <a:solidFill>
                <a:schemeClr val="accent2"/>
              </a:solidFill>
            </a:endParaRPr>
          </a:p>
          <a:p>
            <a:pPr marL="457200" lvl="1" indent="0">
              <a:buNone/>
            </a:pPr>
            <a:endParaRPr lang="en-US" sz="1800" dirty="0"/>
          </a:p>
          <a:p>
            <a:pPr lvl="1"/>
            <a:endParaRPr lang="en-US" sz="1800" dirty="0" smtClean="0"/>
          </a:p>
          <a:p>
            <a:pPr lvl="1"/>
            <a:endParaRPr lang="en-US" sz="1800" dirty="0"/>
          </a:p>
          <a:p>
            <a:endParaRPr lang="en-US" sz="2400" dirty="0" smtClean="0"/>
          </a:p>
          <a:p>
            <a:endParaRPr lang="en-US" sz="2400" dirty="0"/>
          </a:p>
          <a:p>
            <a:endParaRPr lang="en-US" sz="2400" dirty="0" smtClean="0"/>
          </a:p>
          <a:p>
            <a:endParaRPr lang="en-US" sz="2400" dirty="0"/>
          </a:p>
          <a:p>
            <a:endParaRPr lang="en-US" sz="2400" dirty="0"/>
          </a:p>
        </p:txBody>
      </p:sp>
      <p:sp>
        <p:nvSpPr>
          <p:cNvPr id="4" name="Slide Number Placeholder 3"/>
          <p:cNvSpPr>
            <a:spLocks noGrp="1"/>
          </p:cNvSpPr>
          <p:nvPr>
            <p:ph type="sldNum" sz="quarter" idx="4"/>
          </p:nvPr>
        </p:nvSpPr>
        <p:spPr>
          <a:xfrm>
            <a:off x="8610600" y="6561139"/>
            <a:ext cx="457200" cy="168766"/>
          </a:xfrm>
        </p:spPr>
        <p:txBody>
          <a:bodyPr/>
          <a:lstStyle/>
          <a:p>
            <a:fld id="{1D93BD3E-1E9A-4970-A6F7-E7AC52762E0C}" type="slidenum">
              <a:rPr lang="en-US" smtClean="0"/>
              <a:pPr/>
              <a:t>2</a:t>
            </a:fld>
            <a:endParaRPr lang="en-US"/>
          </a:p>
        </p:txBody>
      </p:sp>
      <p:sp>
        <p:nvSpPr>
          <p:cNvPr id="5" name="Content Placeholder 2"/>
          <p:cNvSpPr txBox="1">
            <a:spLocks/>
          </p:cNvSpPr>
          <p:nvPr/>
        </p:nvSpPr>
        <p:spPr>
          <a:xfrm>
            <a:off x="4550978" y="1524000"/>
            <a:ext cx="4516821"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solidFill>
                  <a:schemeClr val="accent2"/>
                </a:solidFill>
              </a:rPr>
              <a:t>2021 RMS1 Statistics</a:t>
            </a:r>
          </a:p>
          <a:p>
            <a:pPr lvl="1"/>
            <a:r>
              <a:rPr lang="en-US" sz="1600" dirty="0">
                <a:solidFill>
                  <a:schemeClr val="accent2"/>
                </a:solidFill>
              </a:rPr>
              <a:t>Mean: </a:t>
            </a:r>
            <a:r>
              <a:rPr lang="en-US" sz="1600" dirty="0" smtClean="0">
                <a:solidFill>
                  <a:schemeClr val="accent2"/>
                </a:solidFill>
              </a:rPr>
              <a:t>17.01 </a:t>
            </a:r>
            <a:r>
              <a:rPr lang="en-US" sz="1600" dirty="0" err="1">
                <a:solidFill>
                  <a:schemeClr val="accent2"/>
                </a:solidFill>
              </a:rPr>
              <a:t>mHz</a:t>
            </a:r>
            <a:endParaRPr lang="en-US" sz="1600" dirty="0">
              <a:solidFill>
                <a:schemeClr val="accent2"/>
              </a:solidFill>
            </a:endParaRPr>
          </a:p>
          <a:p>
            <a:pPr lvl="1"/>
            <a:r>
              <a:rPr lang="en-US" sz="1600" dirty="0">
                <a:solidFill>
                  <a:schemeClr val="accent2"/>
                </a:solidFill>
              </a:rPr>
              <a:t>Min: 12.01 </a:t>
            </a:r>
            <a:r>
              <a:rPr lang="en-US" sz="1600" dirty="0" err="1">
                <a:solidFill>
                  <a:schemeClr val="accent2"/>
                </a:solidFill>
              </a:rPr>
              <a:t>mHz</a:t>
            </a:r>
            <a:endParaRPr lang="en-US" sz="1600" dirty="0">
              <a:solidFill>
                <a:schemeClr val="accent2"/>
              </a:solidFill>
            </a:endParaRPr>
          </a:p>
          <a:p>
            <a:pPr lvl="1"/>
            <a:r>
              <a:rPr lang="en-US" sz="1600" dirty="0">
                <a:solidFill>
                  <a:schemeClr val="accent2"/>
                </a:solidFill>
              </a:rPr>
              <a:t>Max: 60.59 </a:t>
            </a:r>
            <a:r>
              <a:rPr lang="en-US" sz="1600" dirty="0" err="1">
                <a:solidFill>
                  <a:schemeClr val="accent2"/>
                </a:solidFill>
              </a:rPr>
              <a:t>mHz</a:t>
            </a:r>
            <a:endParaRPr lang="en-US" sz="1600" dirty="0">
              <a:solidFill>
                <a:schemeClr val="accent2"/>
              </a:solidFill>
            </a:endParaRPr>
          </a:p>
          <a:p>
            <a:r>
              <a:rPr lang="en-US" sz="1800" dirty="0" smtClean="0">
                <a:solidFill>
                  <a:schemeClr val="accent2"/>
                </a:solidFill>
              </a:rPr>
              <a:t>Energy Statistics</a:t>
            </a:r>
          </a:p>
          <a:p>
            <a:pPr lvl="1"/>
            <a:r>
              <a:rPr lang="en-US" sz="1600" dirty="0" smtClean="0">
                <a:solidFill>
                  <a:schemeClr val="accent2"/>
                </a:solidFill>
              </a:rPr>
              <a:t>Total Energy: </a:t>
            </a:r>
            <a:r>
              <a:rPr lang="en-US" sz="1600" b="1" dirty="0">
                <a:solidFill>
                  <a:schemeClr val="accent2"/>
                </a:solidFill>
              </a:rPr>
              <a:t>27,223,416</a:t>
            </a:r>
            <a:r>
              <a:rPr lang="en-US" sz="1600" dirty="0" smtClean="0"/>
              <a:t> </a:t>
            </a:r>
            <a:r>
              <a:rPr lang="en-US" sz="1600" dirty="0" smtClean="0">
                <a:solidFill>
                  <a:schemeClr val="accent2"/>
                </a:solidFill>
              </a:rPr>
              <a:t> MWh</a:t>
            </a:r>
          </a:p>
          <a:p>
            <a:pPr lvl="1"/>
            <a:r>
              <a:rPr lang="en-US" sz="1600" dirty="0" smtClean="0">
                <a:solidFill>
                  <a:schemeClr val="accent2"/>
                </a:solidFill>
              </a:rPr>
              <a:t>Wind Energy: </a:t>
            </a:r>
            <a:r>
              <a:rPr lang="en-US" sz="1600" b="1" dirty="0">
                <a:solidFill>
                  <a:schemeClr val="accent2"/>
                </a:solidFill>
              </a:rPr>
              <a:t>10,485,979</a:t>
            </a:r>
            <a:r>
              <a:rPr lang="en-US" sz="1600" dirty="0" smtClean="0"/>
              <a:t> </a:t>
            </a:r>
            <a:r>
              <a:rPr lang="en-US" sz="1600" b="1" dirty="0" smtClean="0">
                <a:solidFill>
                  <a:schemeClr val="accent2"/>
                </a:solidFill>
              </a:rPr>
              <a:t> </a:t>
            </a:r>
            <a:r>
              <a:rPr lang="en-US" sz="1600" dirty="0" smtClean="0">
                <a:solidFill>
                  <a:schemeClr val="accent2"/>
                </a:solidFill>
              </a:rPr>
              <a:t>MWh</a:t>
            </a:r>
          </a:p>
          <a:p>
            <a:pPr lvl="1"/>
            <a:r>
              <a:rPr lang="en-US" sz="1600" dirty="0" smtClean="0">
                <a:solidFill>
                  <a:schemeClr val="accent2"/>
                </a:solidFill>
              </a:rPr>
              <a:t>Percent Energy from Wind: </a:t>
            </a:r>
            <a:r>
              <a:rPr lang="en-US" sz="1600" b="1" dirty="0" smtClean="0">
                <a:solidFill>
                  <a:schemeClr val="accent2"/>
                </a:solidFill>
              </a:rPr>
              <a:t>38.52% </a:t>
            </a:r>
            <a:endParaRPr lang="en-US" sz="1600" b="1" dirty="0">
              <a:solidFill>
                <a:schemeClr val="accent2"/>
              </a:solidFill>
            </a:endParaRPr>
          </a:p>
          <a:p>
            <a:pPr lvl="1"/>
            <a:r>
              <a:rPr lang="en-US" sz="1600" dirty="0" smtClean="0">
                <a:solidFill>
                  <a:schemeClr val="accent2"/>
                </a:solidFill>
              </a:rPr>
              <a:t>Solar Energy: </a:t>
            </a:r>
            <a:r>
              <a:rPr lang="en-US" sz="1600" b="1" dirty="0">
                <a:solidFill>
                  <a:schemeClr val="accent2"/>
                </a:solidFill>
              </a:rPr>
              <a:t>10,410,55</a:t>
            </a:r>
            <a:r>
              <a:rPr lang="en-US" sz="1600" dirty="0" smtClean="0"/>
              <a:t> </a:t>
            </a:r>
            <a:r>
              <a:rPr lang="en-US" sz="1600" b="1" dirty="0" smtClean="0">
                <a:solidFill>
                  <a:schemeClr val="accent2"/>
                </a:solidFill>
              </a:rPr>
              <a:t> </a:t>
            </a:r>
            <a:r>
              <a:rPr lang="en-US" sz="1600" dirty="0" smtClean="0">
                <a:solidFill>
                  <a:schemeClr val="accent2"/>
                </a:solidFill>
              </a:rPr>
              <a:t>MWh</a:t>
            </a:r>
          </a:p>
          <a:p>
            <a:pPr lvl="1"/>
            <a:r>
              <a:rPr lang="en-US" sz="1600" dirty="0" smtClean="0">
                <a:solidFill>
                  <a:schemeClr val="accent2"/>
                </a:solidFill>
              </a:rPr>
              <a:t>Percent Energy from Solar: </a:t>
            </a:r>
            <a:r>
              <a:rPr lang="en-US" sz="1600" b="1" dirty="0" smtClean="0">
                <a:solidFill>
                  <a:schemeClr val="accent2"/>
                </a:solidFill>
              </a:rPr>
              <a:t>3.82%</a:t>
            </a:r>
            <a:endParaRPr lang="en-US" sz="1600" b="1" dirty="0">
              <a:solidFill>
                <a:schemeClr val="accent2"/>
              </a:solidFill>
            </a:endParaRPr>
          </a:p>
          <a:p>
            <a:r>
              <a:rPr lang="en-US" sz="1800" dirty="0" smtClean="0">
                <a:solidFill>
                  <a:schemeClr val="accent2"/>
                </a:solidFill>
              </a:rPr>
              <a:t>Minimum System Inertia</a:t>
            </a:r>
          </a:p>
          <a:p>
            <a:pPr lvl="1"/>
            <a:r>
              <a:rPr lang="en-US" sz="1600" dirty="0">
                <a:solidFill>
                  <a:schemeClr val="accent2"/>
                </a:solidFill>
              </a:rPr>
              <a:t>Mean: </a:t>
            </a:r>
            <a:r>
              <a:rPr lang="en-US" sz="1600" b="1" dirty="0">
                <a:solidFill>
                  <a:schemeClr val="accent2"/>
                </a:solidFill>
              </a:rPr>
              <a:t>132,989</a:t>
            </a:r>
            <a:r>
              <a:rPr lang="en-US" sz="1600" dirty="0">
                <a:solidFill>
                  <a:schemeClr val="accent2"/>
                </a:solidFill>
              </a:rPr>
              <a:t> MW*s</a:t>
            </a:r>
          </a:p>
          <a:p>
            <a:pPr lvl="1"/>
            <a:r>
              <a:rPr lang="en-US" sz="1600" dirty="0">
                <a:solidFill>
                  <a:schemeClr val="accent2"/>
                </a:solidFill>
              </a:rPr>
              <a:t>Max: </a:t>
            </a:r>
            <a:r>
              <a:rPr lang="en-US" sz="1600" b="1" dirty="0">
                <a:solidFill>
                  <a:schemeClr val="accent2"/>
                </a:solidFill>
              </a:rPr>
              <a:t>188,463 </a:t>
            </a:r>
            <a:r>
              <a:rPr lang="en-US" sz="1600" dirty="0">
                <a:solidFill>
                  <a:schemeClr val="accent2"/>
                </a:solidFill>
              </a:rPr>
              <a:t>MW*s  on Mar 19th</a:t>
            </a:r>
          </a:p>
          <a:p>
            <a:pPr lvl="1"/>
            <a:r>
              <a:rPr lang="en-US" sz="1600" dirty="0">
                <a:solidFill>
                  <a:schemeClr val="accent2"/>
                </a:solidFill>
              </a:rPr>
              <a:t>Min: </a:t>
            </a:r>
            <a:r>
              <a:rPr lang="en-US" sz="1600" b="1" dirty="0">
                <a:solidFill>
                  <a:schemeClr val="accent2"/>
                </a:solidFill>
              </a:rPr>
              <a:t>109,029</a:t>
            </a:r>
            <a:r>
              <a:rPr lang="en-US" sz="1600" dirty="0">
                <a:solidFill>
                  <a:schemeClr val="accent2"/>
                </a:solidFill>
              </a:rPr>
              <a:t> MW*s  on Mar 22nd</a:t>
            </a:r>
          </a:p>
          <a:p>
            <a:pPr lvl="1"/>
            <a:endParaRPr lang="en-US" sz="1600" dirty="0">
              <a:solidFill>
                <a:schemeClr val="accent2"/>
              </a:solidFill>
            </a:endParaRPr>
          </a:p>
          <a:p>
            <a:pPr marL="457200" lvl="1" indent="0">
              <a:buFont typeface="Arial" panose="020B0604020202020204" pitchFamily="34" charset="0"/>
              <a:buNone/>
            </a:pPr>
            <a:endParaRPr lang="en-US" sz="1800" dirty="0" smtClean="0"/>
          </a:p>
          <a:p>
            <a:pPr lvl="1"/>
            <a:endParaRPr lang="en-US" sz="1800" dirty="0" smtClean="0"/>
          </a:p>
          <a:p>
            <a:pPr lvl="1"/>
            <a:endParaRPr lang="en-US" sz="18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12596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ERCOT Energy Statistics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5210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Energy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5" name="Picture 4"/>
          <p:cNvPicPr>
            <a:picLocks noChangeAspect="1"/>
          </p:cNvPicPr>
          <p:nvPr/>
        </p:nvPicPr>
        <p:blipFill>
          <a:blip r:embed="rId3"/>
          <a:stretch>
            <a:fillRect/>
          </a:stretch>
        </p:blipFill>
        <p:spPr>
          <a:xfrm>
            <a:off x="533400" y="761999"/>
            <a:ext cx="7886700" cy="5334001"/>
          </a:xfrm>
          <a:prstGeom prst="rect">
            <a:avLst/>
          </a:prstGeom>
        </p:spPr>
      </p:pic>
    </p:spTree>
    <p:extLst>
      <p:ext uri="{BB962C8B-B14F-4D97-AF65-F5344CB8AC3E}">
        <p14:creationId xmlns:p14="http://schemas.microsoft.com/office/powerpoint/2010/main" val="2630229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Energy from Wind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5" name="Picture 4"/>
          <p:cNvPicPr>
            <a:picLocks noChangeAspect="1"/>
          </p:cNvPicPr>
          <p:nvPr/>
        </p:nvPicPr>
        <p:blipFill>
          <a:blip r:embed="rId3"/>
          <a:stretch>
            <a:fillRect/>
          </a:stretch>
        </p:blipFill>
        <p:spPr>
          <a:xfrm>
            <a:off x="685800" y="824574"/>
            <a:ext cx="7658430" cy="5347626"/>
          </a:xfrm>
          <a:prstGeom prst="rect">
            <a:avLst/>
          </a:prstGeom>
        </p:spPr>
      </p:pic>
    </p:spTree>
    <p:extLst>
      <p:ext uri="{BB962C8B-B14F-4D97-AF65-F5344CB8AC3E}">
        <p14:creationId xmlns:p14="http://schemas.microsoft.com/office/powerpoint/2010/main" val="4005694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Energy from Wind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p:cNvPicPr>
            <a:picLocks noChangeAspect="1"/>
          </p:cNvPicPr>
          <p:nvPr/>
        </p:nvPicPr>
        <p:blipFill>
          <a:blip r:embed="rId3"/>
          <a:stretch>
            <a:fillRect/>
          </a:stretch>
        </p:blipFill>
        <p:spPr>
          <a:xfrm>
            <a:off x="762000" y="762000"/>
            <a:ext cx="7480350" cy="5435476"/>
          </a:xfrm>
          <a:prstGeom prst="rect">
            <a:avLst/>
          </a:prstGeom>
        </p:spPr>
      </p:pic>
    </p:spTree>
    <p:extLst>
      <p:ext uri="{BB962C8B-B14F-4D97-AF65-F5344CB8AC3E}">
        <p14:creationId xmlns:p14="http://schemas.microsoft.com/office/powerpoint/2010/main" val="2928700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Energy From Solar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5" name="Picture 4"/>
          <p:cNvPicPr>
            <a:picLocks noChangeAspect="1"/>
          </p:cNvPicPr>
          <p:nvPr/>
        </p:nvPicPr>
        <p:blipFill>
          <a:blip r:embed="rId3"/>
          <a:stretch>
            <a:fillRect/>
          </a:stretch>
        </p:blipFill>
        <p:spPr>
          <a:xfrm>
            <a:off x="612460" y="838200"/>
            <a:ext cx="7995280" cy="5334000"/>
          </a:xfrm>
          <a:prstGeom prst="rect">
            <a:avLst/>
          </a:prstGeom>
        </p:spPr>
      </p:pic>
    </p:spTree>
    <p:extLst>
      <p:ext uri="{BB962C8B-B14F-4D97-AF65-F5344CB8AC3E}">
        <p14:creationId xmlns:p14="http://schemas.microsoft.com/office/powerpoint/2010/main" val="1680723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Energy from Solar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3" name="Picture 2"/>
          <p:cNvPicPr>
            <a:picLocks noChangeAspect="1"/>
          </p:cNvPicPr>
          <p:nvPr/>
        </p:nvPicPr>
        <p:blipFill>
          <a:blip r:embed="rId3"/>
          <a:stretch>
            <a:fillRect/>
          </a:stretch>
        </p:blipFill>
        <p:spPr>
          <a:xfrm>
            <a:off x="650560" y="745959"/>
            <a:ext cx="7919080" cy="5426242"/>
          </a:xfrm>
          <a:prstGeom prst="rect">
            <a:avLst/>
          </a:prstGeom>
        </p:spPr>
      </p:pic>
    </p:spTree>
    <p:extLst>
      <p:ext uri="{BB962C8B-B14F-4D97-AF65-F5344CB8AC3E}">
        <p14:creationId xmlns:p14="http://schemas.microsoft.com/office/powerpoint/2010/main" val="2927513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ERCOT System Inertia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944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Minimum System Inertia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3" name="Picture 2"/>
          <p:cNvPicPr>
            <a:picLocks noChangeAspect="1"/>
          </p:cNvPicPr>
          <p:nvPr/>
        </p:nvPicPr>
        <p:blipFill>
          <a:blip r:embed="rId3"/>
          <a:stretch>
            <a:fillRect/>
          </a:stretch>
        </p:blipFill>
        <p:spPr>
          <a:xfrm>
            <a:off x="381000" y="762001"/>
            <a:ext cx="8077577" cy="5410200"/>
          </a:xfrm>
          <a:prstGeom prst="rect">
            <a:avLst/>
          </a:prstGeom>
        </p:spPr>
      </p:pic>
    </p:spTree>
    <p:extLst>
      <p:ext uri="{BB962C8B-B14F-4D97-AF65-F5344CB8AC3E}">
        <p14:creationId xmlns:p14="http://schemas.microsoft.com/office/powerpoint/2010/main" val="2614364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Questions?</a:t>
            </a:r>
            <a:endParaRPr lang="en-US" dirty="0"/>
          </a:p>
        </p:txBody>
      </p:sp>
      <p:sp>
        <p:nvSpPr>
          <p:cNvPr id="3" name="Subtitle 2"/>
          <p:cNvSpPr>
            <a:spLocks noGrp="1"/>
          </p:cNvSpPr>
          <p:nvPr>
            <p:ph type="subTitle" idx="1"/>
          </p:nvPr>
        </p:nvSpPr>
        <p:spPr/>
        <p:txBody>
          <a:bodyPr anchor="ctr"/>
          <a:lstStyle/>
          <a:p>
            <a:r>
              <a:rPr lang="en-US" dirty="0" smtClean="0"/>
              <a:t>Thank you!</a:t>
            </a:r>
            <a:endParaRPr lang="en-US" dirty="0"/>
          </a:p>
        </p:txBody>
      </p:sp>
    </p:spTree>
    <p:extLst>
      <p:ext uri="{BB962C8B-B14F-4D97-AF65-F5344CB8AC3E}">
        <p14:creationId xmlns:p14="http://schemas.microsoft.com/office/powerpoint/2010/main" val="2777669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Frequency Control</a:t>
            </a:r>
            <a:endParaRPr lang="en-US" dirty="0"/>
          </a:p>
        </p:txBody>
      </p:sp>
      <p:sp>
        <p:nvSpPr>
          <p:cNvPr id="3" name="Subtitle 2"/>
          <p:cNvSpPr>
            <a:spLocks noGrp="1"/>
          </p:cNvSpPr>
          <p:nvPr>
            <p:ph type="subTitle" idx="1"/>
          </p:nvPr>
        </p:nvSpPr>
        <p:spPr/>
        <p:txBody>
          <a:bodyPr/>
          <a:lstStyle/>
          <a:p>
            <a:r>
              <a:rPr lang="en-US" dirty="0" smtClean="0"/>
              <a:t>CPS1, BAAL, &amp; RMS1</a:t>
            </a:r>
            <a:endParaRPr lang="en-US" dirty="0"/>
          </a:p>
        </p:txBody>
      </p:sp>
    </p:spTree>
    <p:extLst>
      <p:ext uri="{BB962C8B-B14F-4D97-AF65-F5344CB8AC3E}">
        <p14:creationId xmlns:p14="http://schemas.microsoft.com/office/powerpoint/2010/main" val="3330749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Hourly CPS1 by Day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8" name="Picture 7"/>
          <p:cNvPicPr>
            <a:picLocks noChangeAspect="1"/>
          </p:cNvPicPr>
          <p:nvPr/>
        </p:nvPicPr>
        <p:blipFill>
          <a:blip r:embed="rId3"/>
          <a:stretch>
            <a:fillRect/>
          </a:stretch>
        </p:blipFill>
        <p:spPr>
          <a:xfrm>
            <a:off x="405970" y="762000"/>
            <a:ext cx="8511887" cy="5410200"/>
          </a:xfrm>
          <a:prstGeom prst="rect">
            <a:avLst/>
          </a:prstGeom>
        </p:spPr>
      </p:pic>
      <p:sp>
        <p:nvSpPr>
          <p:cNvPr id="13" name="TextBox 12"/>
          <p:cNvSpPr txBox="1"/>
          <p:nvPr/>
        </p:nvSpPr>
        <p:spPr>
          <a:xfrm>
            <a:off x="5562600" y="4648200"/>
            <a:ext cx="281359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Mar-21 </a:t>
            </a:r>
            <a:r>
              <a:rPr lang="en-US" dirty="0"/>
              <a:t>CPS1 (%): </a:t>
            </a:r>
            <a:r>
              <a:rPr lang="en-US" dirty="0" smtClean="0"/>
              <a:t>166.89</a:t>
            </a:r>
            <a:endParaRPr lang="en-US" dirty="0"/>
          </a:p>
        </p:txBody>
      </p:sp>
    </p:spTree>
    <p:extLst>
      <p:ext uri="{BB962C8B-B14F-4D97-AF65-F5344CB8AC3E}">
        <p14:creationId xmlns:p14="http://schemas.microsoft.com/office/powerpoint/2010/main" val="788465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BAAL Exceedances</a:t>
            </a:r>
            <a:r>
              <a:rPr lang="en-US" dirty="0"/>
              <a:t> </a:t>
            </a:r>
            <a:r>
              <a:rPr lang="en-US" dirty="0" smtClean="0"/>
              <a:t>&amp; Violations</a:t>
            </a:r>
            <a:endParaRPr lang="en-US" dirty="0"/>
          </a:p>
        </p:txBody>
      </p:sp>
      <p:sp>
        <p:nvSpPr>
          <p:cNvPr id="3" name="Content Placeholder 2"/>
          <p:cNvSpPr>
            <a:spLocks noGrp="1"/>
          </p:cNvSpPr>
          <p:nvPr>
            <p:ph idx="1"/>
          </p:nvPr>
        </p:nvSpPr>
        <p:spPr/>
        <p:txBody>
          <a:bodyPr/>
          <a:lstStyle/>
          <a:p>
            <a:r>
              <a:rPr lang="en-US" sz="2400" dirty="0" smtClean="0"/>
              <a:t>There </a:t>
            </a:r>
            <a:r>
              <a:rPr lang="en-US" sz="2400" dirty="0" smtClean="0"/>
              <a:t>were </a:t>
            </a:r>
            <a:r>
              <a:rPr lang="en-US" sz="2400" dirty="0" smtClean="0"/>
              <a:t>3 BAAL exceedance(s) in Mar</a:t>
            </a:r>
            <a:endParaRPr lang="en-US" sz="1600" dirty="0"/>
          </a:p>
          <a:p>
            <a:pPr lvl="1"/>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265134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15-Minute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3" name="Picture 2"/>
          <p:cNvPicPr>
            <a:picLocks noChangeAspect="1"/>
          </p:cNvPicPr>
          <p:nvPr/>
        </p:nvPicPr>
        <p:blipFill>
          <a:blip r:embed="rId3"/>
          <a:stretch>
            <a:fillRect/>
          </a:stretch>
        </p:blipFill>
        <p:spPr>
          <a:xfrm>
            <a:off x="516982" y="800413"/>
            <a:ext cx="7712618" cy="5371787"/>
          </a:xfrm>
          <a:prstGeom prst="rect">
            <a:avLst/>
          </a:prstGeom>
        </p:spPr>
      </p:pic>
      <p:sp>
        <p:nvSpPr>
          <p:cNvPr id="8" name="TextBox 7"/>
          <p:cNvSpPr txBox="1"/>
          <p:nvPr/>
        </p:nvSpPr>
        <p:spPr>
          <a:xfrm>
            <a:off x="5029200" y="1219200"/>
            <a:ext cx="281359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Mar-21 </a:t>
            </a:r>
            <a:r>
              <a:rPr lang="en-US" dirty="0"/>
              <a:t>CPS1 (%): </a:t>
            </a:r>
            <a:r>
              <a:rPr lang="en-US" dirty="0" smtClean="0"/>
              <a:t>166.89</a:t>
            </a:r>
            <a:endParaRPr lang="en-US" dirty="0"/>
          </a:p>
        </p:txBody>
      </p:sp>
    </p:spTree>
    <p:extLst>
      <p:ext uri="{BB962C8B-B14F-4D97-AF65-F5344CB8AC3E}">
        <p14:creationId xmlns:p14="http://schemas.microsoft.com/office/powerpoint/2010/main" val="324934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12-Month Rolling Average CPS1</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3" name="Picture 2"/>
          <p:cNvPicPr>
            <a:picLocks noChangeAspect="1"/>
          </p:cNvPicPr>
          <p:nvPr/>
        </p:nvPicPr>
        <p:blipFill>
          <a:blip r:embed="rId3"/>
          <a:stretch>
            <a:fillRect/>
          </a:stretch>
        </p:blipFill>
        <p:spPr>
          <a:xfrm>
            <a:off x="533400" y="782053"/>
            <a:ext cx="7772400" cy="5390147"/>
          </a:xfrm>
          <a:prstGeom prst="rect">
            <a:avLst/>
          </a:prstGeom>
        </p:spPr>
      </p:pic>
      <p:sp>
        <p:nvSpPr>
          <p:cNvPr id="9" name="TextBox 8"/>
          <p:cNvSpPr txBox="1"/>
          <p:nvPr/>
        </p:nvSpPr>
        <p:spPr>
          <a:xfrm>
            <a:off x="3962400" y="1143000"/>
            <a:ext cx="36933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smtClean="0"/>
              <a:t>Current 12-Month Rolling Average: 169.30%</a:t>
            </a:r>
            <a:endParaRPr lang="en-US" sz="1400" dirty="0"/>
          </a:p>
        </p:txBody>
      </p:sp>
    </p:spTree>
    <p:extLst>
      <p:ext uri="{BB962C8B-B14F-4D97-AF65-F5344CB8AC3E}">
        <p14:creationId xmlns:p14="http://schemas.microsoft.com/office/powerpoint/2010/main" val="129660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a:t>
            </a:r>
            <a:r>
              <a:rPr lang="en-US" dirty="0" smtClean="0"/>
              <a:t>Year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3" name="Picture 2"/>
          <p:cNvPicPr>
            <a:picLocks noChangeAspect="1"/>
          </p:cNvPicPr>
          <p:nvPr/>
        </p:nvPicPr>
        <p:blipFill>
          <a:blip r:embed="rId3"/>
          <a:stretch>
            <a:fillRect/>
          </a:stretch>
        </p:blipFill>
        <p:spPr>
          <a:xfrm>
            <a:off x="432760" y="838201"/>
            <a:ext cx="8382377" cy="5257800"/>
          </a:xfrm>
          <a:prstGeom prst="rect">
            <a:avLst/>
          </a:prstGeom>
        </p:spPr>
      </p:pic>
    </p:spTree>
    <p:extLst>
      <p:ext uri="{BB962C8B-B14F-4D97-AF65-F5344CB8AC3E}">
        <p14:creationId xmlns:p14="http://schemas.microsoft.com/office/powerpoint/2010/main" val="2803047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RMS1 of ERCOT Frequency by Month</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3" name="Picture 2"/>
          <p:cNvPicPr>
            <a:picLocks noChangeAspect="1"/>
          </p:cNvPicPr>
          <p:nvPr/>
        </p:nvPicPr>
        <p:blipFill>
          <a:blip r:embed="rId3"/>
          <a:stretch>
            <a:fillRect/>
          </a:stretch>
        </p:blipFill>
        <p:spPr>
          <a:xfrm>
            <a:off x="533400" y="782053"/>
            <a:ext cx="7924800" cy="5376894"/>
          </a:xfrm>
          <a:prstGeom prst="rect">
            <a:avLst/>
          </a:prstGeom>
        </p:spPr>
      </p:pic>
    </p:spTree>
    <p:extLst>
      <p:ext uri="{BB962C8B-B14F-4D97-AF65-F5344CB8AC3E}">
        <p14:creationId xmlns:p14="http://schemas.microsoft.com/office/powerpoint/2010/main" val="1165769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48F63C-08AC-4CDD-B36F-0851B11853C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884B7F-5407-4A7E-885F-D19D0E5ED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73641</TotalTime>
  <Words>1107</Words>
  <Application>Microsoft Office PowerPoint</Application>
  <PresentationFormat>On-screen Show (4:3)</PresentationFormat>
  <Paragraphs>224</Paragraphs>
  <Slides>28</Slides>
  <Notes>21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28</vt:i4>
      </vt:variant>
    </vt:vector>
  </HeadingPairs>
  <TitlesOfParts>
    <vt:vector size="33" baseType="lpstr">
      <vt:lpstr>Arial</vt:lpstr>
      <vt:lpstr>Calibri</vt:lpstr>
      <vt:lpstr>1_Custom Design</vt:lpstr>
      <vt:lpstr>Office Theme</vt:lpstr>
      <vt:lpstr>Custom Design</vt:lpstr>
      <vt:lpstr>PowerPoint Presentation</vt:lpstr>
      <vt:lpstr>Summary of March 2021</vt:lpstr>
      <vt:lpstr>Frequency Control</vt:lpstr>
      <vt:lpstr>Hourly CPS1 by Day</vt:lpstr>
      <vt:lpstr>BAAL Exceedances &amp; Violations</vt:lpstr>
      <vt:lpstr>15-Minute Average CPS1%</vt:lpstr>
      <vt:lpstr>12-Month Rolling Average CPS1</vt:lpstr>
      <vt:lpstr>Daily RMS1 of ERCOT Frequency by Year</vt:lpstr>
      <vt:lpstr>Daily RMS1 of ERCOT Frequency by Month</vt:lpstr>
      <vt:lpstr>Daily RMS1 of ERCOT Frequency by Month</vt:lpstr>
      <vt:lpstr>Frequency Profile Comparison</vt:lpstr>
      <vt:lpstr>Frequency Profile Comparison</vt:lpstr>
      <vt:lpstr>Frequency Profile Comparison</vt:lpstr>
      <vt:lpstr>Time Error Correction</vt:lpstr>
      <vt:lpstr>ERCOT Daily Time Error</vt:lpstr>
      <vt:lpstr>Time Error Corrections Log Summary</vt:lpstr>
      <vt:lpstr>BAL-003 Performance</vt:lpstr>
      <vt:lpstr>Op. Year 2019 BAL-003 Selected Events – Update</vt:lpstr>
      <vt:lpstr>Op. Year 2019 BAL-003 FRM Performance - Update</vt:lpstr>
      <vt:lpstr>ERCOT Energy Statistics</vt:lpstr>
      <vt:lpstr>Total Energy</vt:lpstr>
      <vt:lpstr>Total Energy from Wind Generation</vt:lpstr>
      <vt:lpstr>% Energy from Wind Generation</vt:lpstr>
      <vt:lpstr>Total Energy From Solar Generation</vt:lpstr>
      <vt:lpstr>% Energy from Solar Generation</vt:lpstr>
      <vt:lpstr>ERCOT System Inertia</vt:lpstr>
      <vt:lpstr>Daily Minimum System Inertia</vt:lpstr>
      <vt:lpstr>Questions?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Masanna Gari, Abhi</cp:lastModifiedBy>
  <cp:revision>1011</cp:revision>
  <cp:lastPrinted>2016-01-21T20:53:15Z</cp:lastPrinted>
  <dcterms:created xsi:type="dcterms:W3CDTF">2016-01-21T15:20:31Z</dcterms:created>
  <dcterms:modified xsi:type="dcterms:W3CDTF">2021-04-07T14:50:07Z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