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93" r:id="rId4"/>
    <p:sldId id="305" r:id="rId5"/>
    <p:sldId id="303" r:id="rId6"/>
    <p:sldId id="311" r:id="rId7"/>
    <p:sldId id="309" r:id="rId8"/>
    <p:sldId id="312" r:id="rId9"/>
    <p:sldId id="306" r:id="rId10"/>
    <p:sldId id="30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nes, Bill" initials="BB" lastIdx="1" clrIdx="0">
    <p:extLst>
      <p:ext uri="{19B8F6BF-5375-455C-9EA6-DF929625EA0E}">
        <p15:presenceInfo xmlns:p15="http://schemas.microsoft.com/office/powerpoint/2012/main" userId="S::Bill.Barnes@nrg.com::abf1f437-3153-4041-a80b-501522cdd3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7021" autoAdjust="0"/>
  </p:normalViewPr>
  <p:slideViewPr>
    <p:cSldViewPr>
      <p:cViewPr varScale="1">
        <p:scale>
          <a:sx n="110" d="100"/>
          <a:sy n="110" d="100"/>
        </p:scale>
        <p:origin x="167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5551AF-8CD8-497C-8229-57D58853C0B0}" type="datetimeFigureOut">
              <a:rPr lang="en-US" smtClean="0"/>
              <a:t>4/1/2021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F923BE-09A6-4E62-B431-38AFC7D8D716}" type="slidenum">
              <a:rPr lang="en-US" smtClean="0"/>
              <a:t>‹#›</a:t>
            </a:fld>
            <a:endParaRPr lang="en-US" dirty="0"/>
          </a:p>
        </p:txBody>
      </p:sp>
    </p:spTree>
    <p:extLst>
      <p:ext uri="{BB962C8B-B14F-4D97-AF65-F5344CB8AC3E}">
        <p14:creationId xmlns:p14="http://schemas.microsoft.com/office/powerpoint/2010/main" val="1855468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A22962B-8953-476D-9E2A-850698B2E256}" type="datetime1">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4D266F-74CA-4AE2-8527-C8E6ACD37FD0}" type="datetime1">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F1E059-F9D8-49BF-895D-2A6AAB33C8C2}" type="datetime1">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94D6B8-0739-41D1-8BCF-1D86B5945B7B}" type="datetime1">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83FB8D-3742-491E-87CE-54E1DB8CE097}" type="datetime1">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285475F-F24F-4404-A159-B2E0868CB43E}" type="datetime1">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1EB5F40-1724-45AC-9E8F-3995753F3C41}" type="datetime1">
              <a:rPr lang="en-US" smtClean="0"/>
              <a:t>4/1/2021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6122F0C-1B97-4759-8D52-88ECF6F80EA6}" type="datetime1">
              <a:rPr lang="en-US" smtClean="0"/>
              <a:t>4/1/2021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9531ED-07C5-4639-9994-6E2680624364}" type="datetime1">
              <a:rPr lang="en-US" smtClean="0"/>
              <a:t>4/1/2021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CC82AF-1224-4BBE-8389-7110B741EE02}" type="datetime1">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C63AAD-494F-4935-9B32-6C017EC59661}" type="datetime1">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D6EC76-C7BB-4B64-AB2C-4CA666B08B18}" type="datetime1">
              <a:rPr lang="en-US" smtClean="0"/>
              <a:t>4/1/2021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676400"/>
          </a:xfrm>
        </p:spPr>
        <p:txBody>
          <a:bodyPr>
            <a:noAutofit/>
          </a:bodyPr>
          <a:lstStyle/>
          <a:p>
            <a:r>
              <a:rPr lang="en-US" sz="3600" b="1" dirty="0">
                <a:latin typeface="+mn-lt"/>
              </a:rPr>
              <a:t>Market Credit Working Group update to the Wholesale Market Subcommittee</a:t>
            </a:r>
          </a:p>
        </p:txBody>
      </p:sp>
      <p:sp>
        <p:nvSpPr>
          <p:cNvPr id="3" name="Subtitle 2"/>
          <p:cNvSpPr>
            <a:spLocks noGrp="1"/>
          </p:cNvSpPr>
          <p:nvPr>
            <p:ph type="subTitle" idx="1"/>
          </p:nvPr>
        </p:nvSpPr>
        <p:spPr>
          <a:xfrm>
            <a:off x="1585404" y="5181600"/>
            <a:ext cx="6400800" cy="685800"/>
          </a:xfrm>
        </p:spPr>
        <p:txBody>
          <a:bodyPr>
            <a:normAutofit/>
          </a:bodyPr>
          <a:lstStyle/>
          <a:p>
            <a:r>
              <a:rPr lang="en-US" sz="2400" dirty="0"/>
              <a:t>7 April 2021</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dirty="0"/>
          </a:p>
        </p:txBody>
      </p:sp>
      <p:sp>
        <p:nvSpPr>
          <p:cNvPr id="5" name="TextBox 4"/>
          <p:cNvSpPr txBox="1"/>
          <p:nvPr/>
        </p:nvSpPr>
        <p:spPr>
          <a:xfrm>
            <a:off x="2042604" y="3962400"/>
            <a:ext cx="5486400" cy="646331"/>
          </a:xfrm>
          <a:prstGeom prst="rect">
            <a:avLst/>
          </a:prstGeom>
          <a:noFill/>
        </p:spPr>
        <p:txBody>
          <a:bodyPr wrap="square" rtlCol="0">
            <a:spAutoFit/>
          </a:bodyPr>
          <a:lstStyle/>
          <a:p>
            <a:pPr algn="ctr"/>
            <a:r>
              <a:rPr lang="en-US" dirty="0"/>
              <a:t> </a:t>
            </a:r>
            <a:r>
              <a:rPr lang="en-US" b="1" dirty="0"/>
              <a:t>Brenden Sager, Austin Energy, Chair</a:t>
            </a:r>
          </a:p>
          <a:p>
            <a:pPr algn="ctr"/>
            <a:r>
              <a:rPr lang="en-US" b="1" dirty="0"/>
              <a:t>Seth Cochran, Direct Energy, Vice Chair</a:t>
            </a:r>
          </a:p>
        </p:txBody>
      </p:sp>
    </p:spTree>
    <p:extLst>
      <p:ext uri="{BB962C8B-B14F-4D97-AF65-F5344CB8AC3E}">
        <p14:creationId xmlns:p14="http://schemas.microsoft.com/office/powerpoint/2010/main" val="33294299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
            <a:ext cx="8229600" cy="838200"/>
          </a:xfrm>
        </p:spPr>
        <p:txBody>
          <a:bodyPr/>
          <a:lstStyle/>
          <a:p>
            <a:r>
              <a:rPr lang="en-US" dirty="0"/>
              <a:t>MCWG </a:t>
            </a:r>
            <a:r>
              <a:rPr lang="en-US" dirty="0">
                <a:latin typeface="+mn-lt"/>
              </a:rPr>
              <a:t>update</a:t>
            </a:r>
            <a:r>
              <a:rPr lang="en-US" dirty="0"/>
              <a:t> to WMS</a:t>
            </a:r>
          </a:p>
        </p:txBody>
      </p:sp>
      <p:sp>
        <p:nvSpPr>
          <p:cNvPr id="3" name="Content Placeholder 2"/>
          <p:cNvSpPr>
            <a:spLocks noGrp="1"/>
          </p:cNvSpPr>
          <p:nvPr>
            <p:ph idx="1"/>
          </p:nvPr>
        </p:nvSpPr>
        <p:spPr>
          <a:xfrm>
            <a:off x="228600" y="838200"/>
            <a:ext cx="8763000" cy="5410200"/>
          </a:xfrm>
        </p:spPr>
        <p:txBody>
          <a:bodyPr>
            <a:normAutofit fontScale="92500" lnSpcReduction="20000"/>
          </a:bodyPr>
          <a:lstStyle/>
          <a:p>
            <a:pPr marL="0" indent="0">
              <a:buNone/>
            </a:pPr>
            <a:r>
              <a:rPr lang="en-US" sz="2400" u="sng" dirty="0"/>
              <a:t>New Business</a:t>
            </a:r>
          </a:p>
          <a:p>
            <a:r>
              <a:rPr lang="en-US" dirty="0"/>
              <a:t>Future CWG meetings for the foreseeable future will concentrate just on the various outcomes and consequences of the Winter Storm Event and ERCOT has promised to answer several Market Participant questions at the April 21</a:t>
            </a:r>
            <a:r>
              <a:rPr lang="en-US" baseline="30000" dirty="0"/>
              <a:t>st</a:t>
            </a:r>
            <a:r>
              <a:rPr lang="en-US" dirty="0"/>
              <a:t> meeting and provide greater transparency into which Market Participants have withdrawn from the market (voluntarily or not) and details of monies owed.  </a:t>
            </a:r>
          </a:p>
          <a:p>
            <a:r>
              <a:rPr lang="en-US" dirty="0"/>
              <a:t>ERCOT Legal has been asked to attend the next CWG meeting as well to provide an update on Winter Storm credit related matters and details of what can and can not be disclosed to the market at this time.</a:t>
            </a:r>
          </a:p>
          <a:p>
            <a:pPr marL="0" indent="0">
              <a:buNone/>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dirty="0"/>
          </a:p>
        </p:txBody>
      </p:sp>
    </p:spTree>
    <p:extLst>
      <p:ext uri="{BB962C8B-B14F-4D97-AF65-F5344CB8AC3E}">
        <p14:creationId xmlns:p14="http://schemas.microsoft.com/office/powerpoint/2010/main" val="1207186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a:t>MCWG </a:t>
            </a:r>
            <a:r>
              <a:rPr lang="en-US" dirty="0">
                <a:latin typeface="+mn-lt"/>
              </a:rPr>
              <a:t>update</a:t>
            </a:r>
            <a:r>
              <a:rPr lang="en-US" dirty="0"/>
              <a:t> to WMS</a:t>
            </a:r>
          </a:p>
        </p:txBody>
      </p:sp>
      <p:sp>
        <p:nvSpPr>
          <p:cNvPr id="3" name="Content Placeholder 2"/>
          <p:cNvSpPr>
            <a:spLocks noGrp="1"/>
          </p:cNvSpPr>
          <p:nvPr>
            <p:ph idx="1"/>
          </p:nvPr>
        </p:nvSpPr>
        <p:spPr>
          <a:xfrm>
            <a:off x="228600" y="1295400"/>
            <a:ext cx="8610600" cy="4800600"/>
          </a:xfrm>
        </p:spPr>
        <p:txBody>
          <a:bodyPr>
            <a:normAutofit fontScale="47500" lnSpcReduction="20000"/>
          </a:bodyPr>
          <a:lstStyle/>
          <a:p>
            <a:pPr>
              <a:defRPr/>
            </a:pPr>
            <a:r>
              <a:rPr lang="en-US" sz="2400" b="1" dirty="0"/>
              <a:t>General Update</a:t>
            </a:r>
          </a:p>
          <a:p>
            <a:pPr marL="457200" lvl="1" indent="0">
              <a:spcBef>
                <a:spcPts val="0"/>
              </a:spcBef>
              <a:buNone/>
              <a:defRPr/>
            </a:pPr>
            <a:endParaRPr lang="en-US" sz="2000" dirty="0"/>
          </a:p>
          <a:p>
            <a:pPr lvl="1">
              <a:spcBef>
                <a:spcPts val="0"/>
              </a:spcBef>
              <a:defRPr/>
            </a:pPr>
            <a:r>
              <a:rPr lang="en-US" sz="3800" dirty="0"/>
              <a:t>26 March 2021 Joint MCWG/CWG WEBEX Meeting</a:t>
            </a:r>
            <a:endParaRPr lang="en-US" sz="3800" dirty="0">
              <a:cs typeface="Arial" panose="020B0604020202020204" pitchFamily="34" charset="0"/>
            </a:endParaRPr>
          </a:p>
          <a:p>
            <a:pPr lvl="1">
              <a:spcBef>
                <a:spcPts val="0"/>
              </a:spcBef>
              <a:defRPr/>
            </a:pPr>
            <a:r>
              <a:rPr lang="en-US" sz="3800" dirty="0">
                <a:cs typeface="Arial" panose="020B0604020202020204" pitchFamily="34" charset="0"/>
              </a:rPr>
              <a:t>7 NPRRs reviewed for their credit impacts </a:t>
            </a:r>
            <a:r>
              <a:rPr lang="en-US" sz="3800" b="1" dirty="0">
                <a:solidFill>
                  <a:srgbClr val="92D050"/>
                </a:solidFill>
                <a:cs typeface="Arial" panose="020B0604020202020204" pitchFamily="34" charset="0"/>
              </a:rPr>
              <a:t>NPRR 1023 supported for positive credit impacts; remaining considered operational without credit impacts </a:t>
            </a:r>
          </a:p>
          <a:p>
            <a:pPr lvl="1">
              <a:spcBef>
                <a:spcPts val="0"/>
              </a:spcBef>
              <a:defRPr/>
            </a:pPr>
            <a:endParaRPr lang="en-US" sz="1800" b="1" dirty="0">
              <a:solidFill>
                <a:srgbClr val="92D050"/>
              </a:solidFill>
              <a:cs typeface="Arial" panose="020B0604020202020204" pitchFamily="34" charset="0"/>
            </a:endParaRPr>
          </a:p>
          <a:p>
            <a:pPr marL="0" indent="0">
              <a:spcBef>
                <a:spcPts val="0"/>
              </a:spcBef>
              <a:buNone/>
              <a:defRPr/>
            </a:pPr>
            <a:r>
              <a:rPr lang="en-US" sz="2600" b="1" u="sng" dirty="0"/>
              <a:t>NPRR 1023 for Credit Implications (vote)</a:t>
            </a:r>
          </a:p>
          <a:p>
            <a:pPr lvl="1">
              <a:spcBef>
                <a:spcPts val="0"/>
              </a:spcBef>
              <a:defRPr/>
            </a:pPr>
            <a:endParaRPr lang="en-US" sz="1800" dirty="0">
              <a:cs typeface="Arial" panose="020B0604020202020204" pitchFamily="34" charset="0"/>
            </a:endParaRPr>
          </a:p>
          <a:p>
            <a:r>
              <a:rPr lang="en-US" altLang="en-US" sz="3400" dirty="0"/>
              <a:t>This Nodal Protocol Revision Request (NPRR) modifies the way that ERCOT handles the repossession of a Congestion Revenue Right (CRR) portfolio resulting from a Market Participant default.  The current process of offering the repossessed CRRs in a one-time auction may not fully realize the potential value of the repossessed CRR portfolio, which can in turn result in increased uplift to the market.  </a:t>
            </a:r>
          </a:p>
          <a:p>
            <a:r>
              <a:rPr lang="en-US" altLang="en-US" sz="3400" dirty="0"/>
              <a:t>This NPRR establishes a means for liquidating a repossessed CRR portfolio over time by utilizing the Financial Security held by ERCOT for the Defaulting CRR Account Holder for Settlement purposes.  This NPRR also modifies the process for forfeiture of CRRs resulting from non-payment or late payment of an Invoice by a CRR Account Holder, and proposes liquidating forfeited CRRs in the same manner as repossessed CRRs.  </a:t>
            </a:r>
            <a:endParaRPr lang="en-US" sz="3400" dirty="0"/>
          </a:p>
          <a:p>
            <a:r>
              <a:rPr lang="en-US" sz="3400" dirty="0"/>
              <a:t>Committee members support because improves current process</a:t>
            </a:r>
          </a:p>
          <a:p>
            <a:r>
              <a:rPr lang="en-US" sz="3400" dirty="0"/>
              <a:t>Credit Work Group believes this NPRR will have beneficial credit impacts over the current methodology as the valuation of the portfolio should be higher offsetting more of the default as well as dividing the risk of the portfolio over more participants. CRR Repossessions – will not be in place for CRRs repossessed from defaulting counterparties resulting from the 2021 Winter Storm event.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dirty="0"/>
          </a:p>
        </p:txBody>
      </p:sp>
    </p:spTree>
    <p:extLst>
      <p:ext uri="{BB962C8B-B14F-4D97-AF65-F5344CB8AC3E}">
        <p14:creationId xmlns:p14="http://schemas.microsoft.com/office/powerpoint/2010/main" val="1412081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a:t>NPRR’s non-credit impacts</a:t>
            </a:r>
          </a:p>
        </p:txBody>
      </p:sp>
      <p:sp>
        <p:nvSpPr>
          <p:cNvPr id="3" name="Content Placeholder 2"/>
          <p:cNvSpPr>
            <a:spLocks noGrp="1"/>
          </p:cNvSpPr>
          <p:nvPr>
            <p:ph idx="1"/>
          </p:nvPr>
        </p:nvSpPr>
        <p:spPr>
          <a:xfrm>
            <a:off x="228600" y="1371599"/>
            <a:ext cx="8763000" cy="5349875"/>
          </a:xfrm>
        </p:spPr>
        <p:txBody>
          <a:bodyPr>
            <a:normAutofit fontScale="85000" lnSpcReduction="20000"/>
          </a:bodyPr>
          <a:lstStyle/>
          <a:p>
            <a:pPr marL="0" indent="0">
              <a:spcBef>
                <a:spcPts val="0"/>
              </a:spcBef>
              <a:buNone/>
              <a:defRPr/>
            </a:pPr>
            <a:r>
              <a:rPr lang="en-US" sz="2600" b="1" u="sng" dirty="0"/>
              <a:t>Review NPRRs for Credit Implications (vote)</a:t>
            </a:r>
          </a:p>
          <a:p>
            <a:pPr lvl="1">
              <a:spcBef>
                <a:spcPts val="0"/>
              </a:spcBef>
              <a:defRPr/>
            </a:pPr>
            <a:endParaRPr lang="en-US" sz="1800" dirty="0">
              <a:cs typeface="Arial" panose="020B0604020202020204" pitchFamily="34" charset="0"/>
            </a:endParaRPr>
          </a:p>
          <a:p>
            <a:pPr lvl="0"/>
            <a:r>
              <a:rPr lang="en-US" dirty="0"/>
              <a:t>1060NPRR Improvements to ERS Testing Requirements and Other ERS Items.  </a:t>
            </a:r>
          </a:p>
          <a:p>
            <a:pPr lvl="0"/>
            <a:r>
              <a:rPr lang="en-US" dirty="0"/>
              <a:t>1065 NPRR Implementation Adjustment for NPRR917.   </a:t>
            </a:r>
          </a:p>
          <a:p>
            <a:pPr lvl="0"/>
            <a:r>
              <a:rPr lang="en-US" dirty="0"/>
              <a:t>1066NPRR Interconnection of Existing Generation Owned by a Municipally Owned Utility (MOU) or Electric Cooperative (EC) Transferring Load into the ERCOT System.  </a:t>
            </a:r>
          </a:p>
          <a:p>
            <a:pPr lvl="0"/>
            <a:r>
              <a:rPr lang="en-US" dirty="0"/>
              <a:t>1069NPRR Align Ancillary Service Responsibility for ESRs with NPRR987.  </a:t>
            </a:r>
          </a:p>
          <a:p>
            <a:pPr lvl="0"/>
            <a:r>
              <a:rPr lang="en-US" dirty="0"/>
              <a:t>979NPRR Incorporate State Estimator Standards and Telemetry Standards into Protocols.  </a:t>
            </a:r>
          </a:p>
          <a:p>
            <a:pPr lvl="0"/>
            <a:r>
              <a:rPr lang="en-US" dirty="0"/>
              <a:t>1062NPRR Modify IDR Meter Requirement and Eliminate IDR Meter Requirement Report.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dirty="0"/>
          </a:p>
        </p:txBody>
      </p:sp>
    </p:spTree>
    <p:extLst>
      <p:ext uri="{BB962C8B-B14F-4D97-AF65-F5344CB8AC3E}">
        <p14:creationId xmlns:p14="http://schemas.microsoft.com/office/powerpoint/2010/main" val="156491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a:t>MCWG </a:t>
            </a:r>
            <a:r>
              <a:rPr lang="en-US" dirty="0">
                <a:latin typeface="+mn-lt"/>
              </a:rPr>
              <a:t>update</a:t>
            </a:r>
            <a:r>
              <a:rPr lang="en-US" dirty="0"/>
              <a:t> to WMS</a:t>
            </a:r>
          </a:p>
        </p:txBody>
      </p:sp>
      <p:sp>
        <p:nvSpPr>
          <p:cNvPr id="3" name="Content Placeholder 2"/>
          <p:cNvSpPr>
            <a:spLocks noGrp="1"/>
          </p:cNvSpPr>
          <p:nvPr>
            <p:ph idx="1"/>
          </p:nvPr>
        </p:nvSpPr>
        <p:spPr>
          <a:xfrm>
            <a:off x="228600" y="1371600"/>
            <a:ext cx="8763000" cy="5410200"/>
          </a:xfrm>
        </p:spPr>
        <p:txBody>
          <a:bodyPr>
            <a:normAutofit fontScale="77500" lnSpcReduction="20000"/>
          </a:bodyPr>
          <a:lstStyle/>
          <a:p>
            <a:pPr marL="0" indent="0">
              <a:buNone/>
            </a:pPr>
            <a:r>
              <a:rPr lang="en-US" sz="2400" b="1" u="sng" dirty="0"/>
              <a:t>Review and Discussion of Credit Work Group Goals (</a:t>
            </a:r>
            <a:r>
              <a:rPr lang="en-US" sz="2400" b="1" u="sng" dirty="0">
                <a:solidFill>
                  <a:srgbClr val="00B050"/>
                </a:solidFill>
              </a:rPr>
              <a:t>approved</a:t>
            </a:r>
            <a:r>
              <a:rPr lang="en-US" sz="2400" b="1" u="sng" dirty="0"/>
              <a:t>)</a:t>
            </a:r>
          </a:p>
          <a:p>
            <a:pPr lvl="0"/>
            <a:r>
              <a:rPr lang="en-US" dirty="0"/>
              <a:t>Review the ongoing impact on Market </a:t>
            </a:r>
            <a:r>
              <a:rPr lang="en-US" u="sng" dirty="0"/>
              <a:t>P</a:t>
            </a:r>
            <a:r>
              <a:rPr lang="en-US" dirty="0"/>
              <a:t>articipant credit exposure and collateral requirements resulting from the incorporation of a forward price curve-based methodology</a:t>
            </a:r>
          </a:p>
          <a:p>
            <a:pPr lvl="0"/>
            <a:r>
              <a:rPr lang="en-US" dirty="0"/>
              <a:t>Clarify the market’s risk tolerance/appetite level and provide regular updates on credit exposure to the ERCOT Board</a:t>
            </a:r>
          </a:p>
          <a:p>
            <a:pPr lvl="0"/>
            <a:r>
              <a:rPr lang="en-US" dirty="0"/>
              <a:t>Evaluate and quantify potential market risk under current credit rules and for reviewing rules in flight</a:t>
            </a:r>
          </a:p>
          <a:p>
            <a:pPr lvl="0"/>
            <a:r>
              <a:rPr lang="en-US" dirty="0"/>
              <a:t>Effectively communicate credit risk to the market </a:t>
            </a:r>
          </a:p>
          <a:p>
            <a:pPr lvl="0"/>
            <a:r>
              <a:rPr lang="en-US" dirty="0"/>
              <a:t>Examine current Protocol language to determine how effectively current calculations capture actual credit risk </a:t>
            </a:r>
          </a:p>
          <a:p>
            <a:pPr lvl="0"/>
            <a:r>
              <a:rPr lang="en-US" dirty="0"/>
              <a:t>Review proposed credit assessment methodology and provide guidance to ERCOT </a:t>
            </a:r>
          </a:p>
          <a:p>
            <a:pPr lvl="0"/>
            <a:r>
              <a:rPr lang="en-US" dirty="0">
                <a:solidFill>
                  <a:srgbClr val="00B050"/>
                </a:solidFill>
              </a:rPr>
              <a:t>The group have reviewed and approved 2021 Goals.</a:t>
            </a:r>
          </a:p>
          <a:p>
            <a:pPr marL="0" indent="0">
              <a:buNone/>
            </a:pPr>
            <a:endParaRPr lang="en-US" sz="1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dirty="0"/>
          </a:p>
        </p:txBody>
      </p:sp>
    </p:spTree>
    <p:extLst>
      <p:ext uri="{BB962C8B-B14F-4D97-AF65-F5344CB8AC3E}">
        <p14:creationId xmlns:p14="http://schemas.microsoft.com/office/powerpoint/2010/main" val="1702703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a:t>MCWG </a:t>
            </a:r>
            <a:r>
              <a:rPr lang="en-US" dirty="0">
                <a:latin typeface="+mn-lt"/>
              </a:rPr>
              <a:t>update</a:t>
            </a:r>
            <a:r>
              <a:rPr lang="en-US" dirty="0"/>
              <a:t> to WMS</a:t>
            </a:r>
          </a:p>
        </p:txBody>
      </p:sp>
      <p:sp>
        <p:nvSpPr>
          <p:cNvPr id="3" name="Content Placeholder 2"/>
          <p:cNvSpPr>
            <a:spLocks noGrp="1"/>
          </p:cNvSpPr>
          <p:nvPr>
            <p:ph idx="1"/>
          </p:nvPr>
        </p:nvSpPr>
        <p:spPr>
          <a:xfrm>
            <a:off x="228600" y="1143000"/>
            <a:ext cx="8763000" cy="5410200"/>
          </a:xfrm>
        </p:spPr>
        <p:txBody>
          <a:bodyPr>
            <a:normAutofit fontScale="62500" lnSpcReduction="20000"/>
          </a:bodyPr>
          <a:lstStyle/>
          <a:p>
            <a:pPr marL="0" indent="0">
              <a:buNone/>
            </a:pPr>
            <a:r>
              <a:rPr lang="en-US" b="1" u="sng" dirty="0"/>
              <a:t>DC Energy proposal to modify Future Credit Exposure in calculation of collateral obligation</a:t>
            </a:r>
            <a:endParaRPr lang="en-US" dirty="0"/>
          </a:p>
          <a:p>
            <a:pPr marL="0" indent="0">
              <a:buNone/>
            </a:pPr>
            <a:r>
              <a:rPr lang="en-US" dirty="0"/>
              <a:t> </a:t>
            </a:r>
          </a:p>
          <a:p>
            <a:r>
              <a:rPr lang="en-US" dirty="0"/>
              <a:t>Seth Cochran at DC Energy presented the modifications to CRR Future Credit Exposure slide to the group. This deck of slide once presented in April 2020. DC energy feels the treatment of CRR PTP Options and CRR PTP Obligations within the forward calculation are not equitable. CRR PTP Obligations on opposite paths did offset but not for an obligation with an option. The rolling average price for the volume-weighted portfolio is separate from the option position; which results in a credit liability. </a:t>
            </a:r>
          </a:p>
          <a:p>
            <a:r>
              <a:rPr lang="en-US" dirty="0"/>
              <a:t>DC recommends:</a:t>
            </a:r>
          </a:p>
          <a:p>
            <a:pPr lvl="1"/>
            <a:r>
              <a:rPr lang="en-US" dirty="0"/>
              <a:t>Calculate one portfolio adder that includes options and obligations together which option brings the credit value of the portfolios to parity with settlement exposure only has upside</a:t>
            </a:r>
          </a:p>
          <a:p>
            <a:pPr lvl="1"/>
            <a:r>
              <a:rPr lang="en-US" dirty="0"/>
              <a:t>This modification brings symmetry to the portfolio adder by appropriately accounting for the impact of options and obligations in portfolio before determining its worst case </a:t>
            </a:r>
          </a:p>
          <a:p>
            <a:pPr lvl="1"/>
            <a:r>
              <a:rPr lang="en-US" dirty="0"/>
              <a:t>The change would reflect the risk reducing value of the option product and the actual risk of a portfolio</a:t>
            </a:r>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dirty="0"/>
          </a:p>
        </p:txBody>
      </p:sp>
    </p:spTree>
    <p:extLst>
      <p:ext uri="{BB962C8B-B14F-4D97-AF65-F5344CB8AC3E}">
        <p14:creationId xmlns:p14="http://schemas.microsoft.com/office/powerpoint/2010/main" val="2583862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a:t>MCWG </a:t>
            </a:r>
            <a:r>
              <a:rPr lang="en-US" dirty="0">
                <a:latin typeface="+mn-lt"/>
              </a:rPr>
              <a:t>update</a:t>
            </a:r>
            <a:r>
              <a:rPr lang="en-US" dirty="0"/>
              <a:t> to WMS</a:t>
            </a:r>
          </a:p>
        </p:txBody>
      </p:sp>
      <p:sp>
        <p:nvSpPr>
          <p:cNvPr id="3" name="Content Placeholder 2"/>
          <p:cNvSpPr>
            <a:spLocks noGrp="1"/>
          </p:cNvSpPr>
          <p:nvPr>
            <p:ph idx="1"/>
          </p:nvPr>
        </p:nvSpPr>
        <p:spPr>
          <a:xfrm>
            <a:off x="228600" y="1143000"/>
            <a:ext cx="8763000" cy="5410200"/>
          </a:xfrm>
        </p:spPr>
        <p:txBody>
          <a:bodyPr>
            <a:normAutofit fontScale="85000" lnSpcReduction="20000"/>
          </a:bodyPr>
          <a:lstStyle/>
          <a:p>
            <a:pPr marL="0" indent="0">
              <a:buNone/>
            </a:pPr>
            <a:r>
              <a:rPr lang="en-US" b="1" u="sng" dirty="0"/>
              <a:t>Discuss Credit Scoring Model from ERCOT’s Mark Ruane</a:t>
            </a:r>
          </a:p>
          <a:p>
            <a:r>
              <a:rPr lang="en-US" dirty="0"/>
              <a:t>Mark Ruane provided an updated slide to the group, which the slide incorporated the model weighting changes from January CWG/MCWG discussion. </a:t>
            </a:r>
          </a:p>
          <a:p>
            <a:r>
              <a:rPr lang="en-US" dirty="0"/>
              <a:t>The group have questions about effectiveness of model predicting Brazos and Rayburn short-payment, bankruptcy processes, ERCOT’s ability to recover short-payment amount, lienholder position, etc.</a:t>
            </a:r>
          </a:p>
          <a:p>
            <a:r>
              <a:rPr lang="en-US" dirty="0"/>
              <a:t>Group supports enhancing credit analysis however concerns about consequences of analysis such as lowering unsecured thresholds, increasing credit obligations, margin calls, etc. </a:t>
            </a:r>
          </a:p>
          <a:p>
            <a:r>
              <a:rPr lang="en-US" dirty="0"/>
              <a:t>Discussion ended prematurely over Winter Storm concerns and Group will push implementation to lower priority</a:t>
            </a:r>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dirty="0"/>
          </a:p>
        </p:txBody>
      </p:sp>
    </p:spTree>
    <p:extLst>
      <p:ext uri="{BB962C8B-B14F-4D97-AF65-F5344CB8AC3E}">
        <p14:creationId xmlns:p14="http://schemas.microsoft.com/office/powerpoint/2010/main" val="734349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a:t>MCWG </a:t>
            </a:r>
            <a:r>
              <a:rPr lang="en-US" dirty="0">
                <a:latin typeface="+mn-lt"/>
              </a:rPr>
              <a:t>update</a:t>
            </a:r>
            <a:r>
              <a:rPr lang="en-US" dirty="0"/>
              <a:t> to WMS</a:t>
            </a:r>
          </a:p>
        </p:txBody>
      </p:sp>
      <p:sp>
        <p:nvSpPr>
          <p:cNvPr id="3" name="Content Placeholder 2"/>
          <p:cNvSpPr>
            <a:spLocks noGrp="1"/>
          </p:cNvSpPr>
          <p:nvPr>
            <p:ph idx="1"/>
          </p:nvPr>
        </p:nvSpPr>
        <p:spPr>
          <a:xfrm>
            <a:off x="228600" y="1143000"/>
            <a:ext cx="8763000" cy="5410200"/>
          </a:xfrm>
        </p:spPr>
        <p:txBody>
          <a:bodyPr>
            <a:normAutofit fontScale="55000" lnSpcReduction="20000"/>
          </a:bodyPr>
          <a:lstStyle/>
          <a:p>
            <a:pPr marL="0" indent="0">
              <a:buNone/>
            </a:pPr>
            <a:r>
              <a:rPr lang="en-US" b="1" u="sng" dirty="0"/>
              <a:t>Winter Storm presentation and discussion</a:t>
            </a:r>
          </a:p>
          <a:p>
            <a:r>
              <a:rPr lang="en-US" dirty="0"/>
              <a:t>Discussion within the group about the uplift share, uplift amount, short-payment recovery timing, potential uplift amount in the credit report, more transparency and disclose to the market when a participant was suspended by ERCOT due to default, etc. </a:t>
            </a:r>
          </a:p>
          <a:p>
            <a:r>
              <a:rPr lang="en-US" dirty="0"/>
              <a:t>Not clear if Brazos and Rayburn will receive allocation of their own default</a:t>
            </a:r>
          </a:p>
          <a:p>
            <a:r>
              <a:rPr lang="en-US" dirty="0"/>
              <a:t>PUC looking at people leaving market without paying invoices and re-entering after default allocation</a:t>
            </a:r>
          </a:p>
          <a:p>
            <a:r>
              <a:rPr lang="en-US" dirty="0"/>
              <a:t>If a participant leaves owing money they do not leave in good standing</a:t>
            </a:r>
          </a:p>
          <a:p>
            <a:r>
              <a:rPr lang="en-US" dirty="0"/>
              <a:t>Want a requirement to pay amounts outstanding before coming back</a:t>
            </a:r>
          </a:p>
          <a:p>
            <a:r>
              <a:rPr lang="en-US" dirty="0"/>
              <a:t>Defaulting amounts will be in TPE</a:t>
            </a:r>
          </a:p>
          <a:p>
            <a:r>
              <a:rPr lang="en-US" dirty="0"/>
              <a:t>Brazos filed bankruptcy; the case is still pending from the court from the next direction</a:t>
            </a:r>
          </a:p>
          <a:p>
            <a:r>
              <a:rPr lang="en-US" dirty="0"/>
              <a:t>MIS “default uplift report” ratio reported</a:t>
            </a:r>
          </a:p>
          <a:p>
            <a:r>
              <a:rPr lang="en-US" dirty="0"/>
              <a:t>Interplay between Standard Form Market Participant Agreement and protocol language</a:t>
            </a:r>
          </a:p>
          <a:p>
            <a:r>
              <a:rPr lang="en-US" dirty="0"/>
              <a:t>Legal is working on resolving conflicts before uplifts published</a:t>
            </a:r>
          </a:p>
          <a:p>
            <a:r>
              <a:rPr lang="en-US" dirty="0"/>
              <a:t>Once this is figured out, there could be massive margin calls “on that day”</a:t>
            </a:r>
          </a:p>
          <a:p>
            <a:r>
              <a:rPr lang="en-US" dirty="0"/>
              <a:t>80+ years to pay off defaults under existing language with 2.5MM monthly limits</a:t>
            </a:r>
          </a:p>
          <a:p>
            <a:r>
              <a:rPr lang="en-US" dirty="0"/>
              <a:t>Want to dedicate subsequent meetings on storm issues</a:t>
            </a:r>
          </a:p>
          <a:p>
            <a:r>
              <a:rPr lang="en-US" dirty="0"/>
              <a:t>The group would like ERCOT to set a meeting time to discuss this specific topic when EROCT legal present is for questions and answers.</a:t>
            </a:r>
          </a:p>
          <a:p>
            <a:pPr marL="0" indent="0">
              <a:buNone/>
            </a:pPr>
            <a:endParaRPr lang="en-US" sz="2400" u="sng"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dirty="0"/>
          </a:p>
        </p:txBody>
      </p:sp>
    </p:spTree>
    <p:extLst>
      <p:ext uri="{BB962C8B-B14F-4D97-AF65-F5344CB8AC3E}">
        <p14:creationId xmlns:p14="http://schemas.microsoft.com/office/powerpoint/2010/main" val="1685663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5F7AB-566C-4EB3-8E34-68AB1C1B1827}"/>
              </a:ext>
            </a:extLst>
          </p:cNvPr>
          <p:cNvSpPr>
            <a:spLocks noGrp="1"/>
          </p:cNvSpPr>
          <p:nvPr>
            <p:ph type="title"/>
          </p:nvPr>
        </p:nvSpPr>
        <p:spPr/>
        <p:txBody>
          <a:bodyPr/>
          <a:lstStyle/>
          <a:p>
            <a:r>
              <a:rPr lang="en-US" dirty="0"/>
              <a:t>MCWG update to WMS</a:t>
            </a:r>
          </a:p>
        </p:txBody>
      </p:sp>
      <p:sp>
        <p:nvSpPr>
          <p:cNvPr id="4" name="Slide Number Placeholder 3">
            <a:extLst>
              <a:ext uri="{FF2B5EF4-FFF2-40B4-BE49-F238E27FC236}">
                <a16:creationId xmlns:a16="http://schemas.microsoft.com/office/drawing/2014/main" id="{7F7B4745-8B98-4F60-82B4-F2D6D2ABFE37}"/>
              </a:ext>
            </a:extLst>
          </p:cNvPr>
          <p:cNvSpPr>
            <a:spLocks noGrp="1"/>
          </p:cNvSpPr>
          <p:nvPr>
            <p:ph type="sldNum" sz="quarter" idx="12"/>
          </p:nvPr>
        </p:nvSpPr>
        <p:spPr/>
        <p:txBody>
          <a:bodyPr/>
          <a:lstStyle/>
          <a:p>
            <a:fld id="{B6F15528-21DE-4FAA-801E-634DDDAF4B2B}" type="slidenum">
              <a:rPr lang="en-US" smtClean="0"/>
              <a:pPr/>
              <a:t>8</a:t>
            </a:fld>
            <a:endParaRPr lang="en-US" dirty="0"/>
          </a:p>
        </p:txBody>
      </p:sp>
      <p:pic>
        <p:nvPicPr>
          <p:cNvPr id="1028" name="Picture 2">
            <a:extLst>
              <a:ext uri="{FF2B5EF4-FFF2-40B4-BE49-F238E27FC236}">
                <a16:creationId xmlns:a16="http://schemas.microsoft.com/office/drawing/2014/main" id="{19ED3338-2517-4DB4-9315-FAD544A5C3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295400"/>
            <a:ext cx="6667500" cy="451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D92A6862-A97F-46D3-8729-AF70203FCB1D}"/>
              </a:ext>
            </a:extLst>
          </p:cNvPr>
          <p:cNvSpPr/>
          <p:nvPr/>
        </p:nvSpPr>
        <p:spPr>
          <a:xfrm>
            <a:off x="1333500" y="5713968"/>
            <a:ext cx="7010400" cy="369332"/>
          </a:xfrm>
          <a:prstGeom prst="rect">
            <a:avLst/>
          </a:prstGeom>
        </p:spPr>
        <p:txBody>
          <a:bodyPr wrap="square">
            <a:spAutoFit/>
          </a:bodyPr>
          <a:lstStyle/>
          <a:p>
            <a:r>
              <a:rPr lang="en-US" dirty="0">
                <a:latin typeface="Calibri" panose="020F0502020204030204" pitchFamily="34" charset="0"/>
                <a:ea typeface="Times New Roman" panose="02020603050405020304" pitchFamily="18" charset="0"/>
              </a:rPr>
              <a:t>Note: short-pay amounts do not include the auction revenue drawdown</a:t>
            </a:r>
            <a:endParaRPr lang="en-US"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2594479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a:t>MCWG </a:t>
            </a:r>
            <a:r>
              <a:rPr lang="en-US" dirty="0">
                <a:latin typeface="+mn-lt"/>
              </a:rPr>
              <a:t>update</a:t>
            </a:r>
            <a:r>
              <a:rPr lang="en-US" dirty="0"/>
              <a:t> to WMS</a:t>
            </a:r>
          </a:p>
        </p:txBody>
      </p:sp>
      <p:sp>
        <p:nvSpPr>
          <p:cNvPr id="3" name="Content Placeholder 2"/>
          <p:cNvSpPr>
            <a:spLocks noGrp="1"/>
          </p:cNvSpPr>
          <p:nvPr>
            <p:ph idx="1"/>
          </p:nvPr>
        </p:nvSpPr>
        <p:spPr>
          <a:xfrm>
            <a:off x="228600" y="1143000"/>
            <a:ext cx="8763000" cy="5410200"/>
          </a:xfrm>
        </p:spPr>
        <p:txBody>
          <a:bodyPr>
            <a:normAutofit fontScale="70000" lnSpcReduction="20000"/>
          </a:bodyPr>
          <a:lstStyle/>
          <a:p>
            <a:pPr marL="0" indent="0">
              <a:buNone/>
            </a:pPr>
            <a:r>
              <a:rPr lang="en-US" b="1" u="sng" dirty="0"/>
              <a:t>ERCOT Updates</a:t>
            </a:r>
            <a:endParaRPr lang="en-US" dirty="0"/>
          </a:p>
          <a:p>
            <a:pPr marL="0" indent="0">
              <a:buNone/>
            </a:pPr>
            <a:r>
              <a:rPr lang="en-US" dirty="0"/>
              <a:t> </a:t>
            </a:r>
          </a:p>
          <a:p>
            <a:pPr lvl="0"/>
            <a:r>
              <a:rPr lang="en-US" dirty="0"/>
              <a:t>Market-wide average TPE increased from $ 362.8 million in January to $ 4,521.1 million in February</a:t>
            </a:r>
          </a:p>
          <a:p>
            <a:pPr lvl="1"/>
            <a:r>
              <a:rPr lang="en-US" dirty="0"/>
              <a:t>TPE increased mainly due to higher Real-Time and Day-Ahead Settlement Point prices and higher Forward adjustment Factors  in February compared to January</a:t>
            </a:r>
          </a:p>
          <a:p>
            <a:pPr lvl="1"/>
            <a:r>
              <a:rPr lang="en-US" dirty="0"/>
              <a:t>Due to the winter event, adjustments were made to the TPE calculation in February</a:t>
            </a:r>
          </a:p>
          <a:p>
            <a:pPr lvl="1"/>
            <a:r>
              <a:rPr lang="en-US" dirty="0"/>
              <a:t>TPE ranged from $ 317.01 million to $13.95 billion in February</a:t>
            </a:r>
          </a:p>
          <a:p>
            <a:pPr lvl="0"/>
            <a:r>
              <a:rPr lang="en-US" dirty="0"/>
              <a:t>Discretionary Collateral is defined as Secured Collateral in excess of TPE,CRR Locked ACL and DAM Exposure</a:t>
            </a:r>
          </a:p>
          <a:p>
            <a:pPr lvl="1"/>
            <a:r>
              <a:rPr lang="en-US" dirty="0"/>
              <a:t>Average Discretionary Collateral increased from $ 1,378.5 million to $3,254.2 million </a:t>
            </a:r>
          </a:p>
          <a:p>
            <a:pPr lvl="1"/>
            <a:r>
              <a:rPr lang="en-US" dirty="0"/>
              <a:t>The increase in Discretionary Collateral is largely due to increase in Secured Collateral.</a:t>
            </a:r>
          </a:p>
          <a:p>
            <a:pPr lvl="0"/>
            <a:r>
              <a:rPr lang="en-US" dirty="0"/>
              <a:t>Number of active Counter-Parties decreased by 2</a:t>
            </a:r>
          </a:p>
          <a:p>
            <a:pPr marL="0" indent="0">
              <a:buNone/>
            </a:pPr>
            <a:endParaRPr lang="en-US" sz="2400"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dirty="0"/>
          </a:p>
        </p:txBody>
      </p:sp>
    </p:spTree>
    <p:extLst>
      <p:ext uri="{BB962C8B-B14F-4D97-AF65-F5344CB8AC3E}">
        <p14:creationId xmlns:p14="http://schemas.microsoft.com/office/powerpoint/2010/main" val="17060098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16000</TotalTime>
  <Words>1240</Words>
  <Application>Microsoft Office PowerPoint</Application>
  <PresentationFormat>On-screen Show (4:3)</PresentationFormat>
  <Paragraphs>91</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Market Credit Working Group update to the Wholesale Market Subcommittee</vt:lpstr>
      <vt:lpstr>MCWG update to WMS</vt:lpstr>
      <vt:lpstr>NPRR’s non-credit impacts</vt:lpstr>
      <vt:lpstr>MCWG update to WMS</vt:lpstr>
      <vt:lpstr>MCWG update to WMS</vt:lpstr>
      <vt:lpstr>MCWG update to WMS</vt:lpstr>
      <vt:lpstr>MCWG update to WMS</vt:lpstr>
      <vt:lpstr>MCWG update to WMS</vt:lpstr>
      <vt:lpstr>MCWG update to WMS</vt:lpstr>
      <vt:lpstr>MCWG update to WMS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 Credit Working Group update to the Wholesale Market Subcommittee</dc:title>
  <dc:creator>Barnes, Bill</dc:creator>
  <cp:lastModifiedBy>Sager, Brenden</cp:lastModifiedBy>
  <cp:revision>360</cp:revision>
  <dcterms:created xsi:type="dcterms:W3CDTF">2006-08-16T00:00:00Z</dcterms:created>
  <dcterms:modified xsi:type="dcterms:W3CDTF">2021-04-01T21:13:33Z</dcterms:modified>
</cp:coreProperties>
</file>