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notesMasterIdLst>
    <p:notesMasterId r:id="rId8"/>
  </p:notesMasterIdLst>
  <p:sldIdLst>
    <p:sldId id="256" r:id="rId2"/>
    <p:sldId id="274" r:id="rId3"/>
    <p:sldId id="276" r:id="rId4"/>
    <p:sldId id="278" r:id="rId5"/>
    <p:sldId id="277" r:id="rId6"/>
    <p:sldId id="273"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56" autoAdjust="0"/>
    <p:restoredTop sz="94660"/>
  </p:normalViewPr>
  <p:slideViewPr>
    <p:cSldViewPr snapToGrid="0">
      <p:cViewPr varScale="1">
        <p:scale>
          <a:sx n="82" d="100"/>
          <a:sy n="82" d="100"/>
        </p:scale>
        <p:origin x="1219"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DD1227-DC6E-0A4F-8FAD-7D6BD84C38EC}" type="datetimeFigureOut">
              <a:rPr lang="en-US" smtClean="0"/>
              <a:t>4/2/2021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58DD1-652E-5246-A55D-149085299C69}" type="slidenum">
              <a:rPr lang="en-US" smtClean="0"/>
              <a:t>‹#›</a:t>
            </a:fld>
            <a:endParaRPr lang="en-US"/>
          </a:p>
        </p:txBody>
      </p:sp>
    </p:spTree>
    <p:extLst>
      <p:ext uri="{BB962C8B-B14F-4D97-AF65-F5344CB8AC3E}">
        <p14:creationId xmlns:p14="http://schemas.microsoft.com/office/powerpoint/2010/main" val="4127054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17130" cy="3035808"/>
          </a:xfrm>
        </p:spPr>
        <p:txBody>
          <a:bodyPr anchor="ctr">
            <a:noAutofit/>
          </a:bodyPr>
          <a:lstStyle>
            <a:lvl1pPr algn="l">
              <a:lnSpc>
                <a:spcPct val="85000"/>
              </a:lnSpc>
              <a:defRPr sz="60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D3AE16-2159-4F26-A7D3-0D10B3039774}" type="datetimeFigureOut">
              <a:rPr lang="en-US" smtClean="0"/>
              <a:t>4/2/2021</a:t>
            </a:fld>
            <a:endParaRPr lang="en-US"/>
          </a:p>
        </p:txBody>
      </p:sp>
      <p:sp>
        <p:nvSpPr>
          <p:cNvPr id="5" name="Footer Placeholder 4"/>
          <p:cNvSpPr>
            <a:spLocks noGrp="1"/>
          </p:cNvSpPr>
          <p:nvPr>
            <p:ph type="ftr" sz="quarter" idx="11"/>
          </p:nvPr>
        </p:nvSpPr>
        <p:spPr>
          <a:xfrm>
            <a:off x="812805" y="6272785"/>
            <a:ext cx="4745736" cy="365125"/>
          </a:xfrm>
        </p:spPr>
        <p:txBody>
          <a:bodyPr/>
          <a:lstStyle/>
          <a:p>
            <a:endParaRPr lang="en-US"/>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A12A88F9-5F70-472B-AA8B-6FC0E2CE4514}" type="slidenum">
              <a:rPr lang="en-US" smtClean="0"/>
              <a:t>‹#›</a:t>
            </a:fld>
            <a:endParaRPr lang="en-US"/>
          </a:p>
        </p:txBody>
      </p:sp>
    </p:spTree>
    <p:extLst>
      <p:ext uri="{BB962C8B-B14F-4D97-AF65-F5344CB8AC3E}">
        <p14:creationId xmlns:p14="http://schemas.microsoft.com/office/powerpoint/2010/main" val="1673620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4/2/2021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4114078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4/2/2021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79926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4/2/2021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800363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5000"/>
              </a:lnSpc>
              <a:defRPr sz="6600" b="1"/>
            </a:lvl1pPr>
          </a:lstStyle>
          <a:p>
            <a:r>
              <a:rPr lang="en-US"/>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84D3AE16-2159-4F26-A7D3-0D10B3039774}" type="datetimeFigureOut">
              <a:rPr lang="en-US" smtClean="0"/>
              <a:t>4/2/2021</a:t>
            </a:fld>
            <a:endParaRPr lang="en-US"/>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en-US"/>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A12A88F9-5F70-472B-AA8B-6FC0E2CE4514}" type="slidenum">
              <a:rPr lang="en-US" smtClean="0"/>
              <a:t>‹#›</a:t>
            </a:fld>
            <a:endParaRPr lang="en-US"/>
          </a:p>
        </p:txBody>
      </p:sp>
    </p:spTree>
    <p:extLst>
      <p:ext uri="{BB962C8B-B14F-4D97-AF65-F5344CB8AC3E}">
        <p14:creationId xmlns:p14="http://schemas.microsoft.com/office/powerpoint/2010/main" val="717923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D3AE16-2159-4F26-A7D3-0D10B3039774}" type="datetimeFigureOut">
              <a:rPr lang="en-US" smtClean="0"/>
              <a:t>4/2/2021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106508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4/2/2021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607466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84D3AE16-2159-4F26-A7D3-0D10B3039774}" type="datetimeFigureOut">
              <a:rPr lang="en-US" smtClean="0"/>
              <a:t>4/2/2021</a:t>
            </a:fld>
            <a:endParaRPr lang="en-US"/>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en-US"/>
          </a:p>
        </p:txBody>
      </p:sp>
      <p:sp>
        <p:nvSpPr>
          <p:cNvPr id="5" name="Slide Number Placeholder 4"/>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021297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3AE16-2159-4F26-A7D3-0D10B3039774}" type="datetimeFigureOut">
              <a:rPr lang="en-US" smtClean="0"/>
              <a:t>4/2/2021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468165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84D3AE16-2159-4F26-A7D3-0D10B3039774}" type="datetimeFigureOut">
              <a:rPr lang="en-US" smtClean="0"/>
              <a:t>4/2/2021</a:t>
            </a:fld>
            <a:endParaRPr lang="en-US"/>
          </a:p>
        </p:txBody>
      </p:sp>
      <p:sp>
        <p:nvSpPr>
          <p:cNvPr id="10" name="Footer Placeholder 9"/>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162811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84D3AE16-2159-4F26-A7D3-0D10B3039774}" type="datetimeFigureOut">
              <a:rPr lang="en-US" smtClean="0"/>
              <a:t>4/2/2021</a:t>
            </a:fld>
            <a:endParaRPr lang="en-US"/>
          </a:p>
        </p:txBody>
      </p:sp>
      <p:sp>
        <p:nvSpPr>
          <p:cNvPr id="10" name="Slide Number Placeholder 9"/>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774427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84D3AE16-2159-4F26-A7D3-0D10B3039774}" type="datetimeFigureOut">
              <a:rPr lang="en-US" smtClean="0"/>
              <a:t>4/2/2021</a:t>
            </a:fld>
            <a:endParaRPr lang="en-US"/>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en-US"/>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A12A88F9-5F70-472B-AA8B-6FC0E2CE4514}" type="slidenum">
              <a:rPr lang="en-US" smtClean="0"/>
              <a:t>‹#›</a:t>
            </a:fld>
            <a:endParaRPr lang="en-US"/>
          </a:p>
        </p:txBody>
      </p:sp>
    </p:spTree>
    <p:extLst>
      <p:ext uri="{BB962C8B-B14F-4D97-AF65-F5344CB8AC3E}">
        <p14:creationId xmlns:p14="http://schemas.microsoft.com/office/powerpoint/2010/main" val="2423784700"/>
      </p:ext>
    </p:extLst>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l" defTabSz="914400" rtl="0" eaLnBrk="1" latinLnBrk="0" hangingPunct="1">
        <a:lnSpc>
          <a:spcPct val="90000"/>
        </a:lnSpc>
        <a:spcBef>
          <a:spcPct val="0"/>
        </a:spcBef>
        <a:buNone/>
        <a:defRPr sz="42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Wholesale Market Working Group Report to WMS</a:t>
            </a:r>
          </a:p>
        </p:txBody>
      </p:sp>
      <p:sp>
        <p:nvSpPr>
          <p:cNvPr id="3" name="Subtitle 2"/>
          <p:cNvSpPr>
            <a:spLocks noGrp="1"/>
          </p:cNvSpPr>
          <p:nvPr>
            <p:ph type="subTitle" idx="1"/>
          </p:nvPr>
        </p:nvSpPr>
        <p:spPr/>
        <p:txBody>
          <a:bodyPr>
            <a:normAutofit fontScale="62500" lnSpcReduction="20000"/>
          </a:bodyPr>
          <a:lstStyle/>
          <a:p>
            <a:r>
              <a:rPr lang="en-US" dirty="0"/>
              <a:t>David Detelich</a:t>
            </a:r>
          </a:p>
          <a:p>
            <a:r>
              <a:rPr lang="en-US" dirty="0"/>
              <a:t>Murali Sithuraj</a:t>
            </a:r>
          </a:p>
          <a:p>
            <a:r>
              <a:rPr lang="en-US" dirty="0"/>
              <a:t>April 7, 2021</a:t>
            </a:r>
          </a:p>
          <a:p>
            <a:r>
              <a:rPr lang="en-US" dirty="0"/>
              <a:t>From March 22 WMWG Meeting</a:t>
            </a:r>
          </a:p>
        </p:txBody>
      </p:sp>
    </p:spTree>
    <p:extLst>
      <p:ext uri="{BB962C8B-B14F-4D97-AF65-F5344CB8AC3E}">
        <p14:creationId xmlns:p14="http://schemas.microsoft.com/office/powerpoint/2010/main" val="3003136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NPRR1056 Market Impact Generic Transmission Constraint (GTC) Notification</a:t>
            </a:r>
          </a:p>
        </p:txBody>
      </p:sp>
      <p:sp>
        <p:nvSpPr>
          <p:cNvPr id="5" name="Content Placeholder 4"/>
          <p:cNvSpPr>
            <a:spLocks noGrp="1"/>
          </p:cNvSpPr>
          <p:nvPr>
            <p:ph idx="1"/>
          </p:nvPr>
        </p:nvSpPr>
        <p:spPr>
          <a:xfrm>
            <a:off x="982133" y="2481942"/>
            <a:ext cx="7704667" cy="3889091"/>
          </a:xfrm>
        </p:spPr>
        <p:txBody>
          <a:bodyPr>
            <a:normAutofit fontScale="92500" lnSpcReduction="20000"/>
          </a:bodyPr>
          <a:lstStyle/>
          <a:p>
            <a:r>
              <a:rPr lang="en-US" dirty="0"/>
              <a:t>WMWG reviewed the latest Invenergy comments.  </a:t>
            </a:r>
          </a:p>
          <a:p>
            <a:pPr lvl="1"/>
            <a:r>
              <a:rPr lang="en-US" dirty="0"/>
              <a:t>They changed the language from a requirement to post to the working group will see the data.  </a:t>
            </a:r>
          </a:p>
          <a:p>
            <a:pPr lvl="1"/>
            <a:r>
              <a:rPr lang="en-US" dirty="0"/>
              <a:t>A method would have to be determined for becoming a member of that group.  </a:t>
            </a:r>
          </a:p>
          <a:p>
            <a:pPr lvl="2"/>
            <a:r>
              <a:rPr lang="en-US" dirty="0"/>
              <a:t>The NDA that the PDCWG uses will not work for this. </a:t>
            </a:r>
          </a:p>
          <a:p>
            <a:pPr lvl="2"/>
            <a:r>
              <a:rPr lang="en-US" dirty="0"/>
              <a:t>Possibly the ECEII digital certificates. </a:t>
            </a:r>
          </a:p>
          <a:p>
            <a:r>
              <a:rPr lang="en-US" dirty="0"/>
              <a:t>ERCOT is preparing comments and has concerns about the level of ECEII this data is at.  </a:t>
            </a:r>
          </a:p>
          <a:p>
            <a:pPr lvl="1"/>
            <a:r>
              <a:rPr lang="en-US" dirty="0"/>
              <a:t>It may be super ECEII.  </a:t>
            </a:r>
          </a:p>
          <a:p>
            <a:pPr lvl="1"/>
            <a:r>
              <a:rPr lang="en-US" dirty="0"/>
              <a:t>Comments were delayed by all the other priorities that they have before them now.  </a:t>
            </a:r>
          </a:p>
          <a:p>
            <a:r>
              <a:rPr lang="en-US" dirty="0"/>
              <a:t>WMWG suggested a workshop or a joint meeting with WMWG, PLWG and OWG would be an efficient way to complete the review and develop a solution after ERCOT comments come out. </a:t>
            </a:r>
          </a:p>
        </p:txBody>
      </p:sp>
    </p:spTree>
    <p:extLst>
      <p:ext uri="{BB962C8B-B14F-4D97-AF65-F5344CB8AC3E}">
        <p14:creationId xmlns:p14="http://schemas.microsoft.com/office/powerpoint/2010/main" val="3664071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D5103-B4E9-4739-95D6-739E1C458019}"/>
              </a:ext>
            </a:extLst>
          </p:cNvPr>
          <p:cNvSpPr>
            <a:spLocks noGrp="1"/>
          </p:cNvSpPr>
          <p:nvPr>
            <p:ph type="title"/>
          </p:nvPr>
        </p:nvSpPr>
        <p:spPr/>
        <p:txBody>
          <a:bodyPr>
            <a:normAutofit fontScale="90000"/>
          </a:bodyPr>
          <a:lstStyle/>
          <a:p>
            <a:r>
              <a:rPr lang="en-US" dirty="0"/>
              <a:t>Participation in SCED and AS – Behind-The-Meter (BTM) resources</a:t>
            </a:r>
          </a:p>
        </p:txBody>
      </p:sp>
      <p:sp>
        <p:nvSpPr>
          <p:cNvPr id="3" name="Content Placeholder 2">
            <a:extLst>
              <a:ext uri="{FF2B5EF4-FFF2-40B4-BE49-F238E27FC236}">
                <a16:creationId xmlns:a16="http://schemas.microsoft.com/office/drawing/2014/main" id="{9829B909-C3A4-4FE9-A789-E2F8620CD59F}"/>
              </a:ext>
            </a:extLst>
          </p:cNvPr>
          <p:cNvSpPr>
            <a:spLocks noGrp="1"/>
          </p:cNvSpPr>
          <p:nvPr>
            <p:ph idx="1"/>
          </p:nvPr>
        </p:nvSpPr>
        <p:spPr/>
        <p:txBody>
          <a:bodyPr>
            <a:normAutofit fontScale="85000" lnSpcReduction="20000"/>
          </a:bodyPr>
          <a:lstStyle/>
          <a:p>
            <a:r>
              <a:rPr lang="en-US" dirty="0"/>
              <a:t>ERCOT provided more background information on how Behind the Meter Resources are treated currently.  </a:t>
            </a:r>
          </a:p>
          <a:p>
            <a:pPr lvl="1"/>
            <a:r>
              <a:rPr lang="en-US" dirty="0"/>
              <a:t>The ERCOT load forecasts exclude PUN and BTM generation.  </a:t>
            </a:r>
          </a:p>
          <a:p>
            <a:pPr lvl="1"/>
            <a:r>
              <a:rPr lang="en-US" dirty="0"/>
              <a:t>SODG and GR are not allowed at same site.</a:t>
            </a:r>
          </a:p>
          <a:p>
            <a:pPr lvl="1"/>
            <a:r>
              <a:rPr lang="en-US" dirty="0"/>
              <a:t>BTM Resources are self-dispatched and settled at Load Zone price</a:t>
            </a:r>
          </a:p>
          <a:p>
            <a:pPr lvl="1"/>
            <a:r>
              <a:rPr lang="en-US" dirty="0"/>
              <a:t>Only net capability</a:t>
            </a:r>
            <a:r>
              <a:rPr lang="en-US" dirty="0">
                <a:solidFill>
                  <a:srgbClr val="FF0000"/>
                </a:solidFill>
              </a:rPr>
              <a:t> </a:t>
            </a:r>
            <a:r>
              <a:rPr lang="en-US" dirty="0"/>
              <a:t>is counted and available for Ancillary Services not the gross capability.</a:t>
            </a:r>
          </a:p>
          <a:p>
            <a:r>
              <a:rPr lang="en-US" dirty="0"/>
              <a:t>Shams presented a proposal for allowing more participation by BTM generation in the ancillary market by counting the gross capability instead of the net.  </a:t>
            </a:r>
          </a:p>
          <a:p>
            <a:pPr lvl="1"/>
            <a:r>
              <a:rPr lang="en-US" dirty="0"/>
              <a:t>ERCOT operations can receive telemetry on the gross generation separate from the load at the site.  </a:t>
            </a:r>
          </a:p>
          <a:p>
            <a:pPr lvl="1"/>
            <a:r>
              <a:rPr lang="en-US" dirty="0"/>
              <a:t>ERCOT Settlements would still settle on net load or generation at the site.</a:t>
            </a:r>
          </a:p>
          <a:p>
            <a:pPr lvl="1"/>
            <a:r>
              <a:rPr lang="en-US" dirty="0"/>
              <a:t>Stated that the market would benefit from more A/S suppliers.  </a:t>
            </a:r>
          </a:p>
          <a:p>
            <a:pPr lvl="1"/>
            <a:r>
              <a:rPr lang="en-US" dirty="0"/>
              <a:t>Also, BTM resources, specifically batteries, would benefit from this additional revenue stream in addition to the 4CP benefit already realized.</a:t>
            </a:r>
          </a:p>
          <a:p>
            <a:pPr lvl="1"/>
            <a:r>
              <a:rPr lang="en-US" dirty="0"/>
              <a:t>Requested ERCOT assistance to write the NPRR for this proposal</a:t>
            </a:r>
          </a:p>
        </p:txBody>
      </p:sp>
    </p:spTree>
    <p:extLst>
      <p:ext uri="{BB962C8B-B14F-4D97-AF65-F5344CB8AC3E}">
        <p14:creationId xmlns:p14="http://schemas.microsoft.com/office/powerpoint/2010/main" val="2259918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D5103-B4E9-4739-95D6-739E1C458019}"/>
              </a:ext>
            </a:extLst>
          </p:cNvPr>
          <p:cNvSpPr>
            <a:spLocks noGrp="1"/>
          </p:cNvSpPr>
          <p:nvPr>
            <p:ph type="title"/>
          </p:nvPr>
        </p:nvSpPr>
        <p:spPr/>
        <p:txBody>
          <a:bodyPr>
            <a:normAutofit fontScale="90000"/>
          </a:bodyPr>
          <a:lstStyle/>
          <a:p>
            <a:r>
              <a:rPr lang="en-US" dirty="0"/>
              <a:t>Participation in SCED and AS – Behind-The-Meter (BTM) resources</a:t>
            </a:r>
          </a:p>
        </p:txBody>
      </p:sp>
      <p:sp>
        <p:nvSpPr>
          <p:cNvPr id="3" name="Content Placeholder 2">
            <a:extLst>
              <a:ext uri="{FF2B5EF4-FFF2-40B4-BE49-F238E27FC236}">
                <a16:creationId xmlns:a16="http://schemas.microsoft.com/office/drawing/2014/main" id="{9829B909-C3A4-4FE9-A789-E2F8620CD59F}"/>
              </a:ext>
            </a:extLst>
          </p:cNvPr>
          <p:cNvSpPr>
            <a:spLocks noGrp="1"/>
          </p:cNvSpPr>
          <p:nvPr>
            <p:ph idx="1"/>
          </p:nvPr>
        </p:nvSpPr>
        <p:spPr/>
        <p:txBody>
          <a:bodyPr>
            <a:normAutofit/>
          </a:bodyPr>
          <a:lstStyle/>
          <a:p>
            <a:r>
              <a:rPr lang="en-US" dirty="0"/>
              <a:t>ERCOT would want direction from the WMS on the policy issues. </a:t>
            </a:r>
          </a:p>
          <a:p>
            <a:r>
              <a:rPr lang="en-US" dirty="0"/>
              <a:t>Some market participants concerns</a:t>
            </a:r>
          </a:p>
          <a:p>
            <a:pPr lvl="1"/>
            <a:r>
              <a:rPr lang="en-US" dirty="0"/>
              <a:t>Dispatch and Settlement is not aligned </a:t>
            </a:r>
          </a:p>
          <a:p>
            <a:pPr lvl="1"/>
            <a:r>
              <a:rPr lang="en-US" dirty="0"/>
              <a:t>The amount of 1-hour batteries carrying RRS</a:t>
            </a:r>
          </a:p>
          <a:p>
            <a:r>
              <a:rPr lang="en-US" dirty="0"/>
              <a:t>WMWG will develop the list of policy issues for WMS review</a:t>
            </a:r>
          </a:p>
          <a:p>
            <a:pPr lvl="1"/>
            <a:r>
              <a:rPr lang="en-US" dirty="0"/>
              <a:t>Such as impact on operational load</a:t>
            </a:r>
          </a:p>
          <a:p>
            <a:pPr lvl="1"/>
            <a:r>
              <a:rPr lang="en-US" dirty="0"/>
              <a:t>Counting gross capability instead of net</a:t>
            </a:r>
          </a:p>
        </p:txBody>
      </p:sp>
    </p:spTree>
    <p:extLst>
      <p:ext uri="{BB962C8B-B14F-4D97-AF65-F5344CB8AC3E}">
        <p14:creationId xmlns:p14="http://schemas.microsoft.com/office/powerpoint/2010/main" val="1231571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79B7A-B11F-4C6D-9D35-434849937C61}"/>
              </a:ext>
            </a:extLst>
          </p:cNvPr>
          <p:cNvSpPr>
            <a:spLocks noGrp="1"/>
          </p:cNvSpPr>
          <p:nvPr>
            <p:ph type="title"/>
          </p:nvPr>
        </p:nvSpPr>
        <p:spPr/>
        <p:txBody>
          <a:bodyPr>
            <a:normAutofit fontScale="90000"/>
          </a:bodyPr>
          <a:lstStyle/>
          <a:p>
            <a:r>
              <a:rPr lang="en-US" dirty="0"/>
              <a:t>Day-Ahead Market (DAM) Performance Issue (DAM Delays)</a:t>
            </a:r>
          </a:p>
        </p:txBody>
      </p:sp>
      <p:sp>
        <p:nvSpPr>
          <p:cNvPr id="3" name="Content Placeholder 2">
            <a:extLst>
              <a:ext uri="{FF2B5EF4-FFF2-40B4-BE49-F238E27FC236}">
                <a16:creationId xmlns:a16="http://schemas.microsoft.com/office/drawing/2014/main" id="{A61F9F6D-270C-4787-832E-3097504F31A0}"/>
              </a:ext>
            </a:extLst>
          </p:cNvPr>
          <p:cNvSpPr>
            <a:spLocks noGrp="1"/>
          </p:cNvSpPr>
          <p:nvPr>
            <p:ph idx="1"/>
          </p:nvPr>
        </p:nvSpPr>
        <p:spPr/>
        <p:txBody>
          <a:bodyPr>
            <a:normAutofit fontScale="85000" lnSpcReduction="10000"/>
          </a:bodyPr>
          <a:lstStyle/>
          <a:p>
            <a:r>
              <a:rPr lang="en-US" dirty="0"/>
              <a:t>ERCOT provided more information that validates the conclusion that the number of PTP Bid intervals is the main cause of the DAM long run times </a:t>
            </a:r>
          </a:p>
          <a:p>
            <a:pPr lvl="1"/>
            <a:r>
              <a:rPr lang="en-US" dirty="0"/>
              <a:t>Days with long run times have a high number of unawarded PTP bids as well</a:t>
            </a:r>
          </a:p>
          <a:p>
            <a:pPr lvl="1"/>
            <a:r>
              <a:rPr lang="en-US" dirty="0"/>
              <a:t>The top ten counterparties did not appear to be affiliated, from limited ERCOT information, meaning that the top 10 companies are not getting around the limits on PTP Bids by making more CP’s</a:t>
            </a:r>
          </a:p>
          <a:p>
            <a:r>
              <a:rPr lang="en-US" dirty="0"/>
              <a:t>Three potential solutions are:</a:t>
            </a:r>
          </a:p>
          <a:p>
            <a:pPr lvl="1"/>
            <a:r>
              <a:rPr lang="en-US" dirty="0"/>
              <a:t>Lower the bid limit further</a:t>
            </a:r>
          </a:p>
          <a:p>
            <a:pPr lvl="1"/>
            <a:r>
              <a:rPr lang="en-US" dirty="0"/>
              <a:t>Have interval limits instead of daily limits</a:t>
            </a:r>
          </a:p>
          <a:p>
            <a:pPr lvl="1"/>
            <a:r>
              <a:rPr lang="en-US" dirty="0"/>
              <a:t>Apply bid fees</a:t>
            </a:r>
          </a:p>
          <a:p>
            <a:pPr lvl="2"/>
            <a:r>
              <a:rPr lang="en-US" dirty="0"/>
              <a:t>Possibly fees on unawarded bids</a:t>
            </a:r>
          </a:p>
          <a:p>
            <a:pPr lvl="2"/>
            <a:r>
              <a:rPr lang="en-US" dirty="0"/>
              <a:t>Fees not a preferred choice</a:t>
            </a:r>
          </a:p>
          <a:p>
            <a:r>
              <a:rPr lang="en-US" dirty="0"/>
              <a:t>WMWG will vet solutions at next meeting  </a:t>
            </a:r>
          </a:p>
          <a:p>
            <a:r>
              <a:rPr lang="en-US" dirty="0"/>
              <a:t>ERCOT will propose PTP interval limits that they believe may be effective</a:t>
            </a:r>
          </a:p>
        </p:txBody>
      </p:sp>
    </p:spTree>
    <p:extLst>
      <p:ext uri="{BB962C8B-B14F-4D97-AF65-F5344CB8AC3E}">
        <p14:creationId xmlns:p14="http://schemas.microsoft.com/office/powerpoint/2010/main" val="1193142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meeting</a:t>
            </a:r>
          </a:p>
        </p:txBody>
      </p:sp>
      <p:sp>
        <p:nvSpPr>
          <p:cNvPr id="3" name="Content Placeholder 2"/>
          <p:cNvSpPr>
            <a:spLocks noGrp="1"/>
          </p:cNvSpPr>
          <p:nvPr>
            <p:ph idx="1"/>
          </p:nvPr>
        </p:nvSpPr>
        <p:spPr/>
        <p:txBody>
          <a:bodyPr/>
          <a:lstStyle/>
          <a:p>
            <a:r>
              <a:rPr lang="en-US" dirty="0"/>
              <a:t>WMWG April 26</a:t>
            </a:r>
          </a:p>
          <a:p>
            <a:r>
              <a:rPr lang="en-US" dirty="0"/>
              <a:t>Any questions?</a:t>
            </a:r>
          </a:p>
        </p:txBody>
      </p:sp>
    </p:spTree>
    <p:extLst>
      <p:ext uri="{BB962C8B-B14F-4D97-AF65-F5344CB8AC3E}">
        <p14:creationId xmlns:p14="http://schemas.microsoft.com/office/powerpoint/2010/main" val="39577996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Wood Type">
      <a:majorFont>
        <a:latin typeface="Arial Black" panose="020B0A04020102020204"/>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panose="020B0604020202020204"/>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BE1B6DD8-9976-4550-A6F4-B2DD4EA939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4240</TotalTime>
  <Words>539</Words>
  <Application>Microsoft Office PowerPoint</Application>
  <PresentationFormat>On-screen Show (4:3)</PresentationFormat>
  <Paragraphs>50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Arial Black</vt:lpstr>
      <vt:lpstr>Calibri</vt:lpstr>
      <vt:lpstr>Wingdings</vt:lpstr>
      <vt:lpstr>Wood Type</vt:lpstr>
      <vt:lpstr>Wholesale Market Working Group Report to WMS</vt:lpstr>
      <vt:lpstr>NPRR1056 Market Impact Generic Transmission Constraint (GTC) Notification</vt:lpstr>
      <vt:lpstr>Participation in SCED and AS – Behind-The-Meter (BTM) resources</vt:lpstr>
      <vt:lpstr>Participation in SCED and AS – Behind-The-Meter (BTM) resources</vt:lpstr>
      <vt:lpstr>Day-Ahead Market (DAM) Performance Issue (DAM Delays)</vt:lpstr>
      <vt:lpstr>Next meeting</vt:lpstr>
    </vt:vector>
  </TitlesOfParts>
  <Company>CPS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Action Items Review</dc:title>
  <dc:creator>Detelich, David J.</dc:creator>
  <cp:lastModifiedBy>Detelich, David J.</cp:lastModifiedBy>
  <cp:revision>247</cp:revision>
  <dcterms:created xsi:type="dcterms:W3CDTF">2019-02-22T15:15:24Z</dcterms:created>
  <dcterms:modified xsi:type="dcterms:W3CDTF">2021-04-02T12:45:07Z</dcterms:modified>
</cp:coreProperties>
</file>