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7" r:id="rId2"/>
    <p:sldId id="263" r:id="rId3"/>
    <p:sldId id="259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844" autoAdjust="0"/>
    <p:restoredTop sz="82930" autoAdjust="0"/>
  </p:normalViewPr>
  <p:slideViewPr>
    <p:cSldViewPr snapToGrid="0">
      <p:cViewPr varScale="1">
        <p:scale>
          <a:sx n="94" d="100"/>
          <a:sy n="94" d="100"/>
        </p:scale>
        <p:origin x="169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0D2364-55CA-4022-9E87-271E59AEFD16}" type="datetimeFigureOut">
              <a:rPr lang="en-US" smtClean="0"/>
              <a:t>3/30/2021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80A6A6-B496-45C3-BE17-8F4992B007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03363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958527A8-8604-4038-8918-F03D43BB0802}" type="slidenum">
              <a:rPr lang="en-US" altLang="en-US" smtClean="0">
                <a:latin typeface="Calibri" panose="020F0502020204030204" pitchFamily="34" charset="0"/>
              </a:rPr>
              <a:pPr/>
              <a:t>1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30785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/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2561E7AB-86D9-4FED-8B18-A067C457F60F}" type="slidenum">
              <a:rPr lang="en-US" altLang="en-US" smtClean="0">
                <a:latin typeface="Calibri" panose="020F0502020204030204" pitchFamily="34" charset="0"/>
              </a:rPr>
              <a:pPr/>
              <a:t>2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84858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1510" name="Slide Number Placeholder 5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C1D45E1F-2BB5-4279-9AE1-8F2AD38B36DE}" type="slidenum">
              <a:rPr lang="en-US" altLang="en-US" smtClean="0">
                <a:latin typeface="Calibri" panose="020F0502020204030204" pitchFamily="34" charset="0"/>
              </a:rPr>
              <a:pPr/>
              <a:t>3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65819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88009-EA03-4178-AB0A-0F6BBB4FF537}" type="datetimeFigureOut">
              <a:rPr lang="en-US" smtClean="0"/>
              <a:t>3/30/2021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5B8D8-5775-488F-A0A2-E7D55E44D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87548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88009-EA03-4178-AB0A-0F6BBB4FF537}" type="datetimeFigureOut">
              <a:rPr lang="en-US" smtClean="0"/>
              <a:t>3/30/2021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5B8D8-5775-488F-A0A2-E7D55E44D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26503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88009-EA03-4178-AB0A-0F6BBB4FF537}" type="datetimeFigureOut">
              <a:rPr lang="en-US" smtClean="0"/>
              <a:t>3/30/2021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5B8D8-5775-488F-A0A2-E7D55E44D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44671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88009-EA03-4178-AB0A-0F6BBB4FF537}" type="datetimeFigureOut">
              <a:rPr lang="en-US" smtClean="0"/>
              <a:t>3/30/2021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5B8D8-5775-488F-A0A2-E7D55E44D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30712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88009-EA03-4178-AB0A-0F6BBB4FF537}" type="datetimeFigureOut">
              <a:rPr lang="en-US" smtClean="0"/>
              <a:t>3/30/2021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5B8D8-5775-488F-A0A2-E7D55E44D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21783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88009-EA03-4178-AB0A-0F6BBB4FF537}" type="datetimeFigureOut">
              <a:rPr lang="en-US" smtClean="0"/>
              <a:t>3/30/2021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5B8D8-5775-488F-A0A2-E7D55E44D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46410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88009-EA03-4178-AB0A-0F6BBB4FF537}" type="datetimeFigureOut">
              <a:rPr lang="en-US" smtClean="0"/>
              <a:t>3/30/2021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5B8D8-5775-488F-A0A2-E7D55E44D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45556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88009-EA03-4178-AB0A-0F6BBB4FF537}" type="datetimeFigureOut">
              <a:rPr lang="en-US" smtClean="0"/>
              <a:t>3/30/2021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5B8D8-5775-488F-A0A2-E7D55E44D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7019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88009-EA03-4178-AB0A-0F6BBB4FF537}" type="datetimeFigureOut">
              <a:rPr lang="en-US" smtClean="0"/>
              <a:t>3/30/2021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5B8D8-5775-488F-A0A2-E7D55E44D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279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88009-EA03-4178-AB0A-0F6BBB4FF537}" type="datetimeFigureOut">
              <a:rPr lang="en-US" smtClean="0"/>
              <a:t>3/30/2021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5B8D8-5775-488F-A0A2-E7D55E44D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22316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88009-EA03-4178-AB0A-0F6BBB4FF537}" type="datetimeFigureOut">
              <a:rPr lang="en-US" smtClean="0"/>
              <a:t>3/30/2021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5B8D8-5775-488F-A0A2-E7D55E44D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31236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688009-EA03-4178-AB0A-0F6BBB4FF537}" type="datetimeFigureOut">
              <a:rPr lang="en-US" smtClean="0"/>
              <a:t>3/30/2021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C5B8D8-5775-488F-A0A2-E7D55E44D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31866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ctrTitle"/>
          </p:nvPr>
        </p:nvSpPr>
        <p:spPr>
          <a:xfrm>
            <a:off x="2644140" y="1219200"/>
            <a:ext cx="7086600" cy="2209800"/>
          </a:xfrm>
        </p:spPr>
        <p:txBody>
          <a:bodyPr>
            <a:normAutofit fontScale="90000"/>
          </a:bodyPr>
          <a:lstStyle/>
          <a:p>
            <a:pPr eaLnBrk="1" hangingPunct="1"/>
            <a:b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3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Planning Geomagnetic Disturbance Task Force (PGDTF) Update to ROS</a:t>
            </a:r>
            <a:b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363" name="Subtitle 2"/>
          <p:cNvSpPr>
            <a:spLocks noGrp="1"/>
          </p:cNvSpPr>
          <p:nvPr>
            <p:ph type="subTitle" idx="1"/>
          </p:nvPr>
        </p:nvSpPr>
        <p:spPr>
          <a:xfrm>
            <a:off x="2924174" y="2990849"/>
            <a:ext cx="5972175" cy="1695451"/>
          </a:xfrm>
        </p:spPr>
        <p:txBody>
          <a:bodyPr>
            <a:normAutofit fontScale="40000" lnSpcReduction="20000"/>
          </a:bodyPr>
          <a:lstStyle/>
          <a:p>
            <a:pPr eaLnBrk="1" hangingPunct="1"/>
            <a:endParaRPr lang="en-US" altLang="en-US" sz="2500" dirty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 eaLnBrk="1" hangingPunct="1"/>
            <a:r>
              <a:rPr lang="en-US" altLang="en-US" sz="3600" dirty="0">
                <a:solidFill>
                  <a:srgbClr val="89898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April 01, 2021</a:t>
            </a:r>
          </a:p>
          <a:p>
            <a:pPr eaLnBrk="1" hangingPunct="1"/>
            <a:endParaRPr lang="en-US" alt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en-US" sz="3600" dirty="0">
                <a:solidFill>
                  <a:srgbClr val="89898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 Liang</a:t>
            </a:r>
          </a:p>
          <a:p>
            <a:pPr eaLnBrk="1" hangingPunct="1"/>
            <a:r>
              <a:rPr lang="en-US" altLang="en-US" sz="3600" dirty="0">
                <a:solidFill>
                  <a:srgbClr val="89898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2021 PGDTF Chair</a:t>
            </a:r>
          </a:p>
          <a:p>
            <a:pPr eaLnBrk="1" hangingPunct="1"/>
            <a:r>
              <a:rPr lang="en-US" altLang="en-US" dirty="0">
                <a:solidFill>
                  <a:schemeClr val="tx1"/>
                </a:solidFill>
                <a:cs typeface="Arial" panose="020B0604020202020204" pitchFamily="34" charset="0"/>
              </a:rPr>
              <a:t> </a:t>
            </a:r>
          </a:p>
        </p:txBody>
      </p:sp>
      <p:sp>
        <p:nvSpPr>
          <p:cNvPr id="15364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583B9D9-D68F-4DD6-9121-B07B4F1F8BC2}" type="slidenum">
              <a:rPr lang="en-US" altLang="en-US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20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61515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>
          <a:xfrm>
            <a:off x="722313" y="274636"/>
            <a:ext cx="8458200" cy="212725"/>
          </a:xfrm>
        </p:spPr>
        <p:txBody>
          <a:bodyPr>
            <a:normAutofit fontScale="90000"/>
          </a:bodyPr>
          <a:lstStyle/>
          <a:p>
            <a:r>
              <a:rPr lang="en-US" alt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PGDTF Meeting – March 16,2021 </a:t>
            </a:r>
            <a:br>
              <a:rPr lang="en-US" alt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altLang="en-US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411" name="Content Placeholder 4"/>
          <p:cNvSpPr>
            <a:spLocks noGrp="1"/>
          </p:cNvSpPr>
          <p:nvPr>
            <p:ph idx="1"/>
          </p:nvPr>
        </p:nvSpPr>
        <p:spPr>
          <a:xfrm>
            <a:off x="635002" y="579439"/>
            <a:ext cx="11556998" cy="5776911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en-US" altLang="en-US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PGDTF meeting was held on March 16, 2021.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en-US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Frequency to develop GIC models</a:t>
            </a:r>
          </a:p>
          <a:p>
            <a:pPr lvl="1">
              <a:lnSpc>
                <a:spcPct val="100000"/>
              </a:lnSpc>
            </a:pPr>
            <a:r>
              <a:rPr lang="en-US" alt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task force all supports current standard of model building at least once every</a:t>
            </a:r>
            <a:r>
              <a:rPr lang="en-US" altLang="en-US" sz="1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60 months.</a:t>
            </a:r>
          </a:p>
          <a:p>
            <a:pPr lvl="1">
              <a:lnSpc>
                <a:spcPct val="100000"/>
              </a:lnSpc>
            </a:pPr>
            <a:r>
              <a:rPr lang="en-US" alt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Working groups to take on GIC model build and/or maintaining GIC data.</a:t>
            </a:r>
          </a:p>
          <a:p>
            <a:pPr lvl="1">
              <a:lnSpc>
                <a:spcPct val="100000"/>
              </a:lnSpc>
            </a:pP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SSWG, DWG, and VPWG as possible working group to take on task.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en-US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GMDVA Updates</a:t>
            </a:r>
          </a:p>
          <a:p>
            <a:pPr lvl="1">
              <a:lnSpc>
                <a:spcPct val="100000"/>
              </a:lnSpc>
            </a:pP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Model corrections made to correct open lines based on TSP feedback.</a:t>
            </a:r>
          </a:p>
          <a:p>
            <a:pPr lvl="1">
              <a:lnSpc>
                <a:spcPct val="100000"/>
              </a:lnSpc>
            </a:pP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One low voltage violation, bus was islanded using the model correction.</a:t>
            </a:r>
          </a:p>
          <a:p>
            <a:pPr lvl="1">
              <a:lnSpc>
                <a:spcPct val="100000"/>
              </a:lnSpc>
            </a:pP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Supplemental GMD event applied to GIC model with Benchmark GMD outage.</a:t>
            </a:r>
            <a:endParaRPr lang="en-US" altLang="en-US" sz="24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en-US" altLang="en-US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Market Notice M-A062118-07 Update</a:t>
            </a:r>
          </a:p>
          <a:p>
            <a:pPr lvl="1"/>
            <a:r>
              <a:rPr lang="en-US" sz="2000" dirty="0"/>
              <a:t>Three TSPs have not submitted response.</a:t>
            </a:r>
          </a:p>
          <a:p>
            <a:pPr lvl="1"/>
            <a:r>
              <a:rPr lang="en-US" sz="2000" dirty="0"/>
              <a:t>Response have been received for 48% resource sites.</a:t>
            </a:r>
          </a:p>
          <a:p>
            <a:pPr lvl="1"/>
            <a:r>
              <a:rPr lang="en-US" sz="2000"/>
              <a:t>ERCOT will reach </a:t>
            </a:r>
            <a:r>
              <a:rPr lang="en-US" sz="2000" dirty="0"/>
              <a:t>out to all who have not submitted a response.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en-US" sz="2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buFont typeface="Wingdings" panose="05000000000000000000" pitchFamily="2" charset="2"/>
              <a:buChar char="Ø"/>
            </a:pPr>
            <a:endParaRPr lang="en-US" alt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buFont typeface="Wingdings" panose="05000000000000000000" pitchFamily="2" charset="2"/>
              <a:buChar char="Ø"/>
            </a:pP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/>
            <a:endParaRPr lang="en-US" dirty="0"/>
          </a:p>
          <a:p>
            <a:pPr lvl="2"/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/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spcBef>
                <a:spcPts val="300"/>
              </a:spcBef>
              <a:spcAft>
                <a:spcPts val="300"/>
              </a:spcAft>
              <a:buFont typeface="+mj-lt"/>
              <a:buAutoNum type="arabicPeriod"/>
              <a:defRPr/>
            </a:pPr>
            <a:endParaRPr lang="en-US" alt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371600" lvl="2" indent="-457200">
              <a:spcBef>
                <a:spcPts val="300"/>
              </a:spcBef>
              <a:spcAft>
                <a:spcPts val="300"/>
              </a:spcAft>
              <a:buFont typeface="+mj-lt"/>
              <a:buAutoNum type="arabicPeriod"/>
              <a:defRPr/>
            </a:pPr>
            <a:endParaRPr lang="en-US" altLang="en-US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spcBef>
                <a:spcPct val="0"/>
              </a:spcBef>
              <a:spcAft>
                <a:spcPts val="300"/>
              </a:spcAft>
              <a:buFont typeface="Wingdings" panose="05000000000000000000" pitchFamily="2" charset="2"/>
              <a:buChar char="Ø"/>
              <a:defRPr/>
            </a:pPr>
            <a:endParaRPr lang="en-US" alt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57250" lvl="2" indent="0">
              <a:spcBef>
                <a:spcPct val="0"/>
              </a:spcBef>
              <a:spcAft>
                <a:spcPts val="300"/>
              </a:spcAft>
              <a:buNone/>
              <a:defRPr/>
            </a:pPr>
            <a:endParaRPr lang="en-US" alt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19088" lvl="1" indent="-182563">
              <a:spcBef>
                <a:spcPct val="0"/>
              </a:spcBef>
              <a:spcAft>
                <a:spcPts val="300"/>
              </a:spcAft>
              <a:buNone/>
              <a:defRPr/>
            </a:pPr>
            <a:endParaRPr lang="en-US" alt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82563" indent="-182563">
              <a:spcBef>
                <a:spcPct val="0"/>
              </a:spcBef>
              <a:spcAft>
                <a:spcPts val="300"/>
              </a:spcAft>
              <a:buNone/>
              <a:defRPr/>
            </a:pPr>
            <a:endParaRPr lang="en-US" alt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82563" indent="-182563">
              <a:spcBef>
                <a:spcPct val="0"/>
              </a:spcBef>
              <a:spcAft>
                <a:spcPts val="300"/>
              </a:spcAft>
              <a:defRPr/>
            </a:pPr>
            <a:endParaRPr lang="en-US" alt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82563" indent="-182563">
              <a:spcBef>
                <a:spcPct val="0"/>
              </a:spcBef>
              <a:spcAft>
                <a:spcPts val="300"/>
              </a:spcAft>
              <a:defRPr/>
            </a:pPr>
            <a:endParaRPr lang="en-US" alt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82563" indent="-182563">
              <a:spcBef>
                <a:spcPct val="0"/>
              </a:spcBef>
              <a:spcAft>
                <a:spcPts val="600"/>
              </a:spcAft>
              <a:defRPr/>
            </a:pPr>
            <a:endParaRPr lang="en-US" alt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82563" indent="-182563">
              <a:buNone/>
              <a:defRPr/>
            </a:pPr>
            <a:endParaRPr lang="en-US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1A23F34-DEC7-4447-A393-A2275869FFEB}" type="slidenum">
              <a:rPr lang="en-US" altLang="en-US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200" dirty="0">
              <a:solidFill>
                <a:srgbClr val="898989"/>
              </a:solidFill>
            </a:endParaRPr>
          </a:p>
        </p:txBody>
      </p:sp>
      <p:sp>
        <p:nvSpPr>
          <p:cNvPr id="6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4343400" y="6386514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04/01/2021 ROS Meeting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722313" y="469902"/>
            <a:ext cx="8521700" cy="3175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642430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>
          <a:xfrm>
            <a:off x="1714500" y="519113"/>
            <a:ext cx="8229600" cy="792162"/>
          </a:xfrm>
        </p:spPr>
        <p:txBody>
          <a:bodyPr>
            <a:normAutofit/>
          </a:bodyPr>
          <a:lstStyle/>
          <a:p>
            <a:r>
              <a:rPr lang="en-US" alt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Questions</a:t>
            </a:r>
          </a:p>
        </p:txBody>
      </p:sp>
      <p:sp>
        <p:nvSpPr>
          <p:cNvPr id="20483" name="Content Placeholder 4"/>
          <p:cNvSpPr>
            <a:spLocks noGrp="1"/>
          </p:cNvSpPr>
          <p:nvPr>
            <p:ph idx="1"/>
          </p:nvPr>
        </p:nvSpPr>
        <p:spPr>
          <a:xfrm>
            <a:off x="1981200" y="1736725"/>
            <a:ext cx="7696200" cy="4179888"/>
          </a:xfrm>
        </p:spPr>
        <p:txBody>
          <a:bodyPr/>
          <a:lstStyle/>
          <a:p>
            <a:pPr marL="457200" lvl="1" indent="0">
              <a:buNone/>
            </a:pPr>
            <a:endParaRPr lang="en-US" altLang="en-US" sz="1200" dirty="0"/>
          </a:p>
          <a:p>
            <a:pPr marL="457200" lvl="1" indent="0">
              <a:buNone/>
            </a:pPr>
            <a:endParaRPr lang="en-US" altLang="en-US" sz="1100" dirty="0"/>
          </a:p>
          <a:p>
            <a:pPr marL="457200" lvl="1" indent="0">
              <a:buNone/>
            </a:pPr>
            <a:endParaRPr lang="en-US" altLang="en-US" sz="1900" dirty="0"/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C8165A1-5C47-419D-8DBD-A0423107DE94}" type="slidenum">
              <a:rPr lang="en-US" altLang="en-US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200">
              <a:solidFill>
                <a:srgbClr val="898989"/>
              </a:solidFill>
            </a:endParaRPr>
          </a:p>
        </p:txBody>
      </p:sp>
      <p:sp>
        <p:nvSpPr>
          <p:cNvPr id="6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04/01/2021 ROS Meeting</a:t>
            </a:r>
          </a:p>
        </p:txBody>
      </p:sp>
      <p:pic>
        <p:nvPicPr>
          <p:cNvPr id="7" name="Picture 2" descr="question-mark3a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62500" y="2205831"/>
            <a:ext cx="2667000" cy="3314700"/>
          </a:xfrm>
          <a:prstGeom prst="ellipse">
            <a:avLst/>
          </a:prstGeom>
          <a:noFill/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317752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5352</TotalTime>
  <Words>177</Words>
  <Application>Microsoft Office PowerPoint</Application>
  <PresentationFormat>Widescreen</PresentationFormat>
  <Paragraphs>47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Calibri Light</vt:lpstr>
      <vt:lpstr>Times New Roman</vt:lpstr>
      <vt:lpstr>Wingdings</vt:lpstr>
      <vt:lpstr>Office Theme</vt:lpstr>
      <vt:lpstr> Planning Geomagnetic Disturbance Task Force (PGDTF) Update to ROS </vt:lpstr>
      <vt:lpstr>PGDTF Meeting – March 16,2021  </vt:lpstr>
      <vt:lpstr>Questions</vt:lpstr>
    </vt:vector>
  </TitlesOfParts>
  <Company>Oncor Electric Delivery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Planning Geomagnetic Disturbance Task Force (PGDTF)  Update to ROS</dc:title>
  <dc:creator>Kandah, Amjed</dc:creator>
  <cp:lastModifiedBy>Chu Liang</cp:lastModifiedBy>
  <cp:revision>115</cp:revision>
  <dcterms:created xsi:type="dcterms:W3CDTF">2020-03-16T18:44:35Z</dcterms:created>
  <dcterms:modified xsi:type="dcterms:W3CDTF">2021-03-31T00:09:35Z</dcterms:modified>
</cp:coreProperties>
</file>