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60" r:id="rId6"/>
    <p:sldId id="267" r:id="rId7"/>
    <p:sldId id="268" r:id="rId8"/>
    <p:sldId id="277" r:id="rId9"/>
    <p:sldId id="278" r:id="rId10"/>
    <p:sldId id="274" r:id="rId11"/>
    <p:sldId id="279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ll Blevins" initials="BDB" lastIdx="1" clrIdx="0">
    <p:extLst>
      <p:ext uri="{19B8F6BF-5375-455C-9EA6-DF929625EA0E}">
        <p15:presenceInfo xmlns:p15="http://schemas.microsoft.com/office/powerpoint/2012/main" userId="Bill Blevin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howGuides="1">
      <p:cViewPr varScale="1">
        <p:scale>
          <a:sx n="101" d="100"/>
          <a:sy n="101" d="100"/>
        </p:scale>
        <p:origin x="126" y="15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0" y="6553200"/>
            <a:ext cx="935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INTERNAL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lists/121384/DERs_Reliability_Impacts_FINAL.pdf" TargetMode="External"/><Relationship Id="rId2" Type="http://schemas.openxmlformats.org/officeDocument/2006/relationships/hyperlink" Target="http://www.ercot.com/content/wcm/key_documents_lists/72724/ERCOT_DER_Whitepaper_082015.doc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Unregistered DG Workshop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Bill Blevins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Director Grid Coordination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02-12-2021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Workshop Agenda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Introduction- Bill Blevins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/>
              <a:t>Planning </a:t>
            </a:r>
            <a:r>
              <a:rPr lang="en-US" sz="2000" dirty="0"/>
              <a:t>Data requirements – John </a:t>
            </a:r>
            <a:r>
              <a:rPr lang="en-US" sz="2000" dirty="0" smtClean="0"/>
              <a:t>Bernecker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Planning Model builds and Data Paths  </a:t>
            </a:r>
            <a:r>
              <a:rPr lang="en-US" sz="2000" dirty="0" smtClean="0"/>
              <a:t>Joel Koepke</a:t>
            </a:r>
          </a:p>
          <a:p>
            <a:r>
              <a:rPr lang="en-US" sz="2000" dirty="0"/>
              <a:t>Operations Forecasting and data requirements – Jeff Billo</a:t>
            </a:r>
          </a:p>
          <a:p>
            <a:r>
              <a:rPr lang="en-US" sz="2000" dirty="0" smtClean="0"/>
              <a:t>DER </a:t>
            </a:r>
            <a:r>
              <a:rPr lang="en-US" sz="2000" dirty="0"/>
              <a:t>status and possible actions – Clayton Stice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Summary and Next steps – Bill Blevins</a:t>
            </a: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for Distribution-Related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839200" cy="5052221"/>
          </a:xfrm>
        </p:spPr>
        <p:txBody>
          <a:bodyPr/>
          <a:lstStyle/>
          <a:p>
            <a:r>
              <a:rPr lang="en-US" sz="1800" dirty="0" smtClean="0"/>
              <a:t>2012  Profile Working Group</a:t>
            </a:r>
          </a:p>
          <a:p>
            <a:pPr lvl="1"/>
            <a:r>
              <a:rPr lang="en-US" sz="1600" dirty="0" smtClean="0"/>
              <a:t>TDSPs to provide information on DG by ESIID</a:t>
            </a:r>
          </a:p>
          <a:p>
            <a:r>
              <a:rPr lang="en-US" sz="1800" dirty="0" smtClean="0"/>
              <a:t>2015 </a:t>
            </a:r>
            <a:r>
              <a:rPr lang="en-US" sz="1800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DREAMTF Whitepaper*</a:t>
            </a:r>
            <a:r>
              <a:rPr lang="en-US" sz="1800" dirty="0" smtClean="0"/>
              <a:t> – Aimed at Market Participation</a:t>
            </a:r>
          </a:p>
          <a:p>
            <a:pPr lvl="1"/>
            <a:r>
              <a:rPr lang="en-US" sz="1200" dirty="0">
                <a:hlinkClick r:id="rId2"/>
              </a:rPr>
              <a:t>http://www.ercot.com/content/wcm/key_documents_lists/72724/ERCOT_DER_Whitepaper_082015.doc</a:t>
            </a:r>
            <a:r>
              <a:rPr lang="en-US" sz="1200" dirty="0"/>
              <a:t> </a:t>
            </a:r>
          </a:p>
          <a:p>
            <a:r>
              <a:rPr lang="en-US" sz="1800" dirty="0" smtClean="0"/>
              <a:t>2017 </a:t>
            </a:r>
            <a:r>
              <a:rPr lang="en-US" sz="1800" dirty="0" smtClean="0">
                <a:solidFill>
                  <a:srgbClr val="00B050"/>
                </a:solidFill>
              </a:rPr>
              <a:t>ERCOT Reliability Impacts and Recommended Changes**</a:t>
            </a:r>
          </a:p>
          <a:p>
            <a:pPr lvl="1"/>
            <a:r>
              <a:rPr lang="en-US" sz="1200" dirty="0">
                <a:hlinkClick r:id="rId3"/>
              </a:rPr>
              <a:t>DER Reliability Impacts (ercot.com</a:t>
            </a:r>
            <a:r>
              <a:rPr lang="en-US" sz="1200" dirty="0" smtClean="0">
                <a:hlinkClick r:id="rId3"/>
              </a:rPr>
              <a:t>)</a:t>
            </a:r>
            <a:endParaRPr lang="en-US" sz="1200" dirty="0" smtClean="0"/>
          </a:p>
          <a:p>
            <a:r>
              <a:rPr lang="en-US" sz="1800" dirty="0"/>
              <a:t>2017 </a:t>
            </a:r>
            <a:r>
              <a:rPr lang="en-US" sz="1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Resource Definition Task </a:t>
            </a:r>
            <a:r>
              <a:rPr lang="en-US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Force***</a:t>
            </a:r>
          </a:p>
          <a:p>
            <a:pPr lvl="1"/>
            <a:r>
              <a:rPr lang="en-US" sz="1600" dirty="0" smtClean="0"/>
              <a:t>Define and update ERCOT Resource Framework</a:t>
            </a:r>
          </a:p>
          <a:p>
            <a:r>
              <a:rPr lang="en-US" sz="1800" dirty="0" smtClean="0"/>
              <a:t>2018-2019 Rules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NPRR-866  Mapping SODG for Operations awareness and </a:t>
            </a:r>
            <a:r>
              <a:rPr lang="en-US" sz="1600" dirty="0" smtClean="0">
                <a:solidFill>
                  <a:srgbClr val="00B050"/>
                </a:solidFill>
              </a:rPr>
              <a:t>visibility**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NPRR-917  SODG to receive Nodal pricing to align </a:t>
            </a:r>
            <a:r>
              <a:rPr lang="en-US" sz="1600" dirty="0" smtClean="0">
                <a:solidFill>
                  <a:srgbClr val="00B050"/>
                </a:solidFill>
              </a:rPr>
              <a:t>operation </a:t>
            </a:r>
            <a:r>
              <a:rPr lang="en-US" sz="1600" dirty="0">
                <a:solidFill>
                  <a:srgbClr val="00B050"/>
                </a:solidFill>
              </a:rPr>
              <a:t>with </a:t>
            </a:r>
            <a:r>
              <a:rPr lang="en-US" sz="1600" dirty="0" smtClean="0">
                <a:solidFill>
                  <a:srgbClr val="00B050"/>
                </a:solidFill>
              </a:rPr>
              <a:t>Reliability signals**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NPRR-891  Provide Annual summary of all DG in NOIEs to </a:t>
            </a:r>
            <a:r>
              <a:rPr lang="en-US" sz="1600" dirty="0" smtClean="0">
                <a:solidFill>
                  <a:srgbClr val="00B050"/>
                </a:solidFill>
              </a:rPr>
              <a:t>ERCOT**</a:t>
            </a:r>
          </a:p>
          <a:p>
            <a:pPr lvl="1"/>
            <a:r>
              <a:rPr 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NPRR-889  Replace “non-modeled” term with Settlement Only*** </a:t>
            </a:r>
          </a:p>
          <a:p>
            <a:pPr lvl="1"/>
            <a:r>
              <a:rPr 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NPRR-957  Create Terms for Energy Storage Resources***</a:t>
            </a:r>
          </a:p>
          <a:p>
            <a:r>
              <a:rPr lang="en-US" sz="2000" dirty="0" smtClean="0"/>
              <a:t>2019-2020 DGR workshops</a:t>
            </a:r>
          </a:p>
          <a:p>
            <a:pPr lvl="1"/>
            <a:r>
              <a:rPr lang="en-US" sz="1600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NPRR 1016/RRGRR-026/NOGRR-212  Create Rules for </a:t>
            </a:r>
            <a:r>
              <a:rPr lang="en-US" sz="1600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DGR/DESR*</a:t>
            </a:r>
            <a:endParaRPr lang="en-US" sz="1600" dirty="0" smtClean="0">
              <a:solidFill>
                <a:schemeClr val="accent4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en-US" sz="1600" dirty="0" smtClean="0"/>
              <a:t>PGRR-082  Implement new “Small Generator” process for Resources</a:t>
            </a:r>
          </a:p>
          <a:p>
            <a:r>
              <a:rPr lang="en-US" sz="1800" dirty="0" smtClean="0"/>
              <a:t>2021 TAC Winter Storm Issues</a:t>
            </a:r>
          </a:p>
          <a:p>
            <a:pPr lvl="1"/>
            <a:endParaRPr lang="en-US" sz="16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1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Framework DER related activities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2532653"/>
            <a:ext cx="8534400" cy="190354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9768" y="2548400"/>
            <a:ext cx="1255367" cy="188779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2596827"/>
            <a:ext cx="1219200" cy="188779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74365" y="2596827"/>
            <a:ext cx="2133600" cy="188779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flipH="1">
            <a:off x="7396738" y="2606971"/>
            <a:ext cx="1578298" cy="18776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60167" y="2548400"/>
            <a:ext cx="1244600" cy="188779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2593" y="377351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BESTF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08917" y="3789868"/>
            <a:ext cx="1072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DGR Workshops 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5410201" y="3720910"/>
            <a:ext cx="1907414" cy="73866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NPRR 889</a:t>
            </a:r>
          </a:p>
          <a:p>
            <a:r>
              <a:rPr lang="en-US" sz="1400" dirty="0" smtClean="0"/>
              <a:t>NPRR 866</a:t>
            </a:r>
          </a:p>
          <a:p>
            <a:r>
              <a:rPr lang="en-US" sz="1400" dirty="0" smtClean="0"/>
              <a:t>NPRR 917 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8222583" y="3788684"/>
            <a:ext cx="609976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NPRR</a:t>
            </a:r>
          </a:p>
          <a:p>
            <a:pPr algn="ctr"/>
            <a:r>
              <a:rPr lang="en-US" sz="1100" dirty="0" smtClean="0"/>
              <a:t>891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4112383" y="3773518"/>
            <a:ext cx="107163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DGR Workshops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4004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  <p:bldP spid="12" grpId="0" animBg="1"/>
      <p:bldP spid="3" grpId="0"/>
      <p:bldP spid="13" grpId="0"/>
      <p:bldP spid="14" grpId="0" animBg="1"/>
      <p:bldP spid="15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175361" y="2643661"/>
            <a:ext cx="2615839" cy="2728119"/>
          </a:xfrm>
          <a:prstGeom prst="round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focus area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9777" y="2699018"/>
            <a:ext cx="2435820" cy="259860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2362200" y="5943600"/>
            <a:ext cx="632608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2136982" y="6098480"/>
            <a:ext cx="617538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2015</a:t>
            </a:r>
            <a:endParaRPr lang="en-US" sz="1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 rot="16200000">
            <a:off x="2954359" y="6098479"/>
            <a:ext cx="5822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2016</a:t>
            </a:r>
            <a:endParaRPr lang="en-US" sz="1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 rot="16200000">
            <a:off x="3754072" y="6083240"/>
            <a:ext cx="5822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2017</a:t>
            </a:r>
            <a:endParaRPr lang="en-US" sz="1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 rot="16200000">
            <a:off x="4341693" y="6092404"/>
            <a:ext cx="617538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2018</a:t>
            </a:r>
            <a:endParaRPr lang="en-US" sz="1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 rot="16200000">
            <a:off x="5041406" y="6101850"/>
            <a:ext cx="5822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2019</a:t>
            </a:r>
            <a:endParaRPr lang="en-US" sz="1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 rot="16200000">
            <a:off x="5723455" y="6102289"/>
            <a:ext cx="5822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2020</a:t>
            </a:r>
            <a:endParaRPr lang="en-US" sz="1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 rot="16200000">
            <a:off x="6343966" y="6078548"/>
            <a:ext cx="617538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2021</a:t>
            </a:r>
            <a:endParaRPr lang="en-US" sz="1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7043678" y="6069903"/>
            <a:ext cx="5822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2022</a:t>
            </a:r>
            <a:endParaRPr lang="en-US" sz="1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 rot="16200000">
            <a:off x="7653278" y="6074740"/>
            <a:ext cx="5822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2023</a:t>
            </a:r>
            <a:endParaRPr lang="en-US" sz="1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640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Purpose of discussions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Communicate and update ERCOT goals for </a:t>
            </a:r>
            <a:r>
              <a:rPr lang="en-US" sz="2000" dirty="0"/>
              <a:t>Unregistered Distributed Generation (UDG) data collection</a:t>
            </a:r>
          </a:p>
          <a:p>
            <a:pPr marL="742950" lvl="2" indent="-342900"/>
            <a:r>
              <a:rPr lang="en-US" sz="2000" dirty="0"/>
              <a:t>ERCOT wants to avoid the planning and operational impacts from lack of information about the remaining DG growth which could result in:</a:t>
            </a:r>
          </a:p>
          <a:p>
            <a:pPr lvl="2"/>
            <a:r>
              <a:rPr lang="en-US" sz="1600" dirty="0" smtClean="0"/>
              <a:t>Planning </a:t>
            </a:r>
            <a:r>
              <a:rPr lang="en-US" sz="1600" dirty="0"/>
              <a:t>studies and project recommendations being incorrect or unsure</a:t>
            </a:r>
          </a:p>
          <a:p>
            <a:pPr lvl="2"/>
            <a:r>
              <a:rPr lang="en-US" sz="1600" dirty="0"/>
              <a:t>Operational decisions being too conservative (or not conservative enough)</a:t>
            </a:r>
          </a:p>
          <a:p>
            <a:pPr lvl="2"/>
            <a:r>
              <a:rPr lang="en-US" sz="1600" u="sng" dirty="0" smtClean="0"/>
              <a:t>Situational Awareness issues for operators</a:t>
            </a:r>
            <a:endParaRPr lang="en-US" sz="1600" u="sng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Step 1 Implement a common practice in the SSWG manual </a:t>
            </a:r>
            <a:r>
              <a:rPr lang="en-US" sz="2000" dirty="0" smtClean="0"/>
              <a:t>for </a:t>
            </a:r>
            <a:r>
              <a:rPr lang="en-US" sz="2000" dirty="0"/>
              <a:t>handling UDG by Midyear 2021</a:t>
            </a:r>
            <a:r>
              <a:rPr lang="en-US" sz="2000" dirty="0" smtClean="0"/>
              <a:t>.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Step 2 develop means to collect information for UDG information and use it in Operations and Planning processes and systems within ERCOT region.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Step 3 provide the output of this information through ERCOT systems for use as needed.</a:t>
            </a:r>
          </a:p>
          <a:p>
            <a:endParaRPr lang="en-US" sz="2000" b="1" u="sng" dirty="0" smtClean="0">
              <a:solidFill>
                <a:srgbClr val="FF0000"/>
              </a:solidFill>
            </a:endParaRPr>
          </a:p>
          <a:p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3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Collect input form TSPs</a:t>
            </a:r>
          </a:p>
          <a:p>
            <a:r>
              <a:rPr lang="en-US" dirty="0" smtClean="0"/>
              <a:t>Report to TAC</a:t>
            </a:r>
          </a:p>
          <a:p>
            <a:r>
              <a:rPr lang="en-US" dirty="0" smtClean="0"/>
              <a:t>Schedule future workshop</a:t>
            </a:r>
            <a:endParaRPr lang="en-US" dirty="0"/>
          </a:p>
          <a:p>
            <a:r>
              <a:rPr lang="en-US" dirty="0"/>
              <a:t>Develop approach to address Step 1 and Step 2 for ERCOT region related to UDG data collection and uses in Ops and Planning</a:t>
            </a:r>
          </a:p>
          <a:p>
            <a:r>
              <a:rPr lang="en-US" dirty="0"/>
              <a:t>Step 3 Develop means for providing the output of UDG collection from ERCOT systems as needed.</a:t>
            </a:r>
          </a:p>
          <a:p>
            <a:pPr lvl="1"/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36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NAL_Presentation Template" id="{92C734E0-ADEE-43D8-9069-606392E3E835}" vid="{94B8896B-BFFA-457C-A02E-0736C2CF2FDD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NAL_Presentation Template" id="{92C734E0-ADEE-43D8-9069-606392E3E835}" vid="{DE6D3A55-FB4B-41AB-809A-683CADA21E3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c34af464-7aa1-4edd-9be4-83dffc1cb92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INTERNAL_Presentation Template</Template>
  <TotalTime>591</TotalTime>
  <Words>372</Words>
  <Application>Microsoft Office PowerPoint</Application>
  <PresentationFormat>On-screen Show (4:3)</PresentationFormat>
  <Paragraphs>77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PowerPoint Presentation</vt:lpstr>
      <vt:lpstr>Workshop Agenda</vt:lpstr>
      <vt:lpstr>Background for Distribution-Related Efforts</vt:lpstr>
      <vt:lpstr>Total Framework DER related activities</vt:lpstr>
      <vt:lpstr>Workshop focus area</vt:lpstr>
      <vt:lpstr>Workshop Purpose of discussions</vt:lpstr>
      <vt:lpstr>Workshop Next Steps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Blevins</dc:creator>
  <cp:lastModifiedBy>Bill Blevins</cp:lastModifiedBy>
  <cp:revision>36</cp:revision>
  <cp:lastPrinted>2016-01-21T20:53:15Z</cp:lastPrinted>
  <dcterms:created xsi:type="dcterms:W3CDTF">2021-02-09T16:02:20Z</dcterms:created>
  <dcterms:modified xsi:type="dcterms:W3CDTF">2021-03-29T15:45:01Z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