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6"/>
  </p:notesMasterIdLst>
  <p:handoutMasterIdLst>
    <p:handoutMasterId r:id="rId17"/>
  </p:handoutMasterIdLst>
  <p:sldIdLst>
    <p:sldId id="260" r:id="rId6"/>
    <p:sldId id="257" r:id="rId7"/>
    <p:sldId id="273" r:id="rId8"/>
    <p:sldId id="274" r:id="rId9"/>
    <p:sldId id="275" r:id="rId10"/>
    <p:sldId id="276" r:id="rId11"/>
    <p:sldId id="262" r:id="rId12"/>
    <p:sldId id="263" r:id="rId13"/>
    <p:sldId id="272" r:id="rId14"/>
    <p:sldId id="277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64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6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5626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Modeling of Unregistered Distribution Generation Data</a:t>
            </a:r>
          </a:p>
          <a:p>
            <a:endParaRPr lang="en-US" dirty="0"/>
          </a:p>
          <a:p>
            <a:r>
              <a:rPr lang="en-US" dirty="0"/>
              <a:t>Joel Koepke</a:t>
            </a:r>
          </a:p>
          <a:p>
            <a:r>
              <a:rPr lang="en-US" dirty="0"/>
              <a:t>Manager, Grid Coordination Support and Dev.</a:t>
            </a:r>
          </a:p>
          <a:p>
            <a:endParaRPr lang="en-US" dirty="0"/>
          </a:p>
          <a:p>
            <a:r>
              <a:rPr lang="en-US" dirty="0"/>
              <a:t>3/30/2021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 –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747421"/>
          </a:xfrm>
        </p:spPr>
        <p:txBody>
          <a:bodyPr/>
          <a:lstStyle/>
          <a:p>
            <a:r>
              <a:rPr lang="en-US" sz="2400" dirty="0"/>
              <a:t>Collect the UDG modeling information for Operations</a:t>
            </a:r>
          </a:p>
          <a:p>
            <a:r>
              <a:rPr lang="en-US" sz="2400" dirty="0"/>
              <a:t>Model UDG information in NMMS</a:t>
            </a:r>
          </a:p>
          <a:p>
            <a:r>
              <a:rPr lang="en-US" sz="2400" dirty="0"/>
              <a:t>Once the Topology Processor is updated to aggregate the UDG modeling for Planning:</a:t>
            </a:r>
          </a:p>
          <a:p>
            <a:pPr lvl="1"/>
            <a:r>
              <a:rPr lang="en-US" sz="2000" dirty="0"/>
              <a:t>Coordinate with SSWG a transition timeframe so that TSP load forecasting methodologies can be updated to no longer reflect UDG information</a:t>
            </a:r>
          </a:p>
          <a:p>
            <a:pPr lvl="1"/>
            <a:r>
              <a:rPr lang="en-US" sz="2000" dirty="0"/>
              <a:t>Determine the SSWG case that will reflect the aggregated UDG modeling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4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Unregistered Distribution Generation (UDG) Data at</a:t>
            </a:r>
            <a:r>
              <a:rPr lang="en-US" b="1" dirty="0">
                <a:solidFill>
                  <a:schemeClr val="accent1"/>
                </a:solidFill>
              </a:rPr>
              <a:t> ERCOT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724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/>
              <a:t>Fundamental Questions to Determine Modeling Approach: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Which ERCOT systems need the data?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How far in advance could this data realistically be provided?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What is the best way to manage this data over time?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How should the data be submitted and at what frequency?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Where does similar data reside?</a:t>
            </a:r>
            <a:endParaRPr lang="en-US" sz="2400" dirty="0"/>
          </a:p>
          <a:p>
            <a:pPr>
              <a:lnSpc>
                <a:spcPct val="150000"/>
              </a:lnSpc>
            </a:pPr>
            <a:endParaRPr lang="en-US" sz="1800" i="1" dirty="0"/>
          </a:p>
          <a:p>
            <a:pPr lvl="1">
              <a:lnSpc>
                <a:spcPct val="150000"/>
              </a:lnSpc>
            </a:pPr>
            <a:endParaRPr lang="en-US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Types at ERCOT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99821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System can be represented by two model types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84711"/>
            <a:ext cx="7003789" cy="18610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66800" y="4171657"/>
            <a:ext cx="3200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Operations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Additional detail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“Real-time” use cases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Necessary when incorporating telemetry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4283095"/>
            <a:ext cx="2819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Planning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Reduced detail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“Future” use cases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Useful to envision potential changes</a:t>
            </a:r>
          </a:p>
        </p:txBody>
      </p:sp>
    </p:spTree>
    <p:extLst>
      <p:ext uri="{BB962C8B-B14F-4D97-AF65-F5344CB8AC3E}">
        <p14:creationId xmlns:p14="http://schemas.microsoft.com/office/powerpoint/2010/main" val="3800931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 flipV="1">
            <a:off x="2699194" y="2836396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Data Flow at ERCOT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052221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Operations Data is Converted to the Planning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217396"/>
            <a:ext cx="6541388" cy="254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89594" y="5046196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Changes &lt; Year Out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24431" y="5046196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Changes &gt; Year Out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4794" y="2133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Energy Management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Market Management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Forecasting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94794" y="2318079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SSWG Case Building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RPG and LTSA Activities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6661594" y="2836396"/>
            <a:ext cx="0" cy="41750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078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10600" cy="518318"/>
          </a:xfrm>
        </p:spPr>
        <p:txBody>
          <a:bodyPr/>
          <a:lstStyle/>
          <a:p>
            <a:r>
              <a:rPr lang="en-US" sz="2400" dirty="0"/>
              <a:t>Step 1 – Consistent Representation in the Planning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747421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SSWG case building processes will be used to consistently represent UDG in the Planning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15" y="3035402"/>
            <a:ext cx="6575370" cy="25588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2990828"/>
            <a:ext cx="3429000" cy="2647972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33799" y="2990828"/>
            <a:ext cx="1741507" cy="1187574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524500" y="2332916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SSWG Cases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248400" y="2694094"/>
            <a:ext cx="0" cy="41750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0" y="4887417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UDG data will not be in the Operations model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38800" y="4864202"/>
            <a:ext cx="2362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Modeling changes will be submitted to update UDG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200142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 – Proposed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From ongoing discussions at SSWG:</a:t>
            </a:r>
          </a:p>
          <a:p>
            <a:r>
              <a:rPr lang="en-US" sz="2400" dirty="0"/>
              <a:t>In SSWG March meeting, SSWG agreed that it was possible to determine a consistent UDG modeling method that would be used by all TSPs moving forward.</a:t>
            </a:r>
          </a:p>
          <a:p>
            <a:endParaRPr lang="en-US" sz="2400" dirty="0"/>
          </a:p>
          <a:p>
            <a:r>
              <a:rPr lang="en-US" sz="2400" dirty="0"/>
              <a:t>Agreed upon method will be implemented in the 21SSWG Update 1 Build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14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Step 2 - Data Submittals to the Operations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/>
              <a:t>Data will be submitted into the Operations model via a standard processes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UDG MWs will be requested by fuel type and/or technology at the substation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3140360"/>
            <a:ext cx="6575370" cy="25588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7155" y="4495800"/>
            <a:ext cx="1676400" cy="67075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72000" y="3067028"/>
            <a:ext cx="3733800" cy="2647972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75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Step 2 - Applying UDG MWs from Substation to 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/>
              <a:t>Operations-centric use cases require UDG MWs to be associated to the load transformers within substations.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UDG MWs will be assigned to loads based off of their modeled distribution factors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872" y="3581400"/>
            <a:ext cx="8517639" cy="2328534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361426" y="4648200"/>
            <a:ext cx="762000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234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2 - UDG Representation in Planning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UDG data will originate from the Operations Modeling Application</a:t>
            </a:r>
          </a:p>
          <a:p>
            <a:r>
              <a:rPr lang="en-US" sz="2000" dirty="0"/>
              <a:t>UDGs MWs will be aggregated and represented using generator models</a:t>
            </a:r>
          </a:p>
          <a:p>
            <a:r>
              <a:rPr lang="en-US" sz="2000" dirty="0"/>
              <a:t>Aggregations will be done based on fuel type and technical specifications</a:t>
            </a:r>
          </a:p>
          <a:p>
            <a:r>
              <a:rPr lang="en-US" sz="2000" dirty="0"/>
              <a:t>Generators will be connected via an equivalent impedance to the transmission-level POI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1" y="4711290"/>
            <a:ext cx="4038599" cy="15716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4114735"/>
            <a:ext cx="1302104" cy="520995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V="1">
            <a:off x="4439154" y="5105400"/>
            <a:ext cx="990600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5610043"/>
            <a:ext cx="838200" cy="33537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2954" y="4369830"/>
            <a:ext cx="3320018" cy="182026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572954" y="3932607"/>
            <a:ext cx="2809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Operations data is translated into representative generator models</a:t>
            </a:r>
          </a:p>
        </p:txBody>
      </p:sp>
    </p:spTree>
    <p:extLst>
      <p:ext uri="{BB962C8B-B14F-4D97-AF65-F5344CB8AC3E}">
        <p14:creationId xmlns:p14="http://schemas.microsoft.com/office/powerpoint/2010/main" val="189833940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3798</TotalTime>
  <Words>459</Words>
  <Application>Microsoft Office PowerPoint</Application>
  <PresentationFormat>On-screen Show (4:3)</PresentationFormat>
  <Paragraphs>72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1_Custom Design</vt:lpstr>
      <vt:lpstr>Office Theme</vt:lpstr>
      <vt:lpstr>PowerPoint Presentation</vt:lpstr>
      <vt:lpstr>Unregistered Distribution Generation (UDG) Data at ERCOT</vt:lpstr>
      <vt:lpstr>Model Types at ERCOT</vt:lpstr>
      <vt:lpstr>Modeling Data Flow at ERCOT</vt:lpstr>
      <vt:lpstr>Step 1 – Consistent Representation in the Planning Model</vt:lpstr>
      <vt:lpstr>Step 1 – Proposed Timeline</vt:lpstr>
      <vt:lpstr>Step 2 - Data Submittals to the Operations Model</vt:lpstr>
      <vt:lpstr>Step 2 - Applying UDG MWs from Substation to Load</vt:lpstr>
      <vt:lpstr>Step 2 - UDG Representation in Planning Cases</vt:lpstr>
      <vt:lpstr>Step 2 – Next Steps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Koepke, Joel</cp:lastModifiedBy>
  <cp:revision>89</cp:revision>
  <cp:lastPrinted>2016-01-21T20:53:15Z</cp:lastPrinted>
  <dcterms:created xsi:type="dcterms:W3CDTF">2016-01-21T15:20:31Z</dcterms:created>
  <dcterms:modified xsi:type="dcterms:W3CDTF">2021-03-25T20:41:00Z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