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6"/>
  </p:notesMasterIdLst>
  <p:handoutMasterIdLst>
    <p:handoutMasterId r:id="rId17"/>
  </p:handoutMasterIdLst>
  <p:sldIdLst>
    <p:sldId id="260" r:id="rId6"/>
    <p:sldId id="273" r:id="rId7"/>
    <p:sldId id="271" r:id="rId8"/>
    <p:sldId id="272" r:id="rId9"/>
    <p:sldId id="276" r:id="rId10"/>
    <p:sldId id="275" r:id="rId11"/>
    <p:sldId id="274" r:id="rId12"/>
    <p:sldId id="277" r:id="rId13"/>
    <p:sldId id="280" r:id="rId14"/>
    <p:sldId id="279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6" autoAdjust="0"/>
    <p:restoredTop sz="94660"/>
  </p:normalViewPr>
  <p:slideViewPr>
    <p:cSldViewPr showGuides="1">
      <p:cViewPr varScale="1">
        <p:scale>
          <a:sx n="113" d="100"/>
          <a:sy n="113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81664315606768E-2"/>
          <c:y val="3.2163742690058478E-2"/>
          <c:w val="0.93331112283959683"/>
          <c:h val="0.77888957959202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'composite summary'!$B$1</c:f>
              <c:strCache>
                <c:ptCount val="1"/>
                <c:pt idx="0">
                  <c:v>2015 TOTALS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'composite summary'!$A$2:$A$11</c:f>
              <c:strCache>
                <c:ptCount val="10"/>
                <c:pt idx="0">
                  <c:v>Nat Gas MW &gt; 1 MW</c:v>
                </c:pt>
                <c:pt idx="1">
                  <c:v>Diesel/IC MW &gt; 1 MW</c:v>
                </c:pt>
                <c:pt idx="2">
                  <c:v>Solar MW &gt;1MW</c:v>
                </c:pt>
                <c:pt idx="3">
                  <c:v>Hydro MW &gt;1MW</c:v>
                </c:pt>
                <c:pt idx="4">
                  <c:v>Landfill Gas/Other MW &gt;1MW</c:v>
                </c:pt>
                <c:pt idx="5">
                  <c:v>Nat Gas MW &lt; 1 MW</c:v>
                </c:pt>
                <c:pt idx="6">
                  <c:v>Diesel/IC MW &lt; 1 MW</c:v>
                </c:pt>
                <c:pt idx="7">
                  <c:v>Solar MW &lt;1MW</c:v>
                </c:pt>
                <c:pt idx="8">
                  <c:v>Wind MW &lt; 1 MW</c:v>
                </c:pt>
                <c:pt idx="9">
                  <c:v>Other MW &lt; 1 MW</c:v>
                </c:pt>
              </c:strCache>
            </c:strRef>
          </c:cat>
          <c:val>
            <c:numRef>
              <c:f>'composite summary'!$B$2:$B$11</c:f>
              <c:numCache>
                <c:formatCode>0</c:formatCode>
                <c:ptCount val="10"/>
                <c:pt idx="0">
                  <c:v>93.31</c:v>
                </c:pt>
                <c:pt idx="1">
                  <c:v>242.8956</c:v>
                </c:pt>
                <c:pt idx="2">
                  <c:v>64.188999999999993</c:v>
                </c:pt>
                <c:pt idx="3">
                  <c:v>2.8</c:v>
                </c:pt>
                <c:pt idx="4">
                  <c:v>87.52800000000002</c:v>
                </c:pt>
                <c:pt idx="5">
                  <c:v>2.0787</c:v>
                </c:pt>
                <c:pt idx="6">
                  <c:v>1.6324999999999998</c:v>
                </c:pt>
                <c:pt idx="7">
                  <c:v>132.44192170000008</c:v>
                </c:pt>
                <c:pt idx="8">
                  <c:v>2.6191500000000008</c:v>
                </c:pt>
                <c:pt idx="9">
                  <c:v>1.9650050000000001</c:v>
                </c:pt>
              </c:numCache>
            </c:numRef>
          </c:val>
        </c:ser>
        <c:ser>
          <c:idx val="1"/>
          <c:order val="1"/>
          <c:tx>
            <c:strRef>
              <c:f>'composite summary'!$C$1</c:f>
              <c:strCache>
                <c:ptCount val="1"/>
                <c:pt idx="0">
                  <c:v>2016 Totals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'composite summary'!$A$2:$A$11</c:f>
              <c:strCache>
                <c:ptCount val="10"/>
                <c:pt idx="0">
                  <c:v>Nat Gas MW &gt; 1 MW</c:v>
                </c:pt>
                <c:pt idx="1">
                  <c:v>Diesel/IC MW &gt; 1 MW</c:v>
                </c:pt>
                <c:pt idx="2">
                  <c:v>Solar MW &gt;1MW</c:v>
                </c:pt>
                <c:pt idx="3">
                  <c:v>Hydro MW &gt;1MW</c:v>
                </c:pt>
                <c:pt idx="4">
                  <c:v>Landfill Gas/Other MW &gt;1MW</c:v>
                </c:pt>
                <c:pt idx="5">
                  <c:v>Nat Gas MW &lt; 1 MW</c:v>
                </c:pt>
                <c:pt idx="6">
                  <c:v>Diesel/IC MW &lt; 1 MW</c:v>
                </c:pt>
                <c:pt idx="7">
                  <c:v>Solar MW &lt;1MW</c:v>
                </c:pt>
                <c:pt idx="8">
                  <c:v>Wind MW &lt; 1 MW</c:v>
                </c:pt>
                <c:pt idx="9">
                  <c:v>Other MW &lt; 1 MW</c:v>
                </c:pt>
              </c:strCache>
            </c:strRef>
          </c:cat>
          <c:val>
            <c:numRef>
              <c:f>'composite summary'!$C$2:$C$11</c:f>
              <c:numCache>
                <c:formatCode>0</c:formatCode>
                <c:ptCount val="10"/>
                <c:pt idx="0">
                  <c:v>103.155</c:v>
                </c:pt>
                <c:pt idx="1">
                  <c:v>265.24560000000002</c:v>
                </c:pt>
                <c:pt idx="2">
                  <c:v>78.198999999999998</c:v>
                </c:pt>
                <c:pt idx="3">
                  <c:v>18.88</c:v>
                </c:pt>
                <c:pt idx="4">
                  <c:v>89.528000000000006</c:v>
                </c:pt>
                <c:pt idx="5">
                  <c:v>2.2786999999999997</c:v>
                </c:pt>
                <c:pt idx="6">
                  <c:v>4.1875</c:v>
                </c:pt>
                <c:pt idx="7">
                  <c:v>235.29248729999932</c:v>
                </c:pt>
                <c:pt idx="8">
                  <c:v>2.647250000000001</c:v>
                </c:pt>
                <c:pt idx="9">
                  <c:v>1.736199</c:v>
                </c:pt>
              </c:numCache>
            </c:numRef>
          </c:val>
        </c:ser>
        <c:ser>
          <c:idx val="2"/>
          <c:order val="2"/>
          <c:tx>
            <c:strRef>
              <c:f>'composite summary'!$D$1</c:f>
              <c:strCache>
                <c:ptCount val="1"/>
                <c:pt idx="0">
                  <c:v>2017 Totals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'composite summary'!$A$2:$A$11</c:f>
              <c:strCache>
                <c:ptCount val="10"/>
                <c:pt idx="0">
                  <c:v>Nat Gas MW &gt; 1 MW</c:v>
                </c:pt>
                <c:pt idx="1">
                  <c:v>Diesel/IC MW &gt; 1 MW</c:v>
                </c:pt>
                <c:pt idx="2">
                  <c:v>Solar MW &gt;1MW</c:v>
                </c:pt>
                <c:pt idx="3">
                  <c:v>Hydro MW &gt;1MW</c:v>
                </c:pt>
                <c:pt idx="4">
                  <c:v>Landfill Gas/Other MW &gt;1MW</c:v>
                </c:pt>
                <c:pt idx="5">
                  <c:v>Nat Gas MW &lt; 1 MW</c:v>
                </c:pt>
                <c:pt idx="6">
                  <c:v>Diesel/IC MW &lt; 1 MW</c:v>
                </c:pt>
                <c:pt idx="7">
                  <c:v>Solar MW &lt;1MW</c:v>
                </c:pt>
                <c:pt idx="8">
                  <c:v>Wind MW &lt; 1 MW</c:v>
                </c:pt>
                <c:pt idx="9">
                  <c:v>Other MW &lt; 1 MW</c:v>
                </c:pt>
              </c:strCache>
            </c:strRef>
          </c:cat>
          <c:val>
            <c:numRef>
              <c:f>'composite summary'!$D$2:$D$11</c:f>
              <c:numCache>
                <c:formatCode>0</c:formatCode>
                <c:ptCount val="10"/>
                <c:pt idx="0">
                  <c:v>160</c:v>
                </c:pt>
                <c:pt idx="1">
                  <c:v>280</c:v>
                </c:pt>
                <c:pt idx="2">
                  <c:v>90</c:v>
                </c:pt>
                <c:pt idx="3">
                  <c:v>20</c:v>
                </c:pt>
                <c:pt idx="4">
                  <c:v>100</c:v>
                </c:pt>
                <c:pt idx="5">
                  <c:v>10</c:v>
                </c:pt>
                <c:pt idx="6">
                  <c:v>10</c:v>
                </c:pt>
                <c:pt idx="7">
                  <c:v>360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</c:ser>
        <c:ser>
          <c:idx val="3"/>
          <c:order val="3"/>
          <c:tx>
            <c:v>2018 totals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'composite summary'!$E$2:$E$11</c:f>
              <c:numCache>
                <c:formatCode>0</c:formatCode>
                <c:ptCount val="10"/>
                <c:pt idx="0">
                  <c:v>230</c:v>
                </c:pt>
                <c:pt idx="1">
                  <c:v>280</c:v>
                </c:pt>
                <c:pt idx="2">
                  <c:v>220</c:v>
                </c:pt>
                <c:pt idx="3">
                  <c:v>30</c:v>
                </c:pt>
                <c:pt idx="4">
                  <c:v>100</c:v>
                </c:pt>
                <c:pt idx="5">
                  <c:v>10</c:v>
                </c:pt>
                <c:pt idx="6">
                  <c:v>10</c:v>
                </c:pt>
                <c:pt idx="7">
                  <c:v>500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</c:ser>
        <c:ser>
          <c:idx val="4"/>
          <c:order val="4"/>
          <c:tx>
            <c:strRef>
              <c:f>'composite summary'!$F$1</c:f>
              <c:strCache>
                <c:ptCount val="1"/>
                <c:pt idx="0">
                  <c:v>2019 Totals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'composite summary'!$F$2:$F$11</c:f>
              <c:numCache>
                <c:formatCode>0</c:formatCode>
                <c:ptCount val="10"/>
                <c:pt idx="0">
                  <c:v>260</c:v>
                </c:pt>
                <c:pt idx="1">
                  <c:v>350</c:v>
                </c:pt>
                <c:pt idx="2">
                  <c:v>260</c:v>
                </c:pt>
                <c:pt idx="3">
                  <c:v>30</c:v>
                </c:pt>
                <c:pt idx="4">
                  <c:v>90</c:v>
                </c:pt>
                <c:pt idx="5">
                  <c:v>10</c:v>
                </c:pt>
                <c:pt idx="6">
                  <c:v>10</c:v>
                </c:pt>
                <c:pt idx="7">
                  <c:v>710</c:v>
                </c:pt>
                <c:pt idx="8" formatCode="General">
                  <c:v>10</c:v>
                </c:pt>
                <c:pt idx="9" formatCode="General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741272"/>
        <c:axId val="494367440"/>
      </c:barChart>
      <c:catAx>
        <c:axId val="350741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67440"/>
        <c:crosses val="autoZero"/>
        <c:auto val="0"/>
        <c:lblAlgn val="ctr"/>
        <c:lblOffset val="100"/>
        <c:noMultiLvlLbl val="0"/>
      </c:catAx>
      <c:valAx>
        <c:axId val="49436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741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1"/>
          <c:order val="1"/>
          <c:tx>
            <c:strRef>
              <c:f>Count_Chart!$D$1</c:f>
              <c:strCache>
                <c:ptCount val="1"/>
                <c:pt idx="0">
                  <c:v>ACCUMULATED MW</c:v>
                </c:pt>
              </c:strCache>
            </c:strRef>
          </c:tx>
          <c:spPr>
            <a:solidFill>
              <a:srgbClr val="00386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Count_Chart!$D$2:$D$46</c:f>
              <c:numCache>
                <c:formatCode>0</c:formatCode>
                <c:ptCount val="45"/>
                <c:pt idx="0">
                  <c:v>79.36</c:v>
                </c:pt>
                <c:pt idx="1">
                  <c:v>84.16</c:v>
                </c:pt>
                <c:pt idx="2">
                  <c:v>84.16</c:v>
                </c:pt>
                <c:pt idx="3">
                  <c:v>99.02</c:v>
                </c:pt>
                <c:pt idx="4">
                  <c:v>107.22</c:v>
                </c:pt>
                <c:pt idx="5">
                  <c:v>110.42</c:v>
                </c:pt>
                <c:pt idx="6">
                  <c:v>110.42</c:v>
                </c:pt>
                <c:pt idx="7">
                  <c:v>121.22</c:v>
                </c:pt>
                <c:pt idx="8">
                  <c:v>121.22</c:v>
                </c:pt>
                <c:pt idx="9">
                  <c:v>150.02000000000001</c:v>
                </c:pt>
                <c:pt idx="10">
                  <c:v>200.58</c:v>
                </c:pt>
                <c:pt idx="11">
                  <c:v>200.58</c:v>
                </c:pt>
                <c:pt idx="12">
                  <c:v>200.58</c:v>
                </c:pt>
                <c:pt idx="13">
                  <c:v>200.58</c:v>
                </c:pt>
                <c:pt idx="14">
                  <c:v>350.66</c:v>
                </c:pt>
                <c:pt idx="15">
                  <c:v>362.93</c:v>
                </c:pt>
                <c:pt idx="16">
                  <c:v>372.31</c:v>
                </c:pt>
                <c:pt idx="17">
                  <c:v>392.07</c:v>
                </c:pt>
                <c:pt idx="18">
                  <c:v>396.07</c:v>
                </c:pt>
                <c:pt idx="19">
                  <c:v>401.07</c:v>
                </c:pt>
                <c:pt idx="20">
                  <c:v>413.34</c:v>
                </c:pt>
                <c:pt idx="21">
                  <c:v>432.60999999999996</c:v>
                </c:pt>
                <c:pt idx="22">
                  <c:v>456.34</c:v>
                </c:pt>
                <c:pt idx="23">
                  <c:v>465.46999999999997</c:v>
                </c:pt>
                <c:pt idx="24">
                  <c:v>467.04999999999995</c:v>
                </c:pt>
                <c:pt idx="25">
                  <c:v>470.30999999999995</c:v>
                </c:pt>
                <c:pt idx="26">
                  <c:v>479.43999999999994</c:v>
                </c:pt>
                <c:pt idx="27">
                  <c:v>490.43999999999994</c:v>
                </c:pt>
                <c:pt idx="28">
                  <c:v>499.09999999999997</c:v>
                </c:pt>
                <c:pt idx="29">
                  <c:v>507.14</c:v>
                </c:pt>
                <c:pt idx="30">
                  <c:v>535</c:v>
                </c:pt>
                <c:pt idx="31">
                  <c:v>568.29999999999995</c:v>
                </c:pt>
                <c:pt idx="32">
                  <c:v>633.58999999999992</c:v>
                </c:pt>
                <c:pt idx="33">
                  <c:v>649.92999999999995</c:v>
                </c:pt>
                <c:pt idx="34">
                  <c:v>686.09999999999991</c:v>
                </c:pt>
                <c:pt idx="35">
                  <c:v>712.49999999999989</c:v>
                </c:pt>
                <c:pt idx="36">
                  <c:v>782.7299999999999</c:v>
                </c:pt>
                <c:pt idx="37">
                  <c:v>788.7299999999999</c:v>
                </c:pt>
                <c:pt idx="38">
                  <c:v>812.82999999999993</c:v>
                </c:pt>
                <c:pt idx="39">
                  <c:v>836.53</c:v>
                </c:pt>
                <c:pt idx="40">
                  <c:v>848.93</c:v>
                </c:pt>
                <c:pt idx="41">
                  <c:v>860.63</c:v>
                </c:pt>
                <c:pt idx="42">
                  <c:v>874.53</c:v>
                </c:pt>
                <c:pt idx="43">
                  <c:v>910.53</c:v>
                </c:pt>
                <c:pt idx="44">
                  <c:v>930.93</c:v>
                </c:pt>
              </c:numCache>
            </c:numRef>
          </c:val>
        </c:ser>
        <c:ser>
          <c:idx val="2"/>
          <c:order val="2"/>
          <c:tx>
            <c:strRef>
              <c:f>Count_Chart!$C$1</c:f>
              <c:strCache>
                <c:ptCount val="1"/>
                <c:pt idx="0">
                  <c:v>Renewable MW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Count_Chart!$C$2:$C$46</c:f>
              <c:numCache>
                <c:formatCode>General</c:formatCode>
                <c:ptCount val="45"/>
                <c:pt idx="0">
                  <c:v>67.66</c:v>
                </c:pt>
                <c:pt idx="1">
                  <c:v>72.459999999999994</c:v>
                </c:pt>
                <c:pt idx="2">
                  <c:v>72.459999999999994</c:v>
                </c:pt>
                <c:pt idx="3">
                  <c:v>87.32</c:v>
                </c:pt>
                <c:pt idx="4">
                  <c:v>87.32</c:v>
                </c:pt>
                <c:pt idx="5">
                  <c:v>90.52</c:v>
                </c:pt>
                <c:pt idx="6">
                  <c:v>90.52</c:v>
                </c:pt>
                <c:pt idx="7">
                  <c:v>93.72</c:v>
                </c:pt>
                <c:pt idx="8">
                  <c:v>93.72</c:v>
                </c:pt>
                <c:pt idx="9">
                  <c:v>122.52</c:v>
                </c:pt>
                <c:pt idx="10">
                  <c:v>133.07999999999998</c:v>
                </c:pt>
                <c:pt idx="11">
                  <c:v>133.07999999999998</c:v>
                </c:pt>
                <c:pt idx="12">
                  <c:v>133.07999999999998</c:v>
                </c:pt>
                <c:pt idx="13">
                  <c:v>133.07999999999998</c:v>
                </c:pt>
                <c:pt idx="14">
                  <c:v>133.07999999999998</c:v>
                </c:pt>
                <c:pt idx="15">
                  <c:v>133.07999999999998</c:v>
                </c:pt>
                <c:pt idx="16">
                  <c:v>133.07999999999998</c:v>
                </c:pt>
                <c:pt idx="17">
                  <c:v>143.07</c:v>
                </c:pt>
                <c:pt idx="18">
                  <c:v>143.07</c:v>
                </c:pt>
                <c:pt idx="19">
                  <c:v>143.07</c:v>
                </c:pt>
                <c:pt idx="20">
                  <c:v>143.07</c:v>
                </c:pt>
                <c:pt idx="21">
                  <c:v>152.57</c:v>
                </c:pt>
                <c:pt idx="22">
                  <c:v>154.57</c:v>
                </c:pt>
                <c:pt idx="23">
                  <c:v>154.57</c:v>
                </c:pt>
                <c:pt idx="24">
                  <c:v>156.15</c:v>
                </c:pt>
                <c:pt idx="25">
                  <c:v>156.15</c:v>
                </c:pt>
                <c:pt idx="26">
                  <c:v>157.72</c:v>
                </c:pt>
                <c:pt idx="27">
                  <c:v>168.72</c:v>
                </c:pt>
                <c:pt idx="28">
                  <c:v>168.72</c:v>
                </c:pt>
                <c:pt idx="29">
                  <c:v>168.72</c:v>
                </c:pt>
                <c:pt idx="30">
                  <c:v>168.72</c:v>
                </c:pt>
                <c:pt idx="31">
                  <c:v>177.51</c:v>
                </c:pt>
                <c:pt idx="32">
                  <c:v>213.06</c:v>
                </c:pt>
                <c:pt idx="33">
                  <c:v>215.64000000000001</c:v>
                </c:pt>
                <c:pt idx="34">
                  <c:v>215.64000000000001</c:v>
                </c:pt>
                <c:pt idx="35">
                  <c:v>225.64000000000001</c:v>
                </c:pt>
                <c:pt idx="36">
                  <c:v>285.64</c:v>
                </c:pt>
                <c:pt idx="37">
                  <c:v>285.64</c:v>
                </c:pt>
                <c:pt idx="38">
                  <c:v>300.64</c:v>
                </c:pt>
                <c:pt idx="39">
                  <c:v>313.14</c:v>
                </c:pt>
                <c:pt idx="40">
                  <c:v>323.14</c:v>
                </c:pt>
                <c:pt idx="41">
                  <c:v>323.14</c:v>
                </c:pt>
                <c:pt idx="42">
                  <c:v>323.14</c:v>
                </c:pt>
                <c:pt idx="43">
                  <c:v>323.14</c:v>
                </c:pt>
                <c:pt idx="44">
                  <c:v>333.14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4372144"/>
        <c:axId val="494372536"/>
      </c:areaChart>
      <c:lineChart>
        <c:grouping val="standard"/>
        <c:varyColors val="0"/>
        <c:ser>
          <c:idx val="0"/>
          <c:order val="0"/>
          <c:tx>
            <c:strRef>
              <c:f>Count_Chart!$B$1</c:f>
              <c:strCache>
                <c:ptCount val="1"/>
                <c:pt idx="0">
                  <c:v>ACCUMULATED COUNT</c:v>
                </c:pt>
              </c:strCache>
            </c:strRef>
          </c:tx>
          <c:spPr>
            <a:ln w="34925" cap="rnd">
              <a:solidFill>
                <a:srgbClr val="FFD1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FFD100"/>
              </a:solidFill>
              <a:ln w="15875">
                <a:noFill/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Count_Chart!$B$2:$B$46</c:f>
              <c:numCache>
                <c:formatCode>General</c:formatCode>
                <c:ptCount val="45"/>
                <c:pt idx="0">
                  <c:v>14</c:v>
                </c:pt>
                <c:pt idx="1">
                  <c:v>15</c:v>
                </c:pt>
                <c:pt idx="2">
                  <c:v>15</c:v>
                </c:pt>
                <c:pt idx="3">
                  <c:v>17</c:v>
                </c:pt>
                <c:pt idx="4">
                  <c:v>18</c:v>
                </c:pt>
                <c:pt idx="5">
                  <c:v>19</c:v>
                </c:pt>
                <c:pt idx="6">
                  <c:v>19</c:v>
                </c:pt>
                <c:pt idx="7">
                  <c:v>21</c:v>
                </c:pt>
                <c:pt idx="8">
                  <c:v>21</c:v>
                </c:pt>
                <c:pt idx="9">
                  <c:v>24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46</c:v>
                </c:pt>
                <c:pt idx="15">
                  <c:v>48</c:v>
                </c:pt>
                <c:pt idx="16">
                  <c:v>49</c:v>
                </c:pt>
                <c:pt idx="17">
                  <c:v>53</c:v>
                </c:pt>
                <c:pt idx="18">
                  <c:v>54</c:v>
                </c:pt>
                <c:pt idx="19">
                  <c:v>55</c:v>
                </c:pt>
                <c:pt idx="20">
                  <c:v>57</c:v>
                </c:pt>
                <c:pt idx="21">
                  <c:v>60</c:v>
                </c:pt>
                <c:pt idx="22">
                  <c:v>64</c:v>
                </c:pt>
                <c:pt idx="23">
                  <c:v>65</c:v>
                </c:pt>
                <c:pt idx="24">
                  <c:v>66</c:v>
                </c:pt>
                <c:pt idx="25">
                  <c:v>68</c:v>
                </c:pt>
                <c:pt idx="26">
                  <c:v>70</c:v>
                </c:pt>
                <c:pt idx="27">
                  <c:v>72</c:v>
                </c:pt>
                <c:pt idx="28">
                  <c:v>79</c:v>
                </c:pt>
                <c:pt idx="29">
                  <c:v>91</c:v>
                </c:pt>
                <c:pt idx="30">
                  <c:v>111</c:v>
                </c:pt>
                <c:pt idx="31">
                  <c:v>122</c:v>
                </c:pt>
                <c:pt idx="32">
                  <c:v>139</c:v>
                </c:pt>
                <c:pt idx="33">
                  <c:v>152</c:v>
                </c:pt>
                <c:pt idx="34">
                  <c:v>178</c:v>
                </c:pt>
                <c:pt idx="35">
                  <c:v>194</c:v>
                </c:pt>
                <c:pt idx="36">
                  <c:v>213</c:v>
                </c:pt>
                <c:pt idx="37">
                  <c:v>218</c:v>
                </c:pt>
                <c:pt idx="38">
                  <c:v>223</c:v>
                </c:pt>
                <c:pt idx="39">
                  <c:v>233</c:v>
                </c:pt>
                <c:pt idx="40">
                  <c:v>236</c:v>
                </c:pt>
                <c:pt idx="41">
                  <c:v>241</c:v>
                </c:pt>
                <c:pt idx="42">
                  <c:v>252</c:v>
                </c:pt>
                <c:pt idx="43">
                  <c:v>283</c:v>
                </c:pt>
                <c:pt idx="44">
                  <c:v>292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4371752"/>
        <c:axId val="494370968"/>
      </c:lineChart>
      <c:catAx>
        <c:axId val="494371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04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70968"/>
        <c:crosses val="autoZero"/>
        <c:auto val="1"/>
        <c:lblAlgn val="ctr"/>
        <c:lblOffset val="100"/>
        <c:noMultiLvlLbl val="0"/>
      </c:catAx>
      <c:valAx>
        <c:axId val="494370968"/>
        <c:scaling>
          <c:orientation val="minMax"/>
          <c:max val="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&quot; Units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71752"/>
        <c:crosses val="autoZero"/>
        <c:crossBetween val="between"/>
      </c:valAx>
      <c:valAx>
        <c:axId val="494372536"/>
        <c:scaling>
          <c:orientation val="minMax"/>
          <c:max val="1000"/>
          <c:min val="0"/>
        </c:scaling>
        <c:delete val="0"/>
        <c:axPos val="r"/>
        <c:numFmt formatCode="0&quot; MW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72144"/>
        <c:crosses val="max"/>
        <c:crossBetween val="between"/>
      </c:valAx>
      <c:catAx>
        <c:axId val="4943721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943725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0.65165</cdr:x>
      <cdr:y>0.04207</cdr:y>
    </cdr:from>
    <cdr:to>
      <cdr:x>0.8473</cdr:x>
      <cdr:y>0.89363</cdr:y>
    </cdr:to>
    <cdr:sp macro="" textlink="">
      <cdr:nvSpPr>
        <cdr:cNvPr id="4" name="Oval 3"/>
        <cdr:cNvSpPr/>
      </cdr:nvSpPr>
      <cdr:spPr>
        <a:xfrm xmlns:a="http://schemas.openxmlformats.org/drawingml/2006/main">
          <a:off x="4568308" y="182736"/>
          <a:ext cx="1371600" cy="3698676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91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849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0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3.xlsx"/><Relationship Id="rId5" Type="http://schemas.openxmlformats.org/officeDocument/2006/relationships/oleObject" Target="../embeddings/oleObject1.bin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214480/DGR_workshop_X_update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95745/SAWG_April_2020_Solar_PV_Growth_Projection_Discussion.pptx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content/wcm/key_documents_lists/195745/SAWG_April_2020_Solar_PV_Growth_Projection_Discussion.ppt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86804/NOIE_Unregistered_DG_Reporting_Form.xlsx" TargetMode="External"/><Relationship Id="rId2" Type="http://schemas.openxmlformats.org/officeDocument/2006/relationships/hyperlink" Target="http://www.ercot.com/content/wcm/current_guides/53524/Appendix_D_Profile_Decision_Tree_v2.0_080120.xlsx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029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Unregistered DG Workshop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DER Status and Possible Actions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smtClean="0">
                <a:solidFill>
                  <a:schemeClr val="tx2"/>
                </a:solidFill>
              </a:rPr>
              <a:t>Clayton Stice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03-30-2021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167" y="914400"/>
            <a:ext cx="8534400" cy="5181600"/>
          </a:xfrm>
        </p:spPr>
        <p:txBody>
          <a:bodyPr/>
          <a:lstStyle/>
          <a:p>
            <a:r>
              <a:rPr lang="en-US" dirty="0" smtClean="0"/>
              <a:t>ERCOT envisions a single process to collect this information and use it in processes that both ERCOT and TSPs benefit from the information collected.</a:t>
            </a:r>
          </a:p>
          <a:p>
            <a:pPr lvl="1"/>
            <a:r>
              <a:rPr lang="en-US" dirty="0" smtClean="0"/>
              <a:t>TDSPs and NOIEs both use same “process”</a:t>
            </a:r>
          </a:p>
          <a:p>
            <a:pPr lvl="1"/>
            <a:r>
              <a:rPr lang="en-US" dirty="0" smtClean="0"/>
              <a:t>UDG information to be included in NMMS</a:t>
            </a:r>
            <a:endParaRPr lang="en-US" dirty="0"/>
          </a:p>
          <a:p>
            <a:r>
              <a:rPr lang="en-US" dirty="0" smtClean="0"/>
              <a:t>Potential changes</a:t>
            </a:r>
          </a:p>
          <a:p>
            <a:pPr lvl="1"/>
            <a:r>
              <a:rPr lang="en-US" dirty="0" smtClean="0"/>
              <a:t>Step 1: Update SSWG Manual</a:t>
            </a:r>
          </a:p>
          <a:p>
            <a:pPr lvl="1"/>
            <a:r>
              <a:rPr lang="en-US" dirty="0" smtClean="0"/>
              <a:t>Step 2: NPRR for sections 3.2.5.1-&gt;3.2.5.3 </a:t>
            </a:r>
          </a:p>
          <a:p>
            <a:pPr lvl="2"/>
            <a:r>
              <a:rPr lang="en-US" dirty="0" smtClean="0"/>
              <a:t>Unregistered DG Reporting</a:t>
            </a:r>
          </a:p>
          <a:p>
            <a:pPr lvl="1"/>
            <a:r>
              <a:rPr lang="en-US" dirty="0" smtClean="0"/>
              <a:t>LPG may choose to retire Load Profile Templat</a:t>
            </a:r>
            <a:r>
              <a:rPr lang="en-US" dirty="0"/>
              <a:t>e</a:t>
            </a:r>
            <a:endParaRPr lang="en-US" dirty="0" smtClean="0"/>
          </a:p>
          <a:p>
            <a:pPr lvl="1"/>
            <a:r>
              <a:rPr lang="en-US" dirty="0" smtClean="0"/>
              <a:t>Other?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3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/>
          </p:cNvGraphicFramePr>
          <p:nvPr>
            <p:extLst/>
          </p:nvPr>
        </p:nvGraphicFramePr>
        <p:xfrm>
          <a:off x="645561" y="905294"/>
          <a:ext cx="7666046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7894"/>
          </a:xfrm>
        </p:spPr>
        <p:txBody>
          <a:bodyPr/>
          <a:lstStyle/>
          <a:p>
            <a:r>
              <a:rPr lang="en-US" sz="2400" dirty="0" smtClean="0"/>
              <a:t>Estimated </a:t>
            </a:r>
            <a:r>
              <a:rPr lang="en-US" sz="2400" dirty="0"/>
              <a:t>Total DG </a:t>
            </a:r>
            <a:r>
              <a:rPr lang="en-US" sz="2400" dirty="0" smtClean="0"/>
              <a:t>Growth in ERCOT 2015-2019 </a:t>
            </a:r>
            <a:r>
              <a:rPr lang="en-US" sz="2400" dirty="0"/>
              <a:t>(MW</a:t>
            </a:r>
            <a:r>
              <a:rPr lang="en-US" sz="2400" dirty="0" smtClean="0"/>
              <a:t>)*</a:t>
            </a:r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-1305707" y="4990859"/>
            <a:ext cx="0" cy="1270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5257644"/>
            <a:ext cx="861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Note: This estimate </a:t>
            </a:r>
            <a:r>
              <a:rPr lang="en-US" sz="1400" u="sng" dirty="0">
                <a:solidFill>
                  <a:schemeClr val="accent4"/>
                </a:solidFill>
              </a:rPr>
              <a:t>includes</a:t>
            </a:r>
            <a:r>
              <a:rPr lang="en-US" sz="1400" dirty="0">
                <a:solidFill>
                  <a:schemeClr val="accent4"/>
                </a:solidFill>
              </a:rPr>
              <a:t> </a:t>
            </a:r>
            <a:r>
              <a:rPr lang="en-US" sz="1400" dirty="0" smtClean="0">
                <a:solidFill>
                  <a:schemeClr val="accent4"/>
                </a:solidFill>
              </a:rPr>
              <a:t>new NOIE reporting per NPRR891 and </a:t>
            </a:r>
            <a:r>
              <a:rPr lang="en-US" sz="1400" u="sng" dirty="0">
                <a:solidFill>
                  <a:schemeClr val="accent4"/>
                </a:solidFill>
              </a:rPr>
              <a:t>excludes</a:t>
            </a:r>
            <a:r>
              <a:rPr lang="en-US" sz="1400" dirty="0">
                <a:solidFill>
                  <a:schemeClr val="accent4"/>
                </a:solidFill>
              </a:rPr>
              <a:t> generation data </a:t>
            </a:r>
            <a:r>
              <a:rPr lang="en-US" sz="1400" i="1" dirty="0">
                <a:solidFill>
                  <a:schemeClr val="accent4"/>
                </a:solidFill>
              </a:rPr>
              <a:t>informally</a:t>
            </a:r>
            <a:r>
              <a:rPr lang="en-US" sz="1400" dirty="0">
                <a:solidFill>
                  <a:schemeClr val="accent4"/>
                </a:solidFill>
              </a:rPr>
              <a:t> reported by investor-owned utilities for generation that would typically be considered backup or emergency generation</a:t>
            </a:r>
            <a:r>
              <a:rPr lang="en-US" sz="1400" dirty="0" smtClean="0">
                <a:solidFill>
                  <a:schemeClr val="accent4"/>
                </a:solidFill>
              </a:rPr>
              <a:t>. </a:t>
            </a:r>
            <a:r>
              <a:rPr lang="en-US" sz="1400" dirty="0" smtClean="0">
                <a:solidFill>
                  <a:srgbClr val="002060"/>
                </a:solidFill>
              </a:rPr>
              <a:t>*Generation not included in previous reports, but registered as SODG with ERCOT. 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3529" y="382166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31%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30551" y="214526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181%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10800000">
            <a:off x="7507373" y="2242434"/>
            <a:ext cx="45719" cy="187193"/>
          </a:xfrm>
          <a:prstGeom prst="down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 rot="10800000">
            <a:off x="7505651" y="3084038"/>
            <a:ext cx="45719" cy="187193"/>
          </a:xfrm>
          <a:prstGeom prst="down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 rot="10800000">
            <a:off x="7530232" y="3892931"/>
            <a:ext cx="45719" cy="187193"/>
          </a:xfrm>
          <a:prstGeom prst="downArrow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1135" y="2846161"/>
            <a:ext cx="304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*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952987"/>
            <a:ext cx="1447800" cy="1289447"/>
          </a:xfrm>
          <a:prstGeom prst="rect">
            <a:avLst/>
          </a:prstGeom>
        </p:spPr>
      </p:pic>
      <p:sp>
        <p:nvSpPr>
          <p:cNvPr id="14" name="TextBox 19"/>
          <p:cNvSpPr txBox="1"/>
          <p:nvPr/>
        </p:nvSpPr>
        <p:spPr>
          <a:xfrm>
            <a:off x="7039099" y="1177451"/>
            <a:ext cx="16132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Includes rooftop solar and community solar </a:t>
            </a:r>
            <a:r>
              <a:rPr lang="en-US" sz="14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&lt;</a:t>
            </a: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1 MW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5561" y="2667000"/>
            <a:ext cx="4002639" cy="2438400"/>
          </a:xfrm>
          <a:prstGeom prst="rect">
            <a:avLst/>
          </a:prstGeom>
          <a:noFill/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29467" y="6201174"/>
            <a:ext cx="61722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AEC7"/>
                </a:solidFill>
              </a:rPr>
              <a:t>http://www.ercot.com/content/wcm/key_documents_lists/195745/2015_to_2019_DER_data_v1_pdf.pdf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5043" y="5965189"/>
            <a:ext cx="36263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CAEC7"/>
                </a:solidFill>
              </a:rPr>
              <a:t>* Chart will be updated once 2020 data is available</a:t>
            </a:r>
            <a:endParaRPr lang="en-US" sz="1200" dirty="0">
              <a:solidFill>
                <a:srgbClr val="0CAE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2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/>
          </p:cNvGraphicFramePr>
          <p:nvPr>
            <p:extLst/>
          </p:nvPr>
        </p:nvGraphicFramePr>
        <p:xfrm>
          <a:off x="461962" y="763524"/>
          <a:ext cx="8220076" cy="5561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574" y="261552"/>
            <a:ext cx="8608026" cy="331589"/>
          </a:xfrm>
        </p:spPr>
        <p:txBody>
          <a:bodyPr/>
          <a:lstStyle/>
          <a:p>
            <a:r>
              <a:rPr lang="en-US" sz="2200" dirty="0"/>
              <a:t>Settlement-Only Distributed </a:t>
            </a:r>
            <a:r>
              <a:rPr lang="en-US" sz="2200" dirty="0" smtClean="0"/>
              <a:t>Generation </a:t>
            </a:r>
            <a:r>
              <a:rPr lang="en-US" sz="2200" dirty="0"/>
              <a:t>in </a:t>
            </a:r>
            <a:r>
              <a:rPr lang="en-US" sz="2200" dirty="0" smtClean="0"/>
              <a:t>ERCOT (2010-2020)</a:t>
            </a:r>
            <a:endParaRPr lang="en-US" sz="2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69129" y="5181600"/>
            <a:ext cx="1257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Renewables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40542" y="3939875"/>
            <a:ext cx="1514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Non-renewables</a:t>
            </a:r>
          </a:p>
        </p:txBody>
      </p:sp>
      <p:sp>
        <p:nvSpPr>
          <p:cNvPr id="10" name="Line Callout 2 (No Border) 9"/>
          <p:cNvSpPr/>
          <p:nvPr/>
        </p:nvSpPr>
        <p:spPr>
          <a:xfrm flipH="1">
            <a:off x="6172200" y="2514600"/>
            <a:ext cx="993433" cy="457200"/>
          </a:xfrm>
          <a:prstGeom prst="callout2">
            <a:avLst>
              <a:gd name="adj1" fmla="val 39338"/>
              <a:gd name="adj2" fmla="val 1079"/>
              <a:gd name="adj3" fmla="val 39338"/>
              <a:gd name="adj4" fmla="val -21373"/>
              <a:gd name="adj5" fmla="val 65130"/>
              <a:gd name="adj6" fmla="val -26692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000" dirty="0" smtClean="0">
                <a:solidFill>
                  <a:srgbClr val="FFFFFF"/>
                </a:solidFill>
              </a:rPr>
              <a:t>Accumulated </a:t>
            </a:r>
            <a:r>
              <a:rPr lang="en-US" sz="1000" dirty="0">
                <a:solidFill>
                  <a:srgbClr val="FFFFFF"/>
                </a:solidFill>
              </a:rPr>
              <a:t>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75104" y="2129341"/>
            <a:ext cx="3505200" cy="707886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</a:rPr>
              <a:t>SODGs 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&lt;10 MW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If &gt;1 MW and inject to grid, must register with ERCOT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2"/>
                </a:solidFill>
              </a:rPr>
              <a:t>If &lt;1 MW, registration optional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1249704" y="963471"/>
          <a:ext cx="3019425" cy="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Worksheet" r:id="rId6" imgW="4362288" imgH="1438275" progId="Excel.Sheet.12">
                  <p:embed/>
                </p:oleObj>
              </mc:Choice>
              <mc:Fallback>
                <p:oleObj name="Worksheet" r:id="rId6" imgW="4362288" imgH="14382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49704" y="963471"/>
                        <a:ext cx="3019425" cy="99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79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DGRs and SODGs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8507" y="1073588"/>
            <a:ext cx="2743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Red circles represent DGRs and Distribution Energy Storage Resources (DESRs)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dirty="0" smtClean="0">
                <a:solidFill>
                  <a:schemeClr val="tx2"/>
                </a:solidFill>
              </a:rPr>
              <a:t>41 sites totaling ~370 MW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Circles represent SODGs, with magenta being controllable and green being non-controllable</a:t>
            </a:r>
          </a:p>
          <a:p>
            <a:pPr marL="742950" lvl="1" indent="-285750">
              <a:buFont typeface="Arial" panose="020B0604020202020204" pitchFamily="34" charset="0"/>
              <a:buChar char="‒"/>
            </a:pPr>
            <a:r>
              <a:rPr lang="en-US" dirty="0" smtClean="0">
                <a:solidFill>
                  <a:schemeClr val="tx2"/>
                </a:solidFill>
              </a:rPr>
              <a:t> 292 sites totaling ~931 MW    (2020 data)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34055" y="5797901"/>
            <a:ext cx="59055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hlinkClick r:id="rId3"/>
              </a:rPr>
              <a:t>http://</a:t>
            </a:r>
            <a:r>
              <a:rPr lang="en-US" sz="900" dirty="0" smtClean="0">
                <a:hlinkClick r:id="rId3"/>
              </a:rPr>
              <a:t>www.ercot.com/content/wcm/key_documents_lists/214480/DGR_workshop_X_update.pptx</a:t>
            </a:r>
            <a:endParaRPr lang="en-US" sz="900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269082"/>
            <a:ext cx="4181772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74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505" y="326446"/>
            <a:ext cx="8686800" cy="670718"/>
          </a:xfrm>
        </p:spPr>
        <p:txBody>
          <a:bodyPr/>
          <a:lstStyle/>
          <a:p>
            <a:r>
              <a:rPr lang="en-US" dirty="0" smtClean="0"/>
              <a:t>2019 SAWG Moderate Growth Projection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43000"/>
            <a:ext cx="7620000" cy="459526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00600" y="6061774"/>
            <a:ext cx="3810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hlinkClick r:id="rId3"/>
              </a:rPr>
              <a:t>http://</a:t>
            </a:r>
            <a:r>
              <a:rPr lang="en-US" sz="900" dirty="0" smtClean="0">
                <a:hlinkClick r:id="rId3"/>
              </a:rPr>
              <a:t>www.ercot.com/content/wcm/key_documents_lists/195745/SAWG_April_2020_Solar_PV_Growth_Projection_Discussion.pptx</a:t>
            </a:r>
            <a:endParaRPr lang="en-US" sz="900" dirty="0" smtClean="0"/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2554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505" y="326446"/>
            <a:ext cx="8686800" cy="670718"/>
          </a:xfrm>
        </p:spPr>
        <p:txBody>
          <a:bodyPr/>
          <a:lstStyle/>
          <a:p>
            <a:r>
              <a:rPr lang="en-US" dirty="0" smtClean="0"/>
              <a:t>2019 SAWG Alternate Growth Projections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05" y="3418222"/>
            <a:ext cx="3947852" cy="23807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052" y="3290181"/>
            <a:ext cx="4160174" cy="250880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67692" y="1235369"/>
            <a:ext cx="749842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>
              <a:spcBef>
                <a:spcPts val="0"/>
              </a:spcBef>
              <a:spcAft>
                <a:spcPts val="384"/>
              </a:spcAft>
              <a:buFont typeface="Wingdings" panose="05000000000000000000" pitchFamily="2" charset="2"/>
              <a:buChar char="Ø"/>
            </a:pPr>
            <a:r>
              <a:rPr lang="en-US" sz="2000" b="1" dirty="0"/>
              <a:t>Scenarios yield </a:t>
            </a:r>
            <a:r>
              <a:rPr lang="en-US" sz="2000" b="1" u="sng" dirty="0"/>
              <a:t>widely</a:t>
            </a:r>
            <a:r>
              <a:rPr lang="en-US" sz="2000" b="1" dirty="0"/>
              <a:t> varying projections</a:t>
            </a:r>
          </a:p>
          <a:p>
            <a:pPr marL="685800" lvl="1">
              <a:spcBef>
                <a:spcPts val="0"/>
              </a:spcBef>
              <a:spcAft>
                <a:spcPts val="384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Conservative reaches 3000 MW by 2029</a:t>
            </a:r>
          </a:p>
          <a:p>
            <a:pPr marL="685800" lvl="1">
              <a:spcBef>
                <a:spcPts val="0"/>
              </a:spcBef>
              <a:spcAft>
                <a:spcPts val="384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Moderate reaches   3000 MW by 2024 and 4500 MW by 2027</a:t>
            </a:r>
          </a:p>
          <a:p>
            <a:pPr marL="685800" lvl="1">
              <a:spcBef>
                <a:spcPts val="0"/>
              </a:spcBef>
              <a:spcAft>
                <a:spcPts val="384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Aggressive reaches 3000 MW by 2021 and 6000 MW by 2025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5226" y="6053307"/>
            <a:ext cx="3810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hlinkClick r:id="rId4"/>
              </a:rPr>
              <a:t>http://</a:t>
            </a:r>
            <a:r>
              <a:rPr lang="en-US" sz="900" dirty="0" smtClean="0">
                <a:hlinkClick r:id="rId4"/>
              </a:rPr>
              <a:t>www.ercot.com/content/wcm/key_documents_lists/195745/SAWG_April_2020_Solar_PV_Growth_Projection_Discussion.pptx</a:t>
            </a:r>
            <a:endParaRPr lang="en-US" sz="900" dirty="0" smtClean="0"/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2386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Unregistered DG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167" y="914400"/>
            <a:ext cx="8534400" cy="5052221"/>
          </a:xfrm>
        </p:spPr>
        <p:txBody>
          <a:bodyPr/>
          <a:lstStyle/>
          <a:p>
            <a:r>
              <a:rPr lang="en-US" dirty="0" smtClean="0"/>
              <a:t>Two different </a:t>
            </a:r>
            <a:r>
              <a:rPr lang="en-US" dirty="0"/>
              <a:t>methods currently </a:t>
            </a:r>
            <a:r>
              <a:rPr lang="en-US" dirty="0" smtClean="0"/>
              <a:t>exist: </a:t>
            </a:r>
            <a:endParaRPr lang="en-US" dirty="0"/>
          </a:p>
          <a:p>
            <a:pPr lvl="1"/>
            <a:r>
              <a:rPr lang="en-US" dirty="0" smtClean="0"/>
              <a:t>TDSPs -&gt;premise data using Load Profile Template</a:t>
            </a:r>
          </a:p>
          <a:p>
            <a:pPr lvl="2"/>
            <a:r>
              <a:rPr lang="en-US" sz="2000" dirty="0"/>
              <a:t>Excel spreadsheet method was originally acceptable for small numbers of Unregistered DG  </a:t>
            </a:r>
          </a:p>
          <a:p>
            <a:pPr lvl="3"/>
            <a:r>
              <a:rPr lang="en-US" sz="1900" dirty="0"/>
              <a:t>Not really viable long-term for larger volumes of information (&gt;2,000/month)</a:t>
            </a:r>
          </a:p>
          <a:p>
            <a:pPr lvl="3"/>
            <a:r>
              <a:rPr lang="en-US" sz="1900" dirty="0"/>
              <a:t>TDSPs require significant advance notice for implementation of new method</a:t>
            </a:r>
          </a:p>
          <a:p>
            <a:pPr lvl="2"/>
            <a:r>
              <a:rPr lang="en-US" sz="2000" dirty="0"/>
              <a:t>No current method for updating/revising existing ESIIDs when DG is modified/expanded</a:t>
            </a:r>
          </a:p>
          <a:p>
            <a:pPr lvl="1"/>
            <a:r>
              <a:rPr lang="en-US" dirty="0" smtClean="0"/>
              <a:t>NOIEs -&gt; Aggregate data using Unregistered DG Form</a:t>
            </a:r>
          </a:p>
          <a:p>
            <a:pPr lvl="2"/>
            <a:r>
              <a:rPr lang="en-US" dirty="0" smtClean="0"/>
              <a:t>Annual reports per NPRR891</a:t>
            </a:r>
          </a:p>
          <a:p>
            <a:pPr lvl="2"/>
            <a:r>
              <a:rPr lang="en-US" dirty="0" smtClean="0"/>
              <a:t>separated in &lt;50kW and &gt;50kW </a:t>
            </a:r>
          </a:p>
          <a:p>
            <a:pPr lvl="3"/>
            <a:r>
              <a:rPr lang="en-US" dirty="0" smtClean="0"/>
              <a:t>Quarterly for NOIEs with &gt; 2 MW of total &lt;50kW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Unregistered DG Reporting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167" y="914400"/>
            <a:ext cx="8534400" cy="5052221"/>
          </a:xfrm>
        </p:spPr>
        <p:txBody>
          <a:bodyPr/>
          <a:lstStyle/>
          <a:p>
            <a:r>
              <a:rPr lang="en-US" dirty="0" smtClean="0"/>
              <a:t>TDSP Load Profile Template – appendix D</a:t>
            </a:r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www.ercot.com/content/wcm/current_guides/53524/Appendix_D_Profile_Decision_Tree_v2.0_080120.xlsx</a:t>
            </a: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dirty="0" smtClean="0"/>
              <a:t>NOIE </a:t>
            </a:r>
            <a:r>
              <a:rPr lang="en-US" dirty="0"/>
              <a:t>UDG Reporting </a:t>
            </a:r>
            <a:r>
              <a:rPr lang="en-US" sz="1100" dirty="0">
                <a:hlinkClick r:id="rId3"/>
              </a:rPr>
              <a:t>http://</a:t>
            </a:r>
            <a:r>
              <a:rPr lang="en-US" sz="1100" dirty="0" smtClean="0">
                <a:hlinkClick r:id="rId3"/>
              </a:rPr>
              <a:t>www.ercot.com/content/wcm/key_documents_lists/186804/NOIE_Unregistered_DG_Reporting_Form.xlsx</a:t>
            </a:r>
            <a:endParaRPr lang="en-US" sz="11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716" y="4191000"/>
            <a:ext cx="8323301" cy="18288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63593"/>
              </p:ext>
            </p:extLst>
          </p:nvPr>
        </p:nvGraphicFramePr>
        <p:xfrm>
          <a:off x="380716" y="1752600"/>
          <a:ext cx="7886700" cy="1376398"/>
        </p:xfrm>
        <a:graphic>
          <a:graphicData uri="http://schemas.openxmlformats.org/drawingml/2006/table">
            <a:tbl>
              <a:tblPr/>
              <a:tblGrid>
                <a:gridCol w="197240"/>
                <a:gridCol w="1519908"/>
                <a:gridCol w="649732"/>
                <a:gridCol w="861475"/>
                <a:gridCol w="722247"/>
                <a:gridCol w="931088"/>
                <a:gridCol w="788960"/>
                <a:gridCol w="1044212"/>
                <a:gridCol w="1171838"/>
              </a:tblGrid>
              <a:tr h="24391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effectLst/>
                          <a:latin typeface="Arial" panose="020B0604020202020204" pitchFamily="34" charset="0"/>
                        </a:rPr>
                        <a:t>Date of Request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mm/dd/yyyy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38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ESI 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Arial" panose="020B0604020202020204" pitchFamily="34" charset="0"/>
                        </a:rPr>
                        <a:t>IA Date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Max PV Output (Inverter) Capacity</a:t>
                      </a:r>
                      <a:b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(kW-AC)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not used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Total PV Array Capacity</a:t>
                      </a:r>
                      <a:b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(kW- DC)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Total Wind Capacity</a:t>
                      </a:r>
                      <a:b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(kW)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Total Other: Renewable Capacity</a:t>
                      </a:r>
                      <a:b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(kW)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Total Other: Non-Renewable Capacity </a:t>
                      </a:r>
                      <a:b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>
                          <a:effectLst/>
                          <a:latin typeface="Arial" panose="020B0604020202020204" pitchFamily="34" charset="0"/>
                        </a:rPr>
                        <a:t>(kW)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4809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XXXX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mm/dd/yyyy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69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228599" y="762000"/>
            <a:ext cx="8610601" cy="5486400"/>
          </a:xfrm>
        </p:spPr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Improve consistency/usability of PV data </a:t>
            </a:r>
          </a:p>
          <a:p>
            <a:pPr lvl="1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Max PV output is inverter nameplate in kW-AC</a:t>
            </a:r>
          </a:p>
          <a:p>
            <a:pPr lvl="1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Total PV array in kW-DC</a:t>
            </a:r>
          </a:p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Add information required for DG type and location</a:t>
            </a:r>
          </a:p>
          <a:p>
            <a:pPr lvl="1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Include fuel type for Non-renewable</a:t>
            </a:r>
          </a:p>
          <a:p>
            <a:pPr lvl="1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Include Energy Storage data </a:t>
            </a:r>
          </a:p>
          <a:p>
            <a:pPr lvl="1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Transmission-level POI (Substation)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Planning Data identified in their presentation</a:t>
            </a:r>
          </a:p>
          <a:p>
            <a:pPr marL="457200" lvl="1" indent="0">
              <a:buNone/>
            </a:pPr>
            <a:endParaRPr lang="en-US" sz="1000" dirty="0" smtClean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Revised Unregistered Data Requested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2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94B8896B-BFFA-457C-A02E-0736C2CF2FDD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DE6D3A55-FB4B-41AB-809A-683CADA21E3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INTERNAL_Presentation Template</Template>
  <TotalTime>3406</TotalTime>
  <Words>517</Words>
  <Application>Microsoft Office PowerPoint</Application>
  <PresentationFormat>On-screen Show (4:3)</PresentationFormat>
  <Paragraphs>112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Wingdings</vt:lpstr>
      <vt:lpstr>1_Custom Design</vt:lpstr>
      <vt:lpstr>Office Theme</vt:lpstr>
      <vt:lpstr>Worksheet</vt:lpstr>
      <vt:lpstr>PowerPoint Presentation</vt:lpstr>
      <vt:lpstr>Estimated Total DG Growth in ERCOT 2015-2019 (MW)*</vt:lpstr>
      <vt:lpstr>Settlement-Only Distributed Generation in ERCOT (2010-2020)</vt:lpstr>
      <vt:lpstr>DGRs and SODGs</vt:lpstr>
      <vt:lpstr>2019 SAWG Moderate Growth Projection</vt:lpstr>
      <vt:lpstr>2019 SAWG Alternate Growth Projections</vt:lpstr>
      <vt:lpstr>Current Unregistered DG Reporting</vt:lpstr>
      <vt:lpstr>Unregistered DG Reporting Formats</vt:lpstr>
      <vt:lpstr>Revised Unregistered Data Requested</vt:lpstr>
      <vt:lpstr>Workshop Discussions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Blevins</dc:creator>
  <cp:lastModifiedBy>Stice, Clayton</cp:lastModifiedBy>
  <cp:revision>27</cp:revision>
  <cp:lastPrinted>2016-01-21T20:53:15Z</cp:lastPrinted>
  <dcterms:created xsi:type="dcterms:W3CDTF">2021-02-09T16:02:20Z</dcterms:created>
  <dcterms:modified xsi:type="dcterms:W3CDTF">2021-03-30T16:42:38Z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