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9"/>
  </p:notesMasterIdLst>
  <p:handoutMasterIdLst>
    <p:handoutMasterId r:id="rId30"/>
  </p:handoutMasterIdLst>
  <p:sldIdLst>
    <p:sldId id="260" r:id="rId6"/>
    <p:sldId id="295" r:id="rId7"/>
    <p:sldId id="280" r:id="rId8"/>
    <p:sldId id="279" r:id="rId9"/>
    <p:sldId id="297" r:id="rId10"/>
    <p:sldId id="296" r:id="rId11"/>
    <p:sldId id="269" r:id="rId12"/>
    <p:sldId id="278" r:id="rId13"/>
    <p:sldId id="273" r:id="rId14"/>
    <p:sldId id="282" r:id="rId15"/>
    <p:sldId id="298" r:id="rId16"/>
    <p:sldId id="284" r:id="rId17"/>
    <p:sldId id="299" r:id="rId18"/>
    <p:sldId id="283" r:id="rId19"/>
    <p:sldId id="290" r:id="rId20"/>
    <p:sldId id="289" r:id="rId21"/>
    <p:sldId id="304" r:id="rId22"/>
    <p:sldId id="302" r:id="rId23"/>
    <p:sldId id="303" r:id="rId24"/>
    <p:sldId id="300" r:id="rId25"/>
    <p:sldId id="270" r:id="rId26"/>
    <p:sldId id="271" r:id="rId27"/>
    <p:sldId id="272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ler, Megan" initials="MM" lastIdx="6" clrIdx="0">
    <p:extLst>
      <p:ext uri="{19B8F6BF-5375-455C-9EA6-DF929625EA0E}">
        <p15:presenceInfo xmlns:p15="http://schemas.microsoft.com/office/powerpoint/2012/main" userId="S-1-5-21-639947351-343809578-3807592339-532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3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83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rc.com/comm/PC_Reliability_Guidelines_DL/Reliability_Guideline_DER_A_Parameterization.pdf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rc.com/comm/PC/Pages/System-Planning-Impacts-from-Distributed-Energy-Resources-Subcommittee-(SPIDERWG).aspx" TargetMode="External"/><Relationship Id="rId2" Type="http://schemas.openxmlformats.org/officeDocument/2006/relationships/hyperlink" Target="https://www.nerc.com/comm/PC_Reliability_Guidelines_DL/Reliability_Guideline_DER_Data_Collection_for_Modeling%20(003)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nerc.com/comm/PC_Reliability_Guidelines_DL/Reliability_Guideline_DER_A_Parameterization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nerc.com/comm/PC/System%20Planning%20Impacts%20from%20Distributed%20Energy%20Re/SPIDERWG_White_Paper_TPL-001_Assessment_and_DER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259449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Planning Data Requirements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Bernecker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Manager, Transmission Planning Assessment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Unregistered DG Workshop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March 30, 2021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Data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Collect and store un-aggregated information</a:t>
            </a:r>
          </a:p>
          <a:p>
            <a:pPr lvl="1"/>
            <a:r>
              <a:rPr lang="en-US" sz="2000" dirty="0" smtClean="0"/>
              <a:t>Transmission bus</a:t>
            </a:r>
          </a:p>
          <a:p>
            <a:pPr lvl="1"/>
            <a:r>
              <a:rPr lang="en-US" sz="2000" dirty="0" smtClean="0"/>
              <a:t>Capacity</a:t>
            </a:r>
          </a:p>
          <a:p>
            <a:pPr lvl="1"/>
            <a:r>
              <a:rPr lang="en-US" sz="2000" dirty="0" smtClean="0"/>
              <a:t>Minimum output</a:t>
            </a:r>
          </a:p>
          <a:p>
            <a:pPr lvl="1"/>
            <a:r>
              <a:rPr lang="en-US" sz="2000" dirty="0" smtClean="0"/>
              <a:t>Fuel type / technology</a:t>
            </a:r>
          </a:p>
          <a:p>
            <a:pPr lvl="1"/>
            <a:r>
              <a:rPr lang="en-US" sz="2000" dirty="0" smtClean="0"/>
              <a:t>In-service date</a:t>
            </a:r>
          </a:p>
          <a:p>
            <a:pPr lvl="1"/>
            <a:r>
              <a:rPr lang="en-US" sz="2000" dirty="0" smtClean="0"/>
              <a:t>UVLS flag</a:t>
            </a:r>
          </a:p>
          <a:p>
            <a:pPr lvl="1"/>
            <a:r>
              <a:rPr lang="en-US" sz="2000" dirty="0" smtClean="0"/>
              <a:t>UFLS flag</a:t>
            </a:r>
          </a:p>
          <a:p>
            <a:pPr lvl="1"/>
            <a:r>
              <a:rPr lang="en-US" sz="2000" dirty="0" smtClean="0"/>
              <a:t>Nameplate energy rating and RTE for storage</a:t>
            </a:r>
          </a:p>
          <a:p>
            <a:r>
              <a:rPr lang="en-US" sz="2400" dirty="0" smtClean="0"/>
              <a:t>Aggregation tool/process to populate planning models</a:t>
            </a:r>
          </a:p>
          <a:p>
            <a:pPr lvl="1"/>
            <a:r>
              <a:rPr lang="en-US" sz="2000" dirty="0"/>
              <a:t>Flexibility needed for aggregation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8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Appendix I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 1: Further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76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DGR/DESR and SODG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DGR/DESR</a:t>
            </a:r>
          </a:p>
          <a:p>
            <a:pPr lvl="1"/>
            <a:r>
              <a:rPr lang="en-US" sz="2000" dirty="0" smtClean="0"/>
              <a:t>ERCOT will continue modeling using current practices</a:t>
            </a:r>
          </a:p>
          <a:p>
            <a:pPr lvl="1"/>
            <a:r>
              <a:rPr lang="en-US" sz="2000" dirty="0" smtClean="0"/>
              <a:t>Committed </a:t>
            </a:r>
            <a:r>
              <a:rPr lang="en-US" sz="2000" dirty="0"/>
              <a:t>and dispatched using current SSWG </a:t>
            </a:r>
            <a:r>
              <a:rPr lang="en-US" sz="2000" dirty="0" smtClean="0"/>
              <a:t>methodology</a:t>
            </a:r>
          </a:p>
          <a:p>
            <a:pPr lvl="1"/>
            <a:r>
              <a:rPr lang="en-US" sz="2000" dirty="0" smtClean="0"/>
              <a:t>TSPs will not embed in load forecasts nor represent with a negative load</a:t>
            </a:r>
          </a:p>
          <a:p>
            <a:r>
              <a:rPr lang="en-US" sz="2400" dirty="0" smtClean="0"/>
              <a:t>SODG</a:t>
            </a:r>
          </a:p>
          <a:p>
            <a:pPr lvl="1"/>
            <a:r>
              <a:rPr lang="en-US" sz="2000" dirty="0"/>
              <a:t>ERCOT </a:t>
            </a:r>
            <a:r>
              <a:rPr lang="en-US" sz="2000" dirty="0" smtClean="0"/>
              <a:t>will represent as generators using simple models</a:t>
            </a:r>
          </a:p>
          <a:p>
            <a:pPr lvl="1"/>
            <a:r>
              <a:rPr lang="en-US" sz="2000" dirty="0" smtClean="0"/>
              <a:t>TSPs will not embed in load forecasts nor represent with a negative load</a:t>
            </a:r>
          </a:p>
          <a:p>
            <a:pPr lvl="1"/>
            <a:r>
              <a:rPr lang="en-US" sz="2000" dirty="0" smtClean="0"/>
              <a:t>Use long-term proposal IDs to differentiate fuel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3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SODG Commitment and Dispatch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174420"/>
              </p:ext>
            </p:extLst>
          </p:nvPr>
        </p:nvGraphicFramePr>
        <p:xfrm>
          <a:off x="123444" y="1872280"/>
          <a:ext cx="8897112" cy="2919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980"/>
                <a:gridCol w="2341880"/>
                <a:gridCol w="5445252"/>
              </a:tblGrid>
              <a:tr h="3375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ID Code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Resource Category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Dispatch Level</a:t>
                      </a:r>
                      <a:endParaRPr lang="en-US" sz="1800" dirty="0"/>
                    </a:p>
                  </a:txBody>
                  <a:tcPr/>
                </a:tc>
              </a:tr>
              <a:tr h="2860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Battery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206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JB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Solar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Consistent with CDR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solar percent capacity contribution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60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Natural Gas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60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Diesel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000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Wind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Consistent with CDR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wind percent capacity contribution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60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Landfill Gas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Offline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082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Hydro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625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Other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Inverter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60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Other Sync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Offline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0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DWG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DGR/DESR and </a:t>
            </a:r>
            <a:r>
              <a:rPr lang="en-US" dirty="0" smtClean="0"/>
              <a:t>SODG</a:t>
            </a:r>
            <a:endParaRPr lang="en-US" dirty="0" smtClean="0"/>
          </a:p>
          <a:p>
            <a:pPr lvl="1"/>
            <a:r>
              <a:rPr lang="en-US" dirty="0" smtClean="0"/>
              <a:t>Use RE-provided dynamic models, if available</a:t>
            </a:r>
          </a:p>
          <a:p>
            <a:pPr lvl="1"/>
            <a:r>
              <a:rPr lang="en-US" dirty="0" smtClean="0"/>
              <a:t>Use DER_A for IBRs if RE does not provide a dynamic model or dynamic model is insufficient</a:t>
            </a:r>
          </a:p>
          <a:p>
            <a:pPr lvl="1"/>
            <a:r>
              <a:rPr lang="en-US" dirty="0" smtClean="0"/>
              <a:t>Use generic dynamic models for synchronous DGR </a:t>
            </a:r>
            <a:r>
              <a:rPr lang="en-US" dirty="0"/>
              <a:t>if RE does not provide a </a:t>
            </a:r>
            <a:r>
              <a:rPr lang="en-US" dirty="0" smtClean="0"/>
              <a:t>dynamic model or dynamic </a:t>
            </a:r>
            <a:r>
              <a:rPr lang="en-US" dirty="0"/>
              <a:t>model is </a:t>
            </a:r>
            <a:r>
              <a:rPr lang="en-US" dirty="0" smtClean="0"/>
              <a:t>insufficient</a:t>
            </a:r>
          </a:p>
          <a:p>
            <a:pPr lvl="1"/>
            <a:r>
              <a:rPr lang="en-US" dirty="0" smtClean="0"/>
              <a:t>Potentially GNET some SODG</a:t>
            </a:r>
            <a:endParaRPr lang="en-US" dirty="0" smtClean="0"/>
          </a:p>
          <a:p>
            <a:r>
              <a:rPr lang="en-US" dirty="0" smtClean="0"/>
              <a:t>UDG</a:t>
            </a:r>
          </a:p>
          <a:p>
            <a:pPr lvl="1"/>
            <a:r>
              <a:rPr lang="en-US" dirty="0" smtClean="0"/>
              <a:t>Dynamic models will not be explicitly represented</a:t>
            </a:r>
          </a:p>
          <a:p>
            <a:pPr lvl="1"/>
            <a:r>
              <a:rPr lang="en-US" dirty="0" smtClean="0"/>
              <a:t>DWG will not modify representation from SSWG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23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DGR/DESR Parameterization - IBRs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NERC Reliability Guideline </a:t>
            </a:r>
            <a:r>
              <a:rPr lang="en-US" dirty="0">
                <a:hlinkClick r:id="rId2"/>
              </a:rPr>
              <a:t>Parameterization of the DER_A Model</a:t>
            </a:r>
            <a:endParaRPr lang="en-US" dirty="0"/>
          </a:p>
          <a:p>
            <a:pPr lvl="1"/>
            <a:r>
              <a:rPr lang="en-US" dirty="0" smtClean="0"/>
              <a:t>Assume </a:t>
            </a:r>
            <a:r>
              <a:rPr lang="en-US" dirty="0"/>
              <a:t>IEEE Std. </a:t>
            </a:r>
            <a:r>
              <a:rPr lang="en-US" dirty="0" smtClean="0"/>
              <a:t>1547-2018 </a:t>
            </a:r>
            <a:r>
              <a:rPr lang="en-US" dirty="0"/>
              <a:t>parameters for </a:t>
            </a:r>
            <a:r>
              <a:rPr lang="en-US" dirty="0" smtClean="0"/>
              <a:t>DGR/DESR</a:t>
            </a:r>
            <a:endParaRPr lang="en-US" dirty="0"/>
          </a:p>
          <a:p>
            <a:pPr lvl="1"/>
            <a:r>
              <a:rPr lang="en-US" dirty="0" smtClean="0"/>
              <a:t>Assume </a:t>
            </a:r>
            <a:r>
              <a:rPr lang="en-US" dirty="0"/>
              <a:t>IEEE Std. 1547-2003 </a:t>
            </a:r>
            <a:r>
              <a:rPr lang="en-US" dirty="0" smtClean="0"/>
              <a:t>parameters for grandfathered DGR/DESR and SODG</a:t>
            </a:r>
          </a:p>
          <a:p>
            <a:r>
              <a:rPr lang="en-US" dirty="0"/>
              <a:t>ERCOT Nodal Operating </a:t>
            </a:r>
            <a:r>
              <a:rPr lang="en-US" dirty="0" smtClean="0"/>
              <a:t>Guide</a:t>
            </a:r>
          </a:p>
          <a:p>
            <a:pPr lvl="1"/>
            <a:r>
              <a:rPr lang="en-US" dirty="0" smtClean="0"/>
              <a:t>Adjust for those with VRT and/or FRT exemptions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DG Parameterization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DWG Procedure Manual revisions</a:t>
            </a:r>
          </a:p>
          <a:p>
            <a:pPr lvl="1"/>
            <a:r>
              <a:rPr lang="en-US" sz="2800" dirty="0"/>
              <a:t>Summarizes how DWG will </a:t>
            </a:r>
            <a:r>
              <a:rPr lang="en-US" sz="2800" dirty="0" smtClean="0"/>
              <a:t>represent </a:t>
            </a:r>
            <a:r>
              <a:rPr lang="en-US" sz="2800" dirty="0"/>
              <a:t>DGRs and SODGs</a:t>
            </a:r>
          </a:p>
          <a:p>
            <a:r>
              <a:rPr lang="en-US" sz="2800" dirty="0"/>
              <a:t>New Parameterization Guideline</a:t>
            </a:r>
          </a:p>
          <a:p>
            <a:pPr lvl="1"/>
            <a:r>
              <a:rPr lang="en-US" sz="2800" dirty="0"/>
              <a:t>ERCOT would like a </a:t>
            </a:r>
            <a:r>
              <a:rPr lang="en-US" sz="2800" dirty="0" smtClean="0"/>
              <a:t>DWG-approved </a:t>
            </a:r>
            <a:r>
              <a:rPr lang="en-US" sz="2800" dirty="0"/>
              <a:t>process for developing parameterization </a:t>
            </a:r>
            <a:r>
              <a:rPr lang="en-US" sz="2800" dirty="0" smtClean="0"/>
              <a:t>assumptions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Summary DWG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371600" y="1981200"/>
          <a:ext cx="60007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910"/>
                <a:gridCol w="2032827"/>
                <a:gridCol w="211101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DGR/DESR*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SODG*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Submitted </a:t>
                      </a:r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model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172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MW, 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19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units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DER_A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62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MW, 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7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units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 MW, 10 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units**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GNET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157 </a:t>
                      </a:r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MW, </a:t>
                      </a:r>
                      <a:r>
                        <a:rPr lang="en-US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units**</a:t>
                      </a:r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Offline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562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MW, </a:t>
                      </a:r>
                      <a:r>
                        <a:rPr lang="en-US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202 </a:t>
                      </a: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units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4572000"/>
            <a:ext cx="8534400" cy="147082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*Numbers subject </a:t>
            </a:r>
            <a:r>
              <a:rPr lang="en-US" sz="2000" dirty="0"/>
              <a:t>to </a:t>
            </a:r>
            <a:r>
              <a:rPr lang="en-US" sz="2000" dirty="0" smtClean="0"/>
              <a:t>adjustment </a:t>
            </a:r>
            <a:r>
              <a:rPr lang="en-US" sz="2000" dirty="0"/>
              <a:t>due to DGRs completing RARFs, new SODG registrations, etc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**SODG DER_A and GNET numbers based on a 10 MW threshold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15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Nodal Operating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 DESRs gave notice that they are not capable of meeting this requirement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39" t="1209" r="929" b="40557"/>
          <a:stretch/>
        </p:blipFill>
        <p:spPr>
          <a:xfrm>
            <a:off x="1447800" y="1066800"/>
            <a:ext cx="6019800" cy="367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7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Nodal Operating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dirty="0"/>
          </a:p>
          <a:p>
            <a:pPr>
              <a:spcBef>
                <a:spcPts val="1800"/>
              </a:spcBef>
            </a:pPr>
            <a:r>
              <a:rPr lang="en-US" sz="2400" dirty="0" smtClean="0"/>
              <a:t>6 DESRs gave notice that they are not capable of meeting this requirement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787400"/>
            <a:ext cx="5815012" cy="48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99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Appropriate representation of DER in planning assessments is needed to understand their impacts and maintain reliability</a:t>
            </a:r>
          </a:p>
          <a:p>
            <a:pPr lvl="1"/>
            <a:r>
              <a:rPr lang="en-US" sz="2000" dirty="0"/>
              <a:t>Aggregate impact matters</a:t>
            </a:r>
          </a:p>
          <a:p>
            <a:r>
              <a:rPr lang="en-US" sz="2400" dirty="0" smtClean="0"/>
              <a:t>Unregistered DG isn’t </a:t>
            </a:r>
            <a:r>
              <a:rPr lang="en-US" sz="2400" dirty="0"/>
              <a:t>just rooftop solar, but can also be large community solar projects</a:t>
            </a:r>
          </a:p>
          <a:p>
            <a:pPr lvl="1"/>
            <a:r>
              <a:rPr lang="en-US" sz="2000" dirty="0"/>
              <a:t>Can be multiple in a local </a:t>
            </a:r>
            <a:r>
              <a:rPr lang="en-US" sz="2000" dirty="0" smtClean="0"/>
              <a:t>area</a:t>
            </a:r>
          </a:p>
          <a:p>
            <a:r>
              <a:rPr lang="en-US" sz="2400" dirty="0" smtClean="0"/>
              <a:t>Planning decisions are being made for 5-6 years in the future with limited visibility of what is connected to the system today</a:t>
            </a:r>
          </a:p>
          <a:p>
            <a:pPr lvl="1"/>
            <a:r>
              <a:rPr lang="en-US" sz="2000" dirty="0" smtClean="0"/>
              <a:t>Reliability risk of not identifying project(s) that are needed</a:t>
            </a:r>
          </a:p>
          <a:p>
            <a:pPr lvl="1"/>
            <a:r>
              <a:rPr lang="en-US" sz="2000" dirty="0"/>
              <a:t>R</a:t>
            </a:r>
            <a:r>
              <a:rPr lang="en-US" sz="2000" dirty="0" smtClean="0"/>
              <a:t>isk of identifying project(s) that are not needed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5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Appendix II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 2: Further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73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/>
              <a:t>ERCOT will represent using aggregate generator models based on data in RIOO</a:t>
            </a:r>
          </a:p>
          <a:p>
            <a:r>
              <a:rPr lang="en-US" sz="2000" dirty="0" smtClean="0"/>
              <a:t>Unit IDs used to identify fuel type and </a:t>
            </a:r>
            <a:r>
              <a:rPr lang="en-US" sz="2000" dirty="0"/>
              <a:t>technical </a:t>
            </a:r>
            <a:r>
              <a:rPr lang="en-US" sz="2000" dirty="0" smtClean="0"/>
              <a:t>specifications</a:t>
            </a:r>
          </a:p>
          <a:p>
            <a:r>
              <a:rPr lang="en-US" sz="2000" dirty="0" smtClean="0"/>
              <a:t>Generator bus names are “DGR_” + transmission-level POI identifier</a:t>
            </a:r>
          </a:p>
          <a:p>
            <a:r>
              <a:rPr lang="en-US" sz="2000" dirty="0" smtClean="0"/>
              <a:t>Not embedded in ERCOT load forecasts</a:t>
            </a:r>
          </a:p>
          <a:p>
            <a:r>
              <a:rPr lang="en-US" sz="2000" dirty="0" smtClean="0"/>
              <a:t>No ERCOT DGR forecast</a:t>
            </a:r>
          </a:p>
          <a:p>
            <a:r>
              <a:rPr lang="en-US" sz="2000" dirty="0" smtClean="0"/>
              <a:t>Added to planning cases once individual DGR meets milestone for inclusion</a:t>
            </a:r>
            <a:endParaRPr lang="en-US" sz="20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629150" y="990600"/>
          <a:ext cx="3904488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968"/>
                <a:gridCol w="1508760"/>
                <a:gridCol w="1508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Unit ID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Fuel</a:t>
                      </a:r>
                      <a:r>
                        <a:rPr lang="en-US" sz="1100" baseline="0" dirty="0" smtClean="0"/>
                        <a:t> Type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Technical Specs</a:t>
                      </a:r>
                      <a:endParaRPr lang="en-US" sz="1100" dirty="0"/>
                    </a:p>
                  </a:txBody>
                  <a:tcPr anchor="ctr"/>
                </a:tc>
              </a:tr>
              <a:tr h="162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D0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IEEE 1547-2018</a:t>
                      </a:r>
                      <a:endParaRPr lang="en-US" sz="1100" dirty="0"/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D1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D2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D3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D4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D5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D6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D7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D8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DA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DB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DF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DG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DH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DGR/DESR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5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dirty="0"/>
              <a:t>ERCOT will represent using </a:t>
            </a:r>
            <a:r>
              <a:rPr lang="en-US" sz="1800" dirty="0" smtClean="0"/>
              <a:t>aggregate generator </a:t>
            </a:r>
            <a:r>
              <a:rPr lang="en-US" sz="1800" dirty="0"/>
              <a:t>models based </a:t>
            </a:r>
            <a:r>
              <a:rPr lang="en-US" sz="1800" dirty="0" smtClean="0"/>
              <a:t>on data in RIOO</a:t>
            </a:r>
          </a:p>
          <a:p>
            <a:r>
              <a:rPr lang="en-US" sz="1800" dirty="0" smtClean="0"/>
              <a:t>Unit IDs used to identify fuel type and </a:t>
            </a:r>
            <a:r>
              <a:rPr lang="en-US" sz="1800" dirty="0"/>
              <a:t>technical </a:t>
            </a:r>
            <a:r>
              <a:rPr lang="en-US" sz="1800" dirty="0" smtClean="0"/>
              <a:t>specifications</a:t>
            </a:r>
          </a:p>
          <a:p>
            <a:r>
              <a:rPr lang="en-US" sz="1800" dirty="0" smtClean="0"/>
              <a:t>Generator bus names are “SODG_” + transmission-level POI </a:t>
            </a:r>
            <a:r>
              <a:rPr lang="en-US" sz="1800" dirty="0"/>
              <a:t>identifier</a:t>
            </a:r>
            <a:endParaRPr lang="en-US" sz="1800" dirty="0" smtClean="0"/>
          </a:p>
          <a:p>
            <a:r>
              <a:rPr lang="en-US" sz="1800" dirty="0" smtClean="0"/>
              <a:t>Not embedded in ERCOT load forecasts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Resource telemetry will be needed</a:t>
            </a:r>
            <a:endParaRPr lang="en-US" sz="1600" dirty="0">
              <a:solidFill>
                <a:schemeClr val="tx2"/>
              </a:solidFill>
            </a:endParaRPr>
          </a:p>
          <a:p>
            <a:r>
              <a:rPr lang="en-US" sz="1800" dirty="0" smtClean="0"/>
              <a:t>No ERCOT SODG forecast</a:t>
            </a:r>
          </a:p>
          <a:p>
            <a:r>
              <a:rPr lang="en-US" sz="1800" dirty="0" smtClean="0"/>
              <a:t>Added to planning cases once individual SODG meets milestone for inclusion</a:t>
            </a:r>
            <a:endParaRPr lang="en-US" sz="1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629150" y="990600"/>
          <a:ext cx="3904488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968"/>
                <a:gridCol w="1508760"/>
                <a:gridCol w="1508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Unit ID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Fuel</a:t>
                      </a:r>
                      <a:r>
                        <a:rPr lang="en-US" sz="1100" baseline="0" dirty="0" smtClean="0"/>
                        <a:t> Type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Technical Specs</a:t>
                      </a:r>
                      <a:endParaRPr lang="en-US" sz="1100" dirty="0"/>
                    </a:p>
                  </a:txBody>
                  <a:tcPr anchor="ctr"/>
                </a:tc>
              </a:tr>
              <a:tr h="162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J0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IEEE 1547-2018</a:t>
                      </a:r>
                      <a:endParaRPr lang="en-US" sz="1100" dirty="0"/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J1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J2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J3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J4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J5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J6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J7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J8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JA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JB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JF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JG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JH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JI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SODG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59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dirty="0"/>
              <a:t>ERCOT will represent using </a:t>
            </a:r>
            <a:r>
              <a:rPr lang="en-US" sz="1800" dirty="0" smtClean="0"/>
              <a:t>aggregate generator models if the capacity for a given fuel type and technical specification at a transmission-level POI exceeds 1 MW</a:t>
            </a:r>
          </a:p>
          <a:p>
            <a:r>
              <a:rPr lang="en-US" sz="1800" dirty="0" smtClean="0"/>
              <a:t>Unit IDs used to identify fuel type and </a:t>
            </a:r>
            <a:r>
              <a:rPr lang="en-US" sz="1800" dirty="0"/>
              <a:t>technical </a:t>
            </a:r>
            <a:r>
              <a:rPr lang="en-US" sz="1800" dirty="0" smtClean="0"/>
              <a:t>specifications</a:t>
            </a:r>
          </a:p>
          <a:p>
            <a:r>
              <a:rPr lang="en-US" sz="1800" dirty="0" smtClean="0"/>
              <a:t>Generator bus names are “UDG_” + transmission-level POI identifier</a:t>
            </a:r>
          </a:p>
          <a:p>
            <a:r>
              <a:rPr lang="en-US" sz="1800" dirty="0" smtClean="0"/>
              <a:t>Embedded in ERCOT load forecasts</a:t>
            </a:r>
          </a:p>
          <a:p>
            <a:r>
              <a:rPr lang="en-US" sz="1800" dirty="0" smtClean="0"/>
              <a:t>ERCOT will forecast rooftop solar growth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629150" y="990600"/>
          <a:ext cx="3904488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968"/>
                <a:gridCol w="1508760"/>
                <a:gridCol w="1508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Unit ID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Fuel</a:t>
                      </a:r>
                      <a:r>
                        <a:rPr lang="en-US" sz="1100" baseline="0" dirty="0" smtClean="0"/>
                        <a:t> Type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Technical Specs</a:t>
                      </a:r>
                      <a:endParaRPr lang="en-US" sz="1100" dirty="0"/>
                    </a:p>
                  </a:txBody>
                  <a:tcPr anchor="ctr"/>
                </a:tc>
              </a:tr>
              <a:tr h="162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K0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IEEE 1547-2018</a:t>
                      </a:r>
                      <a:endParaRPr lang="en-US" sz="1100" dirty="0"/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K1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K2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K3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K4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K5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K6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K7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K8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IEEE 1547-2018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KA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Battery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KB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Solar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Natural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Diesel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KE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Wind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KF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Landfill Gas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KG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Hydro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KH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Inverter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  <a:tr h="24688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KI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Other Sync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PUCT 25.212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Unregistered DG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6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NERC Guidelines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DER Data Collection for Modeling in Transmission Planning Studies</a:t>
            </a:r>
            <a:endParaRPr lang="en-US" dirty="0" smtClean="0"/>
          </a:p>
          <a:p>
            <a:pPr lvl="1"/>
            <a:r>
              <a:rPr lang="en-US" dirty="0" smtClean="0"/>
              <a:t>Developed by </a:t>
            </a:r>
            <a:r>
              <a:rPr lang="en-US" dirty="0"/>
              <a:t>NERC System Planning Impacts from Distributed Energy Resources Working Group (</a:t>
            </a:r>
            <a:r>
              <a:rPr lang="en-US" dirty="0">
                <a:hlinkClick r:id="rId3"/>
              </a:rPr>
              <a:t>SPIDERWG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Includes recommended data reporting requirements for collecting sufficient data to model aggregate DERs</a:t>
            </a:r>
          </a:p>
          <a:p>
            <a:pPr lvl="1"/>
            <a:r>
              <a:rPr lang="en-US" dirty="0" smtClean="0"/>
              <a:t>Related to MOD-32-1 R1 and Attachment 1</a:t>
            </a:r>
          </a:p>
          <a:p>
            <a:r>
              <a:rPr lang="en-US" dirty="0">
                <a:hlinkClick r:id="rId4"/>
              </a:rPr>
              <a:t>Parameterization of the DER_A Model</a:t>
            </a:r>
            <a:endParaRPr lang="en-US" dirty="0"/>
          </a:p>
          <a:p>
            <a:pPr lvl="1"/>
            <a:r>
              <a:rPr lang="en-US" dirty="0" smtClean="0"/>
              <a:t>Includes a modeling framework for DER</a:t>
            </a:r>
          </a:p>
          <a:p>
            <a:r>
              <a:rPr lang="en-US" dirty="0" smtClean="0"/>
              <a:t>TPL-001-4 R1 requires representation of DER in planning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7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NERC Guidelines and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TPL-001-4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White </a:t>
            </a:r>
            <a:r>
              <a:rPr lang="en-US" dirty="0">
                <a:hlinkClick r:id="rId2"/>
              </a:rPr>
              <a:t>Paper: Assessment of DER Impacts on NERC Reliability Standard </a:t>
            </a:r>
            <a:r>
              <a:rPr lang="en-US" dirty="0" smtClean="0">
                <a:hlinkClick r:id="rId2"/>
              </a:rPr>
              <a:t>TPL-001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714" y="1524000"/>
            <a:ext cx="5428571" cy="18476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6761" y="4343400"/>
            <a:ext cx="6190476" cy="1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6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Consistent representation of DGR/DESR, SODG, and Unregistered DG in planning cases</a:t>
            </a:r>
          </a:p>
          <a:p>
            <a:r>
              <a:rPr lang="en-US" dirty="0" smtClean="0"/>
              <a:t>Step 2: Represent DGR/DESR, SODG, and Unregistered DG as separate aggregations by transmission-level POI using generator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325420"/>
              </p:ext>
            </p:extLst>
          </p:nvPr>
        </p:nvGraphicFramePr>
        <p:xfrm>
          <a:off x="693357" y="3352800"/>
          <a:ext cx="7757287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280"/>
                <a:gridCol w="1499616"/>
                <a:gridCol w="1501775"/>
                <a:gridCol w="1499616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Goal</a:t>
                      </a:r>
                      <a:endParaRPr lang="en-US" sz="16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On</a:t>
                      </a:r>
                      <a:r>
                        <a:rPr lang="en-US" sz="1600" baseline="0" dirty="0" smtClean="0"/>
                        <a:t> Track?</a:t>
                      </a:r>
                      <a:endParaRPr 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DGR / DESR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SODG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Unregistered DG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Step 1: Consistent representation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Step 2: Aggregation process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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Unregistered DG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Update SSWG Procedure Manual to reflect a common practice for representing Unregistered DG by midyear 2021</a:t>
            </a:r>
          </a:p>
          <a:p>
            <a:pPr lvl="1"/>
            <a:r>
              <a:rPr lang="en-US" sz="2000" dirty="0" smtClean="0"/>
              <a:t>Unregistered DG contributions should be embedded in SSWG load forecasts</a:t>
            </a:r>
          </a:p>
          <a:p>
            <a:pPr lvl="2"/>
            <a:r>
              <a:rPr lang="en-US" sz="2000" dirty="0" smtClean="0"/>
              <a:t>Most common current practice per SSWG poll</a:t>
            </a:r>
          </a:p>
          <a:p>
            <a:pPr lvl="1"/>
            <a:r>
              <a:rPr lang="en-US" sz="2000" dirty="0" smtClean="0"/>
              <a:t>An out-of-service load with an ID of “DG” should be modeled at the transmission-level POI to maintain visibility</a:t>
            </a:r>
          </a:p>
          <a:p>
            <a:pPr lvl="2"/>
            <a:r>
              <a:rPr lang="en-US" sz="2000" dirty="0" smtClean="0"/>
              <a:t>Addresses visibility concerns raised by some SSWG representatives</a:t>
            </a:r>
          </a:p>
          <a:p>
            <a:r>
              <a:rPr lang="en-US" sz="2400" dirty="0" smtClean="0"/>
              <a:t>Implement the updated common practice in the October 2021 SSWG base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3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Overview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DGR/DESR, </a:t>
            </a:r>
            <a:r>
              <a:rPr lang="en-US" sz="2800" dirty="0"/>
              <a:t>SODG, and Unregistered DG </a:t>
            </a:r>
            <a:r>
              <a:rPr lang="en-US" sz="2800" dirty="0" smtClean="0"/>
              <a:t>will be represented </a:t>
            </a:r>
            <a:r>
              <a:rPr lang="en-US" sz="2800" dirty="0"/>
              <a:t>as separate </a:t>
            </a:r>
            <a:r>
              <a:rPr lang="en-US" sz="2800" dirty="0" smtClean="0"/>
              <a:t>aggregations by transmission-level POI using generator models</a:t>
            </a:r>
            <a:endParaRPr lang="en-US" sz="2800" dirty="0"/>
          </a:p>
          <a:p>
            <a:r>
              <a:rPr lang="en-US" sz="2800" dirty="0"/>
              <a:t>Aggregation rules based on fuel type and </a:t>
            </a:r>
            <a:r>
              <a:rPr lang="en-US" sz="2800" dirty="0" smtClean="0"/>
              <a:t>technical specifications</a:t>
            </a:r>
            <a:endParaRPr lang="en-US" sz="2800" dirty="0"/>
          </a:p>
          <a:p>
            <a:r>
              <a:rPr lang="en-US" sz="2800" dirty="0"/>
              <a:t>Generator buses </a:t>
            </a:r>
            <a:r>
              <a:rPr lang="en-US" sz="2800" dirty="0" smtClean="0"/>
              <a:t>will have </a:t>
            </a:r>
            <a:r>
              <a:rPr lang="en-US" sz="2800" dirty="0"/>
              <a:t>the same nominal kV as the transmission-level </a:t>
            </a:r>
            <a:r>
              <a:rPr lang="en-US" sz="2800" dirty="0" smtClean="0"/>
              <a:t>POI</a:t>
            </a:r>
            <a:endParaRPr lang="en-US" sz="2800" dirty="0"/>
          </a:p>
          <a:p>
            <a:r>
              <a:rPr lang="en-US" sz="2800" dirty="0" smtClean="0"/>
              <a:t>ERCOT and TSPs will determine default equivalent impedance to be used</a:t>
            </a:r>
          </a:p>
          <a:p>
            <a:r>
              <a:rPr lang="en-US" sz="2800" dirty="0" smtClean="0"/>
              <a:t>Impedance for specific locations </a:t>
            </a:r>
            <a:r>
              <a:rPr lang="en-US" sz="2800" dirty="0"/>
              <a:t>may be changed by </a:t>
            </a:r>
            <a:r>
              <a:rPr lang="en-US" sz="2800" dirty="0" smtClean="0"/>
              <a:t>individual TSPs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8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Modeling Framework</a:t>
            </a:r>
            <a:endParaRPr lang="en-US" dirty="0"/>
          </a:p>
        </p:txBody>
      </p:sp>
      <p:pic>
        <p:nvPicPr>
          <p:cNvPr id="9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29150" y="2850974"/>
            <a:ext cx="3886200" cy="1626558"/>
          </a:xfrm>
          <a:prstGeom prst="rect">
            <a:avLst/>
          </a:prstGeom>
        </p:spPr>
      </p:pic>
      <p:pic>
        <p:nvPicPr>
          <p:cNvPr id="10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28650" y="2070706"/>
            <a:ext cx="3886200" cy="318709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66850" y="1485144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NERC SPIDERWG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67425" y="1440418"/>
            <a:ext cx="100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ERCOT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97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Overview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38" y="1801218"/>
            <a:ext cx="8630724" cy="32555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286000"/>
            <a:ext cx="1524000" cy="83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7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34af464-7aa1-4edd-9be4-83dffc1cb926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2918</TotalTime>
  <Words>1303</Words>
  <Application>Microsoft Office PowerPoint</Application>
  <PresentationFormat>On-screen Show (4:3)</PresentationFormat>
  <Paragraphs>393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Wingdings</vt:lpstr>
      <vt:lpstr>1_Custom Design</vt:lpstr>
      <vt:lpstr>Office Theme</vt:lpstr>
      <vt:lpstr>PowerPoint Presentation</vt:lpstr>
      <vt:lpstr>Background</vt:lpstr>
      <vt:lpstr>NERC Guidelines and Standards</vt:lpstr>
      <vt:lpstr>NERC Guidelines and Standards</vt:lpstr>
      <vt:lpstr>Goals</vt:lpstr>
      <vt:lpstr>Step 1: Unregistered DG</vt:lpstr>
      <vt:lpstr>Step 2: Overview</vt:lpstr>
      <vt:lpstr>Step 2: Modeling Framework</vt:lpstr>
      <vt:lpstr>Step 2: Overview Example</vt:lpstr>
      <vt:lpstr>Step 2: Data Requirements</vt:lpstr>
      <vt:lpstr>Appendix I</vt:lpstr>
      <vt:lpstr>Step 1: DGR/DESR and SODG</vt:lpstr>
      <vt:lpstr>Step 1: SODG Commitment and Dispatch</vt:lpstr>
      <vt:lpstr>Step 1: DWG Cases</vt:lpstr>
      <vt:lpstr>Step 1: DGR/DESR Parameterization - IBRs</vt:lpstr>
      <vt:lpstr>Step 1: DG Parameterization Documentation</vt:lpstr>
      <vt:lpstr>Step 1: Summary DWG Representation</vt:lpstr>
      <vt:lpstr>ERCOT Nodal Operating Guide</vt:lpstr>
      <vt:lpstr>ERCOT Nodal Operating Guide</vt:lpstr>
      <vt:lpstr>Appendix II</vt:lpstr>
      <vt:lpstr>Step 2: DGR/DESR</vt:lpstr>
      <vt:lpstr>Step 2: SODG</vt:lpstr>
      <vt:lpstr>Step 2: Unregistered DG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86</cp:revision>
  <cp:lastPrinted>2016-01-21T20:53:15Z</cp:lastPrinted>
  <dcterms:created xsi:type="dcterms:W3CDTF">2016-01-21T15:20:31Z</dcterms:created>
  <dcterms:modified xsi:type="dcterms:W3CDTF">2021-03-29T15:51:28Z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