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53" r:id="rId4"/>
    <p:sldMasterId id="2147483648" r:id="rId5"/>
  </p:sldMasterIdLst>
  <p:notesMasterIdLst>
    <p:notesMasterId r:id="rId26"/>
  </p:notesMasterIdLst>
  <p:handoutMasterIdLst>
    <p:handoutMasterId r:id="rId27"/>
  </p:handoutMasterIdLst>
  <p:sldIdLst>
    <p:sldId id="260" r:id="rId6"/>
    <p:sldId id="281" r:id="rId7"/>
    <p:sldId id="279" r:id="rId8"/>
    <p:sldId id="291" r:id="rId9"/>
    <p:sldId id="308" r:id="rId10"/>
    <p:sldId id="301" r:id="rId11"/>
    <p:sldId id="309" r:id="rId12"/>
    <p:sldId id="324" r:id="rId13"/>
    <p:sldId id="315" r:id="rId14"/>
    <p:sldId id="310" r:id="rId15"/>
    <p:sldId id="316" r:id="rId16"/>
    <p:sldId id="312" r:id="rId17"/>
    <p:sldId id="317" r:id="rId18"/>
    <p:sldId id="318" r:id="rId19"/>
    <p:sldId id="319" r:id="rId20"/>
    <p:sldId id="320" r:id="rId21"/>
    <p:sldId id="311" r:id="rId22"/>
    <p:sldId id="284" r:id="rId23"/>
    <p:sldId id="295" r:id="rId24"/>
    <p:sldId id="285"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7" d="100"/>
          <a:sy n="127" d="100"/>
        </p:scale>
        <p:origin x="744" y="11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3/25/2021</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3/25/2021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7815477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dirty="0"/>
          </a:p>
        </p:txBody>
      </p:sp>
    </p:spTree>
    <p:extLst>
      <p:ext uri="{BB962C8B-B14F-4D97-AF65-F5344CB8AC3E}">
        <p14:creationId xmlns:p14="http://schemas.microsoft.com/office/powerpoint/2010/main" val="18780070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dirty="0"/>
          </a:p>
        </p:txBody>
      </p:sp>
    </p:spTree>
    <p:extLst>
      <p:ext uri="{BB962C8B-B14F-4D97-AF65-F5344CB8AC3E}">
        <p14:creationId xmlns:p14="http://schemas.microsoft.com/office/powerpoint/2010/main" val="33596799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dirty="0"/>
          </a:p>
        </p:txBody>
      </p:sp>
    </p:spTree>
    <p:extLst>
      <p:ext uri="{BB962C8B-B14F-4D97-AF65-F5344CB8AC3E}">
        <p14:creationId xmlns:p14="http://schemas.microsoft.com/office/powerpoint/2010/main" val="15445136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dirty="0"/>
          </a:p>
        </p:txBody>
      </p:sp>
    </p:spTree>
    <p:extLst>
      <p:ext uri="{BB962C8B-B14F-4D97-AF65-F5344CB8AC3E}">
        <p14:creationId xmlns:p14="http://schemas.microsoft.com/office/powerpoint/2010/main" val="35231902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dirty="0"/>
          </a:p>
        </p:txBody>
      </p:sp>
    </p:spTree>
    <p:extLst>
      <p:ext uri="{BB962C8B-B14F-4D97-AF65-F5344CB8AC3E}">
        <p14:creationId xmlns:p14="http://schemas.microsoft.com/office/powerpoint/2010/main" val="19945340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16</a:t>
            </a:fld>
            <a:endParaRPr lang="en-US" dirty="0"/>
          </a:p>
        </p:txBody>
      </p:sp>
    </p:spTree>
    <p:extLst>
      <p:ext uri="{BB962C8B-B14F-4D97-AF65-F5344CB8AC3E}">
        <p14:creationId xmlns:p14="http://schemas.microsoft.com/office/powerpoint/2010/main" val="29787451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17</a:t>
            </a:fld>
            <a:endParaRPr lang="en-US" dirty="0"/>
          </a:p>
        </p:txBody>
      </p:sp>
    </p:spTree>
    <p:extLst>
      <p:ext uri="{BB962C8B-B14F-4D97-AF65-F5344CB8AC3E}">
        <p14:creationId xmlns:p14="http://schemas.microsoft.com/office/powerpoint/2010/main" val="10320487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18</a:t>
            </a:fld>
            <a:endParaRPr lang="en-US" dirty="0"/>
          </a:p>
        </p:txBody>
      </p:sp>
    </p:spTree>
    <p:extLst>
      <p:ext uri="{BB962C8B-B14F-4D97-AF65-F5344CB8AC3E}">
        <p14:creationId xmlns:p14="http://schemas.microsoft.com/office/powerpoint/2010/main" val="28924743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19</a:t>
            </a:fld>
            <a:endParaRPr lang="en-US" dirty="0"/>
          </a:p>
        </p:txBody>
      </p:sp>
    </p:spTree>
    <p:extLst>
      <p:ext uri="{BB962C8B-B14F-4D97-AF65-F5344CB8AC3E}">
        <p14:creationId xmlns:p14="http://schemas.microsoft.com/office/powerpoint/2010/main" val="30001700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20</a:t>
            </a:fld>
            <a:endParaRPr lang="en-US" dirty="0"/>
          </a:p>
        </p:txBody>
      </p:sp>
    </p:spTree>
    <p:extLst>
      <p:ext uri="{BB962C8B-B14F-4D97-AF65-F5344CB8AC3E}">
        <p14:creationId xmlns:p14="http://schemas.microsoft.com/office/powerpoint/2010/main" val="2248038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3003976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971983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3552719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1090323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35165142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34717601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13010013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dirty="0"/>
          </a:p>
        </p:txBody>
      </p:sp>
    </p:spTree>
    <p:extLst>
      <p:ext uri="{BB962C8B-B14F-4D97-AF65-F5344CB8AC3E}">
        <p14:creationId xmlns:p14="http://schemas.microsoft.com/office/powerpoint/2010/main" val="2866542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774125" cy="246221"/>
          </a:xfrm>
          <a:prstGeom prst="rect">
            <a:avLst/>
          </a:prstGeom>
          <a:noFill/>
        </p:spPr>
        <p:txBody>
          <a:bodyPr wrap="square" rtlCol="0">
            <a:spAutoFit/>
          </a:bodyPr>
          <a:lstStyle/>
          <a:p>
            <a:pPr algn="l"/>
            <a:r>
              <a:rPr lang="en-US" sz="1000" b="1" baseline="0" dirty="0" smtClean="0">
                <a:solidFill>
                  <a:schemeClr val="tx2"/>
                </a:solidFill>
              </a:rPr>
              <a:t>PUBLIC – 3/31/21 MWG</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ercot.com/calendar/2012/11/2/33277-RCWG"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about/governance/index.html"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www.ercot.com/calendar/2021/3/31/224703-MWG" TargetMode="External"/><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819400"/>
            <a:ext cx="5257800" cy="1231106"/>
          </a:xfrm>
          <a:prstGeom prst="rect">
            <a:avLst/>
          </a:prstGeom>
          <a:noFill/>
        </p:spPr>
        <p:txBody>
          <a:bodyPr wrap="square" rtlCol="0">
            <a:spAutoFit/>
          </a:bodyPr>
          <a:lstStyle/>
          <a:p>
            <a:r>
              <a:rPr lang="en-US" sz="2000" b="1" dirty="0" smtClean="0">
                <a:solidFill>
                  <a:schemeClr val="tx2"/>
                </a:solidFill>
                <a:latin typeface="TradeGothic LT" panose="020B0506030503020504" pitchFamily="34" charset="0"/>
                <a:ea typeface="TradeGothic LT" panose="020B0506030503020504" pitchFamily="34" charset="0"/>
              </a:rPr>
              <a:t>Meter Working Group</a:t>
            </a:r>
          </a:p>
          <a:p>
            <a:endParaRPr lang="en-US" dirty="0">
              <a:solidFill>
                <a:schemeClr val="tx2"/>
              </a:solidFill>
            </a:endParaRPr>
          </a:p>
          <a:p>
            <a:endParaRPr lang="en-US" dirty="0">
              <a:solidFill>
                <a:schemeClr val="tx2"/>
              </a:solidFill>
            </a:endParaRPr>
          </a:p>
          <a:p>
            <a:r>
              <a:rPr lang="en-US" dirty="0" smtClean="0">
                <a:solidFill>
                  <a:schemeClr val="tx2"/>
                </a:solidFill>
                <a:latin typeface="TradeGothic LT" panose="020B0506030503020504" pitchFamily="34" charset="0"/>
                <a:ea typeface="TradeGothic LT" panose="020B0506030503020504" pitchFamily="34" charset="0"/>
              </a:rPr>
              <a:t>March 31, 2021</a:t>
            </a:r>
            <a:endParaRPr lang="en-US" dirty="0">
              <a:solidFill>
                <a:schemeClr val="tx2"/>
              </a:solidFill>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latin typeface="TradeGothic LT" panose="020B0506030503020504" pitchFamily="34" charset="0"/>
                <a:ea typeface="TradeGothic LT" panose="020B0506030503020504" pitchFamily="34" charset="0"/>
              </a:rPr>
              <a:t>Separately Metering Aux Loads for an ESR </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sp>
        <p:nvSpPr>
          <p:cNvPr id="5" name="Rectangle 4"/>
          <p:cNvSpPr/>
          <p:nvPr/>
        </p:nvSpPr>
        <p:spPr>
          <a:xfrm>
            <a:off x="381000" y="762000"/>
            <a:ext cx="8153400" cy="2862322"/>
          </a:xfrm>
          <a:prstGeom prst="rect">
            <a:avLst/>
          </a:prstGeom>
        </p:spPr>
        <p:txBody>
          <a:bodyPr wrap="square">
            <a:spAutoFit/>
          </a:bodyPr>
          <a:lstStyle/>
          <a:p>
            <a:pPr marL="285750" lvl="1"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Inquiries have been received in regards to separately metering the auxiliary loads located behind the ESR POI instead of separately metering the WSL </a:t>
            </a:r>
          </a:p>
          <a:p>
            <a:pPr marL="742950" lvl="2"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 Inquiries received from TDSPs and generation developers</a:t>
            </a:r>
            <a:endParaRPr lang="en-US" sz="2000" dirty="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smtClean="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smtClean="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Protocol </a:t>
            </a:r>
            <a:r>
              <a:rPr lang="en-US" sz="2000" dirty="0">
                <a:latin typeface="TradeGothic LT" panose="020B0506030503020504" pitchFamily="34" charset="0"/>
                <a:ea typeface="TradeGothic LT" panose="020B0506030503020504" pitchFamily="34" charset="0"/>
              </a:rPr>
              <a:t>Section 10.3.2.3(3) &amp; 11.1.6 provide guidance on the topic </a:t>
            </a: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37216420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Separately Metering Aux Loads for an ESR </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Rectangle 4"/>
          <p:cNvSpPr/>
          <p:nvPr/>
        </p:nvSpPr>
        <p:spPr>
          <a:xfrm>
            <a:off x="381000" y="762000"/>
            <a:ext cx="8153400" cy="4801314"/>
          </a:xfrm>
          <a:prstGeom prst="rect">
            <a:avLst/>
          </a:prstGeom>
        </p:spPr>
        <p:txBody>
          <a:bodyPr wrap="square">
            <a:spAutoFit/>
          </a:bodyPr>
          <a:lstStyle/>
          <a:p>
            <a:r>
              <a:rPr lang="en-US" b="1" i="1" dirty="0" smtClean="0">
                <a:latin typeface="TradeGothic LT" panose="020B0506030503020504" pitchFamily="34" charset="0"/>
                <a:ea typeface="TradeGothic LT" panose="020B0506030503020504" pitchFamily="34" charset="0"/>
              </a:rPr>
              <a:t>10.3.2.3</a:t>
            </a:r>
            <a:r>
              <a:rPr lang="en-US" b="1" i="1" dirty="0">
                <a:latin typeface="TradeGothic LT" panose="020B0506030503020504" pitchFamily="34" charset="0"/>
                <a:ea typeface="TradeGothic LT" panose="020B0506030503020504" pitchFamily="34" charset="0"/>
              </a:rPr>
              <a:t>	</a:t>
            </a:r>
            <a:r>
              <a:rPr lang="en-US" b="1" i="1" dirty="0" smtClean="0">
                <a:latin typeface="TradeGothic LT" panose="020B0506030503020504" pitchFamily="34" charset="0"/>
                <a:ea typeface="TradeGothic LT" panose="020B0506030503020504" pitchFamily="34" charset="0"/>
              </a:rPr>
              <a:t>   Generation </a:t>
            </a:r>
            <a:r>
              <a:rPr lang="en-US" b="1" i="1" dirty="0">
                <a:latin typeface="TradeGothic LT" panose="020B0506030503020504" pitchFamily="34" charset="0"/>
                <a:ea typeface="TradeGothic LT" panose="020B0506030503020504" pitchFamily="34" charset="0"/>
              </a:rPr>
              <a:t>Netting for ERCOT-Polled Settlement Meters</a:t>
            </a:r>
          </a:p>
          <a:p>
            <a:pPr marL="457200" marR="0" indent="-457200">
              <a:spcBef>
                <a:spcPts val="0"/>
              </a:spcBef>
            </a:pPr>
            <a:r>
              <a:rPr lang="en-US" dirty="0" smtClean="0">
                <a:latin typeface="TradeGothic LT" panose="020B0506030503020504" pitchFamily="34" charset="0"/>
                <a:ea typeface="TradeGothic LT" panose="020B0506030503020504" pitchFamily="34" charset="0"/>
              </a:rPr>
              <a:t>(</a:t>
            </a:r>
            <a:r>
              <a:rPr lang="en-US" dirty="0">
                <a:latin typeface="TradeGothic LT" panose="020B0506030503020504" pitchFamily="34" charset="0"/>
                <a:ea typeface="TradeGothic LT" panose="020B0506030503020504" pitchFamily="34" charset="0"/>
              </a:rPr>
              <a:t>3)	</a:t>
            </a:r>
            <a:r>
              <a:rPr lang="en-US" i="1" dirty="0">
                <a:latin typeface="TradeGothic LT" panose="020B0506030503020504" pitchFamily="34" charset="0"/>
                <a:ea typeface="TradeGothic LT" panose="020B0506030503020504" pitchFamily="34" charset="0"/>
              </a:rPr>
              <a:t>For Energy Storage Resource (ESR) sites, Wholesale Storage Load (WSL) must be separately metered from all other Loads and generation, and must be metered using EPS Metering Facilities.</a:t>
            </a:r>
          </a:p>
          <a:p>
            <a:pPr marL="914400" marR="0" indent="-457200">
              <a:spcBef>
                <a:spcPts val="0"/>
              </a:spcBef>
            </a:pPr>
            <a:r>
              <a:rPr lang="en-US" i="1" dirty="0">
                <a:latin typeface="TradeGothic LT" panose="020B0506030503020504" pitchFamily="34" charset="0"/>
                <a:ea typeface="TradeGothic LT" panose="020B0506030503020504" pitchFamily="34" charset="0"/>
              </a:rPr>
              <a:t>(a)	For configurations where the Resource Entity telemeters an auxiliary Load value to the EPS Meter: </a:t>
            </a:r>
          </a:p>
          <a:p>
            <a:pPr marL="1371600" marR="0" indent="-457200">
              <a:spcBef>
                <a:spcPts val="0"/>
              </a:spcBef>
            </a:pPr>
            <a:r>
              <a:rPr lang="en-US" i="1" dirty="0">
                <a:latin typeface="TradeGothic LT" panose="020B0506030503020504" pitchFamily="34" charset="0"/>
                <a:ea typeface="TradeGothic LT" panose="020B0506030503020504" pitchFamily="34" charset="0"/>
              </a:rPr>
              <a:t>(</a:t>
            </a:r>
            <a:r>
              <a:rPr lang="en-US" i="1" dirty="0" err="1">
                <a:latin typeface="TradeGothic LT" panose="020B0506030503020504" pitchFamily="34" charset="0"/>
                <a:ea typeface="TradeGothic LT" panose="020B0506030503020504" pitchFamily="34" charset="0"/>
              </a:rPr>
              <a:t>i</a:t>
            </a:r>
            <a:r>
              <a:rPr lang="en-US" i="1" dirty="0">
                <a:latin typeface="TradeGothic LT" panose="020B0506030503020504" pitchFamily="34" charset="0"/>
                <a:ea typeface="TradeGothic LT" panose="020B0506030503020504" pitchFamily="34" charset="0"/>
              </a:rPr>
              <a:t>)	The total energy into the ESR must be separately metered from all other Loads and generation, and must be metered using EPS Metering Facilities and </a:t>
            </a:r>
          </a:p>
          <a:p>
            <a:pPr marL="1371600" marR="0" indent="-457200">
              <a:spcBef>
                <a:spcPts val="0"/>
              </a:spcBef>
            </a:pPr>
            <a:r>
              <a:rPr lang="en-US" i="1" dirty="0">
                <a:latin typeface="TradeGothic LT" panose="020B0506030503020504" pitchFamily="34" charset="0"/>
                <a:ea typeface="TradeGothic LT" panose="020B0506030503020504" pitchFamily="34" charset="0"/>
              </a:rPr>
              <a:t>(ii)	The auxiliary Load energy shall be stored in the EPS Meter’s IDR, per channel assignments defined in the SMOG. </a:t>
            </a:r>
          </a:p>
          <a:p>
            <a:pPr marL="914400" marR="0" indent="-457200">
              <a:spcBef>
                <a:spcPts val="0"/>
              </a:spcBef>
            </a:pPr>
            <a:r>
              <a:rPr lang="en-US" i="1" dirty="0">
                <a:latin typeface="TradeGothic LT" panose="020B0506030503020504" pitchFamily="34" charset="0"/>
                <a:ea typeface="TradeGothic LT" panose="020B0506030503020504" pitchFamily="34" charset="0"/>
              </a:rPr>
              <a:t>(b)	For configurations where the WSL is not at the POI, it must be metered behind a single POI metering point, per the requirements in paragraph (3) or (3)(a) above; and</a:t>
            </a:r>
          </a:p>
          <a:p>
            <a:pPr marL="914400" marR="0" indent="-457200">
              <a:spcBef>
                <a:spcPts val="0"/>
              </a:spcBef>
            </a:pPr>
            <a:r>
              <a:rPr lang="en-US" i="1" dirty="0">
                <a:latin typeface="TradeGothic LT" panose="020B0506030503020504" pitchFamily="34" charset="0"/>
                <a:ea typeface="TradeGothic LT" panose="020B0506030503020504" pitchFamily="34" charset="0"/>
              </a:rPr>
              <a:t>(c)	WSL for a compressed air energy storage Load Resource is exempt from the requirement to be electrically connected to a common switchyard, as defined in paragraph (6) below</a:t>
            </a:r>
            <a:r>
              <a:rPr lang="en-US" i="1" dirty="0" smtClean="0">
                <a:latin typeface="TradeGothic LT" panose="020B0506030503020504" pitchFamily="34" charset="0"/>
                <a:ea typeface="TradeGothic LT" panose="020B0506030503020504" pitchFamily="34" charset="0"/>
              </a:rPr>
              <a:t>.</a:t>
            </a:r>
            <a:endParaRPr lang="en-US" i="1"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26269265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Separately Metering Aux Loads for an ESR </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dirty="0"/>
          </a:p>
        </p:txBody>
      </p:sp>
      <p:sp>
        <p:nvSpPr>
          <p:cNvPr id="5" name="Rectangle 4"/>
          <p:cNvSpPr/>
          <p:nvPr/>
        </p:nvSpPr>
        <p:spPr>
          <a:xfrm>
            <a:off x="381000" y="762000"/>
            <a:ext cx="8153400" cy="5940088"/>
          </a:xfrm>
          <a:prstGeom prst="rect">
            <a:avLst/>
          </a:prstGeom>
        </p:spPr>
        <p:txBody>
          <a:bodyPr wrap="square">
            <a:spAutoFit/>
          </a:bodyPr>
          <a:lstStyle/>
          <a:p>
            <a:pPr marL="685800" marR="0" indent="-685800">
              <a:tabLst>
                <a:tab pos="685800" algn="l"/>
              </a:tabLst>
            </a:pPr>
            <a:r>
              <a:rPr lang="en-US" b="1" i="1" dirty="0" smtClean="0">
                <a:latin typeface="TradeGothic LT" panose="020B0506030503020504" pitchFamily="34" charset="0"/>
                <a:ea typeface="TradeGothic LT" panose="020B0506030503020504" pitchFamily="34" charset="0"/>
              </a:rPr>
              <a:t>11.1.6</a:t>
            </a:r>
            <a:r>
              <a:rPr lang="en-US" b="1" i="1" dirty="0">
                <a:latin typeface="TradeGothic LT" panose="020B0506030503020504" pitchFamily="34" charset="0"/>
                <a:ea typeface="TradeGothic LT" panose="020B0506030503020504" pitchFamily="34" charset="0"/>
              </a:rPr>
              <a:t>	ERCOT-Polled Settlement Meter </a:t>
            </a:r>
            <a:r>
              <a:rPr lang="en-US" b="1" i="1" dirty="0" smtClean="0">
                <a:latin typeface="TradeGothic LT" panose="020B0506030503020504" pitchFamily="34" charset="0"/>
                <a:ea typeface="TradeGothic LT" panose="020B0506030503020504" pitchFamily="34" charset="0"/>
              </a:rPr>
              <a:t>Netting</a:t>
            </a:r>
          </a:p>
          <a:p>
            <a:pPr marL="457200" marR="0" indent="-457200">
              <a:buAutoNum type="arabicParenBoth"/>
            </a:pPr>
            <a:r>
              <a:rPr lang="en-US" i="1" dirty="0" smtClean="0">
                <a:latin typeface="TradeGothic LT" panose="020B0506030503020504" pitchFamily="34" charset="0"/>
                <a:ea typeface="TradeGothic LT" panose="020B0506030503020504" pitchFamily="34" charset="0"/>
              </a:rPr>
              <a:t>As allowed by Section 10, Metering, of these Protocols, ERCOT will perform the approved netting schemes, which sum the meters at a given Generation Resource site.  </a:t>
            </a:r>
          </a:p>
          <a:p>
            <a:pPr marL="457200" marR="0" indent="-457200"/>
            <a:r>
              <a:rPr lang="en-US" i="1" dirty="0">
                <a:latin typeface="TradeGothic LT" panose="020B0506030503020504" pitchFamily="34" charset="0"/>
                <a:ea typeface="TradeGothic LT" panose="020B0506030503020504" pitchFamily="34" charset="0"/>
              </a:rPr>
              <a:t>(2)	Both Load consumption and Generation Resource production meters will be combined together to obtain a total amount of Load or Resource.</a:t>
            </a:r>
            <a:endParaRPr lang="en-US" b="1" i="1" dirty="0">
              <a:latin typeface="TradeGothic LT" panose="020B0506030503020504" pitchFamily="34" charset="0"/>
              <a:ea typeface="TradeGothic LT" panose="020B0506030503020504" pitchFamily="34" charset="0"/>
            </a:endParaRPr>
          </a:p>
          <a:p>
            <a:pPr marL="457200" marR="0" indent="-457200"/>
            <a:r>
              <a:rPr lang="en-US" i="1" dirty="0">
                <a:latin typeface="TradeGothic LT" panose="020B0506030503020504" pitchFamily="34" charset="0"/>
                <a:ea typeface="TradeGothic LT" panose="020B0506030503020504" pitchFamily="34" charset="0"/>
              </a:rPr>
              <a:t>(3)	For a Generation Resource site with Wholesale Storage Load (WSL):</a:t>
            </a:r>
          </a:p>
          <a:p>
            <a:pPr marL="914400" marR="0" indent="-457200"/>
            <a:r>
              <a:rPr lang="en-US" i="1" dirty="0">
                <a:latin typeface="TradeGothic LT" panose="020B0506030503020504" pitchFamily="34" charset="0"/>
                <a:ea typeface="TradeGothic LT" panose="020B0506030503020504" pitchFamily="34" charset="0"/>
              </a:rPr>
              <a:t>(a)	WSL is measured by the corresponding EPS Meter, except that when a Resource Entity for an Energy Storage Resource (ESR) communicates its auxiliary Load value to the EPS Meter, WSL is calculated by subtracting the auxiliary Load from the total Load measured by the corresponding EPS meter.  If the calculated auxiliary Load is greater than the total Load, WSL shall be zero. </a:t>
            </a:r>
          </a:p>
          <a:p>
            <a:pPr marL="914400" marR="0" indent="-457200"/>
            <a:r>
              <a:rPr lang="en-US" i="1" dirty="0">
                <a:latin typeface="TradeGothic LT" panose="020B0506030503020504" pitchFamily="34" charset="0"/>
                <a:ea typeface="TradeGothic LT" panose="020B0506030503020504" pitchFamily="34" charset="0"/>
              </a:rPr>
              <a:t>(b)	For WSL that is metered behind the POI metering point, the WSL will be added back into the POI metering point to determine the net flows for the POI metering point.</a:t>
            </a:r>
          </a:p>
          <a:p>
            <a:pPr marL="914400" marR="0" indent="-457200"/>
            <a:r>
              <a:rPr lang="en-US" i="1" dirty="0">
                <a:latin typeface="TradeGothic LT" panose="020B0506030503020504" pitchFamily="34" charset="0"/>
                <a:ea typeface="TradeGothic LT" panose="020B0506030503020504" pitchFamily="34" charset="0"/>
              </a:rPr>
              <a:t>(c)	For WSL that is separately metered at the POI, the WSL will not be included in the determination of whether the generation site is net generation or net Load for the purpose of Settlement</a:t>
            </a:r>
            <a:r>
              <a:rPr lang="en-US" i="1" dirty="0" smtClean="0">
                <a:latin typeface="TradeGothic LT" panose="020B0506030503020504" pitchFamily="34" charset="0"/>
                <a:ea typeface="TradeGothic LT" panose="020B0506030503020504" pitchFamily="34" charset="0"/>
              </a:rPr>
              <a:t>.</a:t>
            </a:r>
            <a:endParaRPr lang="en-US" b="1" i="1" dirty="0" smtClean="0">
              <a:latin typeface="TradeGothic LT" panose="020B0506030503020504" pitchFamily="34" charset="0"/>
              <a:ea typeface="TradeGothic LT" panose="020B0506030503020504" pitchFamily="34" charset="0"/>
            </a:endParaRPr>
          </a:p>
          <a:p>
            <a:endParaRPr lang="en-US" b="1" i="1" dirty="0" smtClean="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3169329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Separately Metering Aux Loads for an ESR </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dirty="0"/>
          </a:p>
        </p:txBody>
      </p:sp>
      <p:sp>
        <p:nvSpPr>
          <p:cNvPr id="5" name="Rectangle 4"/>
          <p:cNvSpPr/>
          <p:nvPr/>
        </p:nvSpPr>
        <p:spPr>
          <a:xfrm>
            <a:off x="381000" y="762000"/>
            <a:ext cx="8153400" cy="4832092"/>
          </a:xfrm>
          <a:prstGeom prst="rect">
            <a:avLst/>
          </a:prstGeom>
        </p:spPr>
        <p:txBody>
          <a:bodyPr wrap="square">
            <a:spAutoFit/>
          </a:bodyPr>
          <a:lstStyle/>
          <a:p>
            <a:pPr marL="285750" lvl="1"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ERCOT </a:t>
            </a:r>
            <a:r>
              <a:rPr lang="en-US" dirty="0">
                <a:latin typeface="TradeGothic LT" panose="020B0506030503020504" pitchFamily="34" charset="0"/>
                <a:ea typeface="TradeGothic LT" panose="020B0506030503020504" pitchFamily="34" charset="0"/>
              </a:rPr>
              <a:t>implementation </a:t>
            </a:r>
            <a:r>
              <a:rPr lang="en-US" dirty="0" smtClean="0">
                <a:latin typeface="TradeGothic LT" panose="020B0506030503020504" pitchFamily="34" charset="0"/>
                <a:ea typeface="TradeGothic LT" panose="020B0506030503020504" pitchFamily="34" charset="0"/>
              </a:rPr>
              <a:t>for a configuration where the WSL and auxiliary loads are located </a:t>
            </a:r>
            <a:r>
              <a:rPr lang="en-US" dirty="0">
                <a:latin typeface="TradeGothic LT" panose="020B0506030503020504" pitchFamily="34" charset="0"/>
                <a:ea typeface="TradeGothic LT" panose="020B0506030503020504" pitchFamily="34" charset="0"/>
              </a:rPr>
              <a:t>behind the POI metering point </a:t>
            </a:r>
            <a:endParaRPr lang="en-US" dirty="0" smtClean="0">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r>
              <a:rPr lang="en-US" dirty="0">
                <a:latin typeface="TradeGothic LT" panose="020B0506030503020504" pitchFamily="34" charset="0"/>
                <a:ea typeface="TradeGothic LT" panose="020B0506030503020504" pitchFamily="34" charset="0"/>
              </a:rPr>
              <a:t>Energy flows for a site are captured at the POI to ensure all energy flows for Generation and Load settlements are </a:t>
            </a:r>
            <a:r>
              <a:rPr lang="en-US" dirty="0" smtClean="0">
                <a:latin typeface="TradeGothic LT" panose="020B0506030503020504" pitchFamily="34" charset="0"/>
                <a:ea typeface="TradeGothic LT" panose="020B0506030503020504" pitchFamily="34" charset="0"/>
              </a:rPr>
              <a:t>captured</a:t>
            </a:r>
          </a:p>
          <a:p>
            <a:pPr marL="742950" lvl="2"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Site </a:t>
            </a:r>
            <a:r>
              <a:rPr lang="en-US" dirty="0">
                <a:latin typeface="TradeGothic LT" panose="020B0506030503020504" pitchFamily="34" charset="0"/>
                <a:ea typeface="TradeGothic LT" panose="020B0506030503020504" pitchFamily="34" charset="0"/>
              </a:rPr>
              <a:t>non-WSL (auxiliary Loads) </a:t>
            </a:r>
            <a:r>
              <a:rPr lang="en-US" dirty="0" smtClean="0">
                <a:latin typeface="TradeGothic LT" panose="020B0506030503020504" pitchFamily="34" charset="0"/>
                <a:ea typeface="TradeGothic LT" panose="020B0506030503020504" pitchFamily="34" charset="0"/>
              </a:rPr>
              <a:t>are calculated based </a:t>
            </a:r>
            <a:r>
              <a:rPr lang="en-US" dirty="0">
                <a:latin typeface="TradeGothic LT" panose="020B0506030503020504" pitchFamily="34" charset="0"/>
                <a:ea typeface="TradeGothic LT" panose="020B0506030503020504" pitchFamily="34" charset="0"/>
              </a:rPr>
              <a:t>on the energy flows at the POI metering point and the </a:t>
            </a:r>
            <a:r>
              <a:rPr lang="en-US" dirty="0" smtClean="0">
                <a:latin typeface="TradeGothic LT" panose="020B0506030503020504" pitchFamily="34" charset="0"/>
                <a:ea typeface="TradeGothic LT" panose="020B0506030503020504" pitchFamily="34" charset="0"/>
              </a:rPr>
              <a:t>separately metered WSL. </a:t>
            </a:r>
          </a:p>
          <a:p>
            <a:pPr marL="742950" lvl="2"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Implementation is traced </a:t>
            </a:r>
            <a:r>
              <a:rPr lang="en-US" dirty="0">
                <a:latin typeface="TradeGothic LT" panose="020B0506030503020504" pitchFamily="34" charset="0"/>
                <a:ea typeface="TradeGothic LT" panose="020B0506030503020504" pitchFamily="34" charset="0"/>
              </a:rPr>
              <a:t>back to the commission rules and also in ERCOT Protocols</a:t>
            </a:r>
            <a:r>
              <a:rPr lang="en-US" dirty="0" smtClean="0">
                <a:latin typeface="TradeGothic LT" panose="020B0506030503020504" pitchFamily="34" charset="0"/>
                <a:ea typeface="TradeGothic LT" panose="020B0506030503020504" pitchFamily="34" charset="0"/>
              </a:rPr>
              <a:t>.</a:t>
            </a:r>
          </a:p>
          <a:p>
            <a:pPr marL="1200150" lvl="3" indent="-285750">
              <a:buFont typeface="Arial" panose="020B0604020202020204" pitchFamily="34" charset="0"/>
              <a:buChar char="•"/>
            </a:pPr>
            <a:r>
              <a:rPr lang="en-US" u="sng" dirty="0" smtClean="0">
                <a:hlinkClick r:id="rId3"/>
              </a:rPr>
              <a:t>http</a:t>
            </a:r>
            <a:r>
              <a:rPr lang="en-US" u="sng" dirty="0">
                <a:hlinkClick r:id="rId3"/>
              </a:rPr>
              <a:t>://www.ercot.com/calendar/2012/11/2/33277-RCWG</a:t>
            </a:r>
            <a:r>
              <a:rPr lang="en-US" dirty="0"/>
              <a:t> </a:t>
            </a:r>
            <a:endParaRPr lang="en-US" dirty="0">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r>
              <a:rPr lang="en-US" dirty="0">
                <a:latin typeface="TradeGothic LT" panose="020B0506030503020504" pitchFamily="34" charset="0"/>
                <a:ea typeface="TradeGothic LT" panose="020B0506030503020504" pitchFamily="34" charset="0"/>
              </a:rPr>
              <a:t>NPRR1020 introduced a calculation for </a:t>
            </a:r>
            <a:r>
              <a:rPr lang="en-US" dirty="0" smtClean="0">
                <a:latin typeface="TradeGothic LT" panose="020B0506030503020504" pitchFamily="34" charset="0"/>
                <a:ea typeface="TradeGothic LT" panose="020B0506030503020504" pitchFamily="34" charset="0"/>
              </a:rPr>
              <a:t>WSL using the “total ESR charging load” and a telemetered auxiliary load</a:t>
            </a:r>
            <a:endParaRPr lang="en-US" dirty="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dirty="0" smtClean="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A </a:t>
            </a:r>
            <a:r>
              <a:rPr lang="en-US" dirty="0">
                <a:latin typeface="TradeGothic LT" panose="020B0506030503020504" pitchFamily="34" charset="0"/>
                <a:ea typeface="TradeGothic LT" panose="020B0506030503020504" pitchFamily="34" charset="0"/>
              </a:rPr>
              <a:t>change in the ERCOT </a:t>
            </a:r>
            <a:r>
              <a:rPr lang="en-US" dirty="0" smtClean="0">
                <a:latin typeface="TradeGothic LT" panose="020B0506030503020504" pitchFamily="34" charset="0"/>
                <a:ea typeface="TradeGothic LT" panose="020B0506030503020504" pitchFamily="34" charset="0"/>
              </a:rPr>
              <a:t>implementation for WSL treatment would need supporting Protocol language and associated ERCOT system changes </a:t>
            </a:r>
          </a:p>
          <a:p>
            <a:pPr marL="742950" lvl="2" indent="-285750">
              <a:buFont typeface="Arial" panose="020B0604020202020204" pitchFamily="34" charset="0"/>
              <a:buChar char="•"/>
            </a:pPr>
            <a:r>
              <a:rPr lang="en-US" dirty="0">
                <a:latin typeface="TradeGothic LT" panose="020B0506030503020504" pitchFamily="34" charset="0"/>
                <a:ea typeface="TradeGothic LT" panose="020B0506030503020504" pitchFamily="34" charset="0"/>
              </a:rPr>
              <a:t>A</a:t>
            </a:r>
            <a:r>
              <a:rPr lang="en-US" dirty="0" smtClean="0">
                <a:latin typeface="TradeGothic LT" panose="020B0506030503020504" pitchFamily="34" charset="0"/>
                <a:ea typeface="TradeGothic LT" panose="020B0506030503020504" pitchFamily="34" charset="0"/>
              </a:rPr>
              <a:t>ccount </a:t>
            </a:r>
            <a:r>
              <a:rPr lang="en-US" dirty="0">
                <a:latin typeface="TradeGothic LT" panose="020B0506030503020504" pitchFamily="34" charset="0"/>
                <a:ea typeface="TradeGothic LT" panose="020B0506030503020504" pitchFamily="34" charset="0"/>
              </a:rPr>
              <a:t>for </a:t>
            </a:r>
            <a:r>
              <a:rPr lang="en-US" dirty="0" smtClean="0">
                <a:latin typeface="TradeGothic LT" panose="020B0506030503020504" pitchFamily="34" charset="0"/>
                <a:ea typeface="TradeGothic LT" panose="020B0506030503020504" pitchFamily="34" charset="0"/>
              </a:rPr>
              <a:t>all </a:t>
            </a:r>
            <a:r>
              <a:rPr lang="en-US" dirty="0">
                <a:latin typeface="TradeGothic LT" panose="020B0506030503020504" pitchFamily="34" charset="0"/>
                <a:ea typeface="TradeGothic LT" panose="020B0506030503020504" pitchFamily="34" charset="0"/>
              </a:rPr>
              <a:t>energy flowing through the POI </a:t>
            </a:r>
            <a:r>
              <a:rPr lang="en-US" dirty="0" smtClean="0">
                <a:latin typeface="TradeGothic LT" panose="020B0506030503020504" pitchFamily="34" charset="0"/>
                <a:ea typeface="TradeGothic LT" panose="020B0506030503020504" pitchFamily="34" charset="0"/>
              </a:rPr>
              <a:t>being and </a:t>
            </a:r>
          </a:p>
          <a:p>
            <a:pPr marL="742950" lvl="2"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Comply with commission rules for eligible loads</a:t>
            </a:r>
            <a:r>
              <a:rPr lang="en-US" dirty="0">
                <a:latin typeface="TradeGothic LT" panose="020B0506030503020504" pitchFamily="34" charset="0"/>
                <a:ea typeface="TradeGothic LT" panose="020B0506030503020504" pitchFamily="34" charset="0"/>
              </a:rPr>
              <a:t> </a:t>
            </a:r>
            <a:endParaRPr lang="en-US" b="1" i="1" dirty="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37003766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Separately Metering Aux Loads for an ESR </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dirty="0"/>
          </a:p>
        </p:txBody>
      </p:sp>
      <p:sp>
        <p:nvSpPr>
          <p:cNvPr id="5" name="Rectangle 4"/>
          <p:cNvSpPr/>
          <p:nvPr/>
        </p:nvSpPr>
        <p:spPr>
          <a:xfrm>
            <a:off x="381000" y="762000"/>
            <a:ext cx="8153400" cy="4062651"/>
          </a:xfrm>
          <a:prstGeom prst="rect">
            <a:avLst/>
          </a:prstGeom>
        </p:spPr>
        <p:txBody>
          <a:bodyPr wrap="square">
            <a:spAutoFit/>
          </a:bodyPr>
          <a:lstStyle/>
          <a:p>
            <a:pPr marL="285750" lvl="1"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Does </a:t>
            </a:r>
            <a:r>
              <a:rPr lang="en-US" sz="2000" dirty="0">
                <a:latin typeface="TradeGothic LT" panose="020B0506030503020504" pitchFamily="34" charset="0"/>
                <a:ea typeface="TradeGothic LT" panose="020B0506030503020504" pitchFamily="34" charset="0"/>
              </a:rPr>
              <a:t>the MWG membership have a desire to present the </a:t>
            </a:r>
            <a:r>
              <a:rPr lang="en-US" sz="2000" dirty="0" smtClean="0">
                <a:latin typeface="TradeGothic LT" panose="020B0506030503020504" pitchFamily="34" charset="0"/>
                <a:ea typeface="TradeGothic LT" panose="020B0506030503020504" pitchFamily="34" charset="0"/>
              </a:rPr>
              <a:t>concept for metering the auxiliary loads connected behind the ESR BESS POI and then calculating the WSL to </a:t>
            </a:r>
            <a:r>
              <a:rPr lang="en-US" sz="2000" dirty="0">
                <a:latin typeface="TradeGothic LT" panose="020B0506030503020504" pitchFamily="34" charset="0"/>
                <a:ea typeface="TradeGothic LT" panose="020B0506030503020504" pitchFamily="34" charset="0"/>
              </a:rPr>
              <a:t>WMS with a request for direction to investigate  </a:t>
            </a:r>
          </a:p>
          <a:p>
            <a:pPr marL="742950" lvl="2" indent="-28575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Discuss </a:t>
            </a:r>
            <a:r>
              <a:rPr lang="en-US" sz="2000" dirty="0" smtClean="0">
                <a:latin typeface="TradeGothic LT" panose="020B0506030503020504" pitchFamily="34" charset="0"/>
                <a:ea typeface="TradeGothic LT" panose="020B0506030503020504" pitchFamily="34" charset="0"/>
              </a:rPr>
              <a:t>Protocol sections that would need to be </a:t>
            </a:r>
            <a:r>
              <a:rPr lang="en-US" sz="2000" dirty="0">
                <a:latin typeface="TradeGothic LT" panose="020B0506030503020504" pitchFamily="34" charset="0"/>
                <a:ea typeface="TradeGothic LT" panose="020B0506030503020504" pitchFamily="34" charset="0"/>
              </a:rPr>
              <a:t>modified to accommodate the requested metering configuration </a:t>
            </a:r>
            <a:r>
              <a:rPr lang="en-US" sz="2000" dirty="0" smtClean="0">
                <a:latin typeface="TradeGothic LT" panose="020B0506030503020504" pitchFamily="34" charset="0"/>
                <a:ea typeface="TradeGothic LT" panose="020B0506030503020504" pitchFamily="34" charset="0"/>
              </a:rPr>
              <a:t>and </a:t>
            </a:r>
            <a:endParaRPr lang="en-US" sz="2000" dirty="0">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If the MWG consensus recommendation is to support </a:t>
            </a:r>
            <a:r>
              <a:rPr lang="en-US" sz="2000" dirty="0" smtClean="0">
                <a:latin typeface="TradeGothic LT" panose="020B0506030503020504" pitchFamily="34" charset="0"/>
                <a:ea typeface="TradeGothic LT" panose="020B0506030503020504" pitchFamily="34" charset="0"/>
              </a:rPr>
              <a:t>metering aux load instead of WSL for configurations where the auxiliary loads are located behind the POI for </a:t>
            </a:r>
            <a:r>
              <a:rPr lang="en-US" sz="2000" dirty="0">
                <a:latin typeface="TradeGothic LT" panose="020B0506030503020504" pitchFamily="34" charset="0"/>
                <a:ea typeface="TradeGothic LT" panose="020B0506030503020504" pitchFamily="34" charset="0"/>
              </a:rPr>
              <a:t>a </a:t>
            </a:r>
            <a:r>
              <a:rPr lang="en-US" sz="2000" dirty="0" smtClean="0">
                <a:latin typeface="TradeGothic LT" panose="020B0506030503020504" pitchFamily="34" charset="0"/>
                <a:ea typeface="TradeGothic LT" panose="020B0506030503020504" pitchFamily="34" charset="0"/>
              </a:rPr>
              <a:t>BESS/ESR </a:t>
            </a:r>
          </a:p>
          <a:p>
            <a:pPr marL="1200150" lvl="3" indent="-28575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P</a:t>
            </a:r>
            <a:r>
              <a:rPr lang="en-US" sz="2000" dirty="0" smtClean="0">
                <a:latin typeface="TradeGothic LT" panose="020B0506030503020504" pitchFamily="34" charset="0"/>
                <a:ea typeface="TradeGothic LT" panose="020B0506030503020504" pitchFamily="34" charset="0"/>
              </a:rPr>
              <a:t>rovide </a:t>
            </a:r>
            <a:r>
              <a:rPr lang="en-US" sz="2000" dirty="0">
                <a:latin typeface="TradeGothic LT" panose="020B0506030503020504" pitchFamily="34" charset="0"/>
                <a:ea typeface="TradeGothic LT" panose="020B0506030503020504" pitchFamily="34" charset="0"/>
              </a:rPr>
              <a:t>a recommendation on </a:t>
            </a:r>
            <a:r>
              <a:rPr lang="en-US" sz="2000" dirty="0" smtClean="0">
                <a:latin typeface="TradeGothic LT" panose="020B0506030503020504" pitchFamily="34" charset="0"/>
                <a:ea typeface="TradeGothic LT" panose="020B0506030503020504" pitchFamily="34" charset="0"/>
              </a:rPr>
              <a:t>Protocol </a:t>
            </a:r>
            <a:r>
              <a:rPr lang="en-US" sz="2000" dirty="0">
                <a:latin typeface="TradeGothic LT" panose="020B0506030503020504" pitchFamily="34" charset="0"/>
                <a:ea typeface="TradeGothic LT" panose="020B0506030503020504" pitchFamily="34" charset="0"/>
              </a:rPr>
              <a:t>language that could be submitted to implement the concept  </a:t>
            </a:r>
            <a:r>
              <a:rPr lang="en-US" dirty="0">
                <a:latin typeface="TradeGothic LT" panose="020B0506030503020504" pitchFamily="34" charset="0"/>
                <a:ea typeface="TradeGothic LT" panose="020B0506030503020504" pitchFamily="34" charset="0"/>
              </a:rPr>
              <a:t> </a:t>
            </a:r>
            <a:endParaRPr lang="en-US" sz="2000" dirty="0">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endParaRPr lang="en-US" b="1" i="1" dirty="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522780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latin typeface="TradeGothic LT" panose="020B0506030503020504" pitchFamily="34" charset="0"/>
                <a:ea typeface="TradeGothic LT" panose="020B0506030503020504" pitchFamily="34" charset="0"/>
              </a:rPr>
              <a:t>EPS or TDSP Metering for DGR</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dirty="0"/>
          </a:p>
        </p:txBody>
      </p:sp>
      <p:sp>
        <p:nvSpPr>
          <p:cNvPr id="5" name="Rectangle 4"/>
          <p:cNvSpPr/>
          <p:nvPr/>
        </p:nvSpPr>
        <p:spPr>
          <a:xfrm>
            <a:off x="381000" y="762000"/>
            <a:ext cx="8153400" cy="5632311"/>
          </a:xfrm>
          <a:prstGeom prst="rect">
            <a:avLst/>
          </a:prstGeom>
        </p:spPr>
        <p:txBody>
          <a:bodyPr wrap="square">
            <a:spAutoFit/>
          </a:bodyPr>
          <a:lstStyle/>
          <a:p>
            <a:pPr marL="285750" lvl="1"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Investigate </a:t>
            </a:r>
            <a:r>
              <a:rPr lang="en-US" sz="2000" dirty="0">
                <a:latin typeface="TradeGothic LT" panose="020B0506030503020504" pitchFamily="34" charset="0"/>
                <a:ea typeface="TradeGothic LT" panose="020B0506030503020504" pitchFamily="34" charset="0"/>
              </a:rPr>
              <a:t>the utilization of TDSP Metering for generation connected to a DSP </a:t>
            </a:r>
            <a:r>
              <a:rPr lang="en-US" sz="2000" dirty="0" smtClean="0">
                <a:latin typeface="TradeGothic LT" panose="020B0506030503020504" pitchFamily="34" charset="0"/>
                <a:ea typeface="TradeGothic LT" panose="020B0506030503020504" pitchFamily="34" charset="0"/>
              </a:rPr>
              <a:t>system</a:t>
            </a:r>
          </a:p>
          <a:p>
            <a:pPr marL="742950" lvl="2"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Distributed </a:t>
            </a:r>
            <a:r>
              <a:rPr lang="en-US" sz="2000" dirty="0">
                <a:latin typeface="TradeGothic LT" panose="020B0506030503020504" pitchFamily="34" charset="0"/>
                <a:ea typeface="TradeGothic LT" panose="020B0506030503020504" pitchFamily="34" charset="0"/>
              </a:rPr>
              <a:t>Generation Resource </a:t>
            </a:r>
            <a:endParaRPr lang="en-US" sz="2000" dirty="0" smtClean="0">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Energy </a:t>
            </a:r>
            <a:r>
              <a:rPr lang="en-US" sz="2000" dirty="0">
                <a:latin typeface="TradeGothic LT" panose="020B0506030503020504" pitchFamily="34" charset="0"/>
                <a:ea typeface="TradeGothic LT" panose="020B0506030503020504" pitchFamily="34" charset="0"/>
              </a:rPr>
              <a:t>Storage Resource; including WSL metering </a:t>
            </a:r>
            <a:r>
              <a:rPr lang="en-US" sz="2000" dirty="0" smtClean="0">
                <a:latin typeface="TradeGothic LT" panose="020B0506030503020504" pitchFamily="34" charset="0"/>
                <a:ea typeface="TradeGothic LT" panose="020B0506030503020504" pitchFamily="34" charset="0"/>
              </a:rPr>
              <a:t>(future term DESR)</a:t>
            </a:r>
          </a:p>
          <a:p>
            <a:pPr marL="742950" lvl="2"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NPRR 995 (future implementation of WSL for SOES)</a:t>
            </a:r>
          </a:p>
          <a:p>
            <a:pPr marL="285750" lvl="1" indent="-285750">
              <a:buFont typeface="Arial" panose="020B0604020202020204" pitchFamily="34" charset="0"/>
              <a:buChar char="•"/>
            </a:pPr>
            <a:endParaRPr lang="en-US" sz="2000" dirty="0" smtClean="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This </a:t>
            </a:r>
            <a:r>
              <a:rPr lang="en-US" sz="2000" dirty="0">
                <a:latin typeface="TradeGothic LT" panose="020B0506030503020504" pitchFamily="34" charset="0"/>
                <a:ea typeface="TradeGothic LT" panose="020B0506030503020504" pitchFamily="34" charset="0"/>
              </a:rPr>
              <a:t>topic </a:t>
            </a:r>
            <a:r>
              <a:rPr lang="en-US" sz="2000" dirty="0" smtClean="0">
                <a:latin typeface="TradeGothic LT" panose="020B0506030503020504" pitchFamily="34" charset="0"/>
                <a:ea typeface="TradeGothic LT" panose="020B0506030503020504" pitchFamily="34" charset="0"/>
              </a:rPr>
              <a:t>would </a:t>
            </a:r>
            <a:r>
              <a:rPr lang="en-US" sz="2000" dirty="0">
                <a:latin typeface="TradeGothic LT" panose="020B0506030503020504" pitchFamily="34" charset="0"/>
                <a:ea typeface="TradeGothic LT" panose="020B0506030503020504" pitchFamily="34" charset="0"/>
              </a:rPr>
              <a:t>require </a:t>
            </a:r>
            <a:r>
              <a:rPr lang="en-US" sz="2000" dirty="0" smtClean="0">
                <a:latin typeface="TradeGothic LT" panose="020B0506030503020504" pitchFamily="34" charset="0"/>
                <a:ea typeface="TradeGothic LT" panose="020B0506030503020504" pitchFamily="34" charset="0"/>
              </a:rPr>
              <a:t>analysis from multiple ERCOT teams</a:t>
            </a:r>
          </a:p>
          <a:p>
            <a:pPr marL="742950" lvl="2"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Mapping of metering point to electrical bus for </a:t>
            </a:r>
            <a:r>
              <a:rPr lang="en-US" sz="2000" dirty="0">
                <a:latin typeface="TradeGothic LT" panose="020B0506030503020504" pitchFamily="34" charset="0"/>
                <a:ea typeface="TradeGothic LT" panose="020B0506030503020504" pitchFamily="34" charset="0"/>
              </a:rPr>
              <a:t>price </a:t>
            </a:r>
            <a:r>
              <a:rPr lang="en-US" sz="2000" dirty="0" smtClean="0">
                <a:latin typeface="TradeGothic LT" panose="020B0506030503020504" pitchFamily="34" charset="0"/>
                <a:ea typeface="TradeGothic LT" panose="020B0506030503020504" pitchFamily="34" charset="0"/>
              </a:rPr>
              <a:t>calculations</a:t>
            </a:r>
          </a:p>
          <a:p>
            <a:pPr marL="1200150" lvl="3"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Currently managed by ERCOT metering team </a:t>
            </a:r>
          </a:p>
          <a:p>
            <a:pPr marL="1200150" lvl="3"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Sign off required from Resource Entity through ERCOT process</a:t>
            </a:r>
          </a:p>
          <a:p>
            <a:pPr marL="742950" lvl="2"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TDSP communications for data setup and data submittal </a:t>
            </a:r>
          </a:p>
          <a:p>
            <a:pPr marL="285750" lvl="1" indent="-285750">
              <a:buFont typeface="Arial" panose="020B0604020202020204" pitchFamily="34" charset="0"/>
              <a:buChar char="•"/>
            </a:pPr>
            <a:endParaRPr lang="en-US" sz="2000" dirty="0" smtClean="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Passport program implementation limits ERCOT analysis of new concepts</a:t>
            </a:r>
          </a:p>
          <a:p>
            <a:pPr marL="742950" lvl="2"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Concept does seem </a:t>
            </a:r>
            <a:r>
              <a:rPr lang="en-US" sz="2000" dirty="0">
                <a:latin typeface="TradeGothic LT" panose="020B0506030503020504" pitchFamily="34" charset="0"/>
                <a:ea typeface="TradeGothic LT" panose="020B0506030503020504" pitchFamily="34" charset="0"/>
              </a:rPr>
              <a:t>to merit </a:t>
            </a:r>
            <a:r>
              <a:rPr lang="en-US" sz="2000" dirty="0" smtClean="0">
                <a:latin typeface="TradeGothic LT" panose="020B0506030503020504" pitchFamily="34" charset="0"/>
                <a:ea typeface="TradeGothic LT" panose="020B0506030503020504" pitchFamily="34" charset="0"/>
              </a:rPr>
              <a:t>market discussion, though timing needs to be considered</a:t>
            </a:r>
            <a:r>
              <a:rPr lang="en-US" sz="2000" dirty="0">
                <a:latin typeface="TradeGothic LT" panose="020B0506030503020504" pitchFamily="34" charset="0"/>
                <a:ea typeface="TradeGothic LT" panose="020B0506030503020504" pitchFamily="34" charset="0"/>
              </a:rPr>
              <a:t>  </a:t>
            </a:r>
            <a:endParaRPr lang="en-US" sz="2000" dirty="0" smtClean="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36601749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latin typeface="TradeGothic LT" panose="020B0506030503020504" pitchFamily="34" charset="0"/>
                <a:ea typeface="TradeGothic LT" panose="020B0506030503020504" pitchFamily="34" charset="0"/>
              </a:rPr>
              <a:t>EPS or TDSP Metering for DGR</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dirty="0"/>
          </a:p>
        </p:txBody>
      </p:sp>
      <p:sp>
        <p:nvSpPr>
          <p:cNvPr id="5" name="Rectangle 4"/>
          <p:cNvSpPr/>
          <p:nvPr/>
        </p:nvSpPr>
        <p:spPr>
          <a:xfrm>
            <a:off x="381000" y="762000"/>
            <a:ext cx="8153400" cy="3170099"/>
          </a:xfrm>
          <a:prstGeom prst="rect">
            <a:avLst/>
          </a:prstGeom>
        </p:spPr>
        <p:txBody>
          <a:bodyPr wrap="square">
            <a:spAutoFit/>
          </a:bodyPr>
          <a:lstStyle/>
          <a:p>
            <a:pPr marL="285750" lvl="1"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Does </a:t>
            </a:r>
            <a:r>
              <a:rPr lang="en-US" sz="2000" dirty="0">
                <a:latin typeface="TradeGothic LT" panose="020B0506030503020504" pitchFamily="34" charset="0"/>
                <a:ea typeface="TradeGothic LT" panose="020B0506030503020504" pitchFamily="34" charset="0"/>
              </a:rPr>
              <a:t>the MWG membership have a desire to present the </a:t>
            </a:r>
            <a:r>
              <a:rPr lang="en-US" sz="2000" dirty="0" smtClean="0">
                <a:latin typeface="TradeGothic LT" panose="020B0506030503020504" pitchFamily="34" charset="0"/>
                <a:ea typeface="TradeGothic LT" panose="020B0506030503020504" pitchFamily="34" charset="0"/>
              </a:rPr>
              <a:t>concept for </a:t>
            </a:r>
            <a:r>
              <a:rPr lang="en-US" sz="2000" dirty="0">
                <a:latin typeface="TradeGothic LT" panose="020B0506030503020504" pitchFamily="34" charset="0"/>
                <a:ea typeface="TradeGothic LT" panose="020B0506030503020504" pitchFamily="34" charset="0"/>
              </a:rPr>
              <a:t>utilization of TDSP Metering for EPS metered generation connected to a DSP system </a:t>
            </a:r>
            <a:r>
              <a:rPr lang="en-US" sz="2000" dirty="0" smtClean="0">
                <a:latin typeface="TradeGothic LT" panose="020B0506030503020504" pitchFamily="34" charset="0"/>
                <a:ea typeface="TradeGothic LT" panose="020B0506030503020504" pitchFamily="34" charset="0"/>
              </a:rPr>
              <a:t>to </a:t>
            </a:r>
            <a:r>
              <a:rPr lang="en-US" sz="2000" dirty="0">
                <a:latin typeface="TradeGothic LT" panose="020B0506030503020504" pitchFamily="34" charset="0"/>
                <a:ea typeface="TradeGothic LT" panose="020B0506030503020504" pitchFamily="34" charset="0"/>
              </a:rPr>
              <a:t>WMS with a request for direction to investigate  </a:t>
            </a:r>
            <a:endParaRPr lang="en-US" sz="2000" dirty="0" smtClean="0">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Discuss Protocol sections that would need to be modified to accommodate the use of TDSP meters for DGR metering </a:t>
            </a:r>
          </a:p>
          <a:p>
            <a:pPr marL="742950" lvl="2"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If the MWG consensus recommendation is to support </a:t>
            </a:r>
            <a:r>
              <a:rPr lang="en-US" sz="2000" dirty="0">
                <a:latin typeface="TradeGothic LT" panose="020B0506030503020504" pitchFamily="34" charset="0"/>
                <a:ea typeface="TradeGothic LT" panose="020B0506030503020504" pitchFamily="34" charset="0"/>
              </a:rPr>
              <a:t>metering the use of TDSP meters for DGR </a:t>
            </a:r>
            <a:r>
              <a:rPr lang="en-US" sz="2000" dirty="0" smtClean="0">
                <a:latin typeface="TradeGothic LT" panose="020B0506030503020504" pitchFamily="34" charset="0"/>
                <a:ea typeface="TradeGothic LT" panose="020B0506030503020504" pitchFamily="34" charset="0"/>
              </a:rPr>
              <a:t>metering</a:t>
            </a:r>
          </a:p>
          <a:p>
            <a:pPr marL="1200150" lvl="3"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Provide a recommendation on Protocol language that could be submitted to implement the concept </a:t>
            </a:r>
            <a:r>
              <a:rPr lang="en-US" dirty="0" smtClean="0">
                <a:latin typeface="TradeGothic LT" panose="020B0506030503020504" pitchFamily="34" charset="0"/>
                <a:ea typeface="TradeGothic LT" panose="020B0506030503020504" pitchFamily="34" charset="0"/>
              </a:rPr>
              <a:t>  </a:t>
            </a:r>
            <a:endParaRPr lang="en-US" sz="2000" dirty="0" smtClean="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4651684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latin typeface="TradeGothic LT" panose="020B0506030503020504" pitchFamily="34" charset="0"/>
                <a:ea typeface="TradeGothic LT" panose="020B0506030503020504" pitchFamily="34" charset="0"/>
              </a:rPr>
              <a:t>Reports on EPS Activities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dirty="0"/>
          </a:p>
        </p:txBody>
      </p:sp>
      <p:sp>
        <p:nvSpPr>
          <p:cNvPr id="5" name="Rectangle 4"/>
          <p:cNvSpPr/>
          <p:nvPr/>
        </p:nvSpPr>
        <p:spPr>
          <a:xfrm>
            <a:off x="381000" y="762000"/>
            <a:ext cx="8153400" cy="400110"/>
          </a:xfrm>
          <a:prstGeom prst="rect">
            <a:avLst/>
          </a:prstGeom>
        </p:spPr>
        <p:txBody>
          <a:bodyPr wrap="square">
            <a:spAutoFit/>
          </a:bodyPr>
          <a:lstStyle/>
          <a:p>
            <a:pPr marL="285750" lvl="1"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See key document 9. Report on EPS Activities</a:t>
            </a: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2722903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latin typeface="TradeGothic LT" panose="020B0506030503020504" pitchFamily="34" charset="0"/>
                <a:ea typeface="TradeGothic LT" panose="020B0506030503020504" pitchFamily="34" charset="0"/>
              </a:rPr>
              <a:t>Standing Reminder on NPRR949 Implementation</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18</a:t>
            </a:fld>
            <a:endParaRPr lang="en-US" dirty="0"/>
          </a:p>
        </p:txBody>
      </p:sp>
      <p:sp>
        <p:nvSpPr>
          <p:cNvPr id="3" name="Rectangle 2"/>
          <p:cNvSpPr/>
          <p:nvPr/>
        </p:nvSpPr>
        <p:spPr>
          <a:xfrm>
            <a:off x="374072" y="914400"/>
            <a:ext cx="8160327" cy="1015663"/>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As a reminder, NPRR949 was approved 8/13/2019. Protocol 10.12.1 will be updated effective </a:t>
            </a:r>
            <a:r>
              <a:rPr lang="en-US" altLang="en-US" sz="2000" kern="0" dirty="0" smtClean="0">
                <a:solidFill>
                  <a:srgbClr val="000000"/>
                </a:solidFill>
                <a:latin typeface="TradeGothic LT" panose="020B0506030503020504" pitchFamily="34" charset="0"/>
                <a:ea typeface="TradeGothic LT" panose="020B0506030503020504" pitchFamily="34" charset="0"/>
              </a:rPr>
              <a:t>1/1/2023. See updated language below.</a:t>
            </a:r>
            <a:endParaRPr lang="en-US" altLang="en-US" sz="2000" kern="0" dirty="0">
              <a:solidFill>
                <a:srgbClr val="000000"/>
              </a:solidFill>
              <a:latin typeface="TradeGothic LT" panose="020B0506030503020504" pitchFamily="34" charset="0"/>
              <a:ea typeface="TradeGothic LT" panose="020B05060305030205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277799995"/>
              </p:ext>
            </p:extLst>
          </p:nvPr>
        </p:nvGraphicFramePr>
        <p:xfrm>
          <a:off x="1353530" y="3886200"/>
          <a:ext cx="6201410" cy="2225040"/>
        </p:xfrm>
        <a:graphic>
          <a:graphicData uri="http://schemas.openxmlformats.org/drawingml/2006/table">
            <a:tbl>
              <a:tblPr firstRow="1" firstCol="1" lastRow="1" lastCol="1" bandRow="1" bandCol="1"/>
              <a:tblGrid>
                <a:gridCol w="6201410"/>
              </a:tblGrid>
              <a:tr h="0">
                <a:tc>
                  <a:txBody>
                    <a:bodyPr/>
                    <a:lstStyle/>
                    <a:p>
                      <a:pPr marL="0" marR="0">
                        <a:spcBef>
                          <a:spcPts val="600"/>
                        </a:spcBef>
                        <a:spcAft>
                          <a:spcPts val="1200"/>
                        </a:spcAft>
                      </a:pPr>
                      <a:r>
                        <a:rPr lang="en-US" sz="1200" b="1" i="1" dirty="0">
                          <a:effectLst/>
                          <a:latin typeface="Times New Roman" panose="02020603050405020304" pitchFamily="18" charset="0"/>
                          <a:ea typeface="Times New Roman" panose="02020603050405020304" pitchFamily="18" charset="0"/>
                        </a:rPr>
                        <a:t>[NPRR949:  Replace Section 10.12.1 above with the following on January 1, 2023:]</a:t>
                      </a:r>
                      <a:endParaRPr lang="en-US" sz="1200" dirty="0">
                        <a:effectLst/>
                        <a:latin typeface="Times New Roman" panose="02020603050405020304" pitchFamily="18" charset="0"/>
                        <a:ea typeface="Times New Roman" panose="02020603050405020304" pitchFamily="18" charset="0"/>
                      </a:endParaRPr>
                    </a:p>
                    <a:p>
                      <a:pPr marL="0" marR="0" indent="0">
                        <a:spcBef>
                          <a:spcPts val="1200"/>
                        </a:spcBef>
                        <a:spcAft>
                          <a:spcPts val="1200"/>
                        </a:spcAft>
                        <a:tabLst>
                          <a:tab pos="685800" algn="l"/>
                        </a:tabLst>
                      </a:pPr>
                      <a:r>
                        <a:rPr lang="en-US" sz="1200" b="1" i="1" dirty="0">
                          <a:effectLst/>
                          <a:latin typeface="Times New Roman" panose="02020603050405020304" pitchFamily="18" charset="0"/>
                          <a:ea typeface="Times New Roman" panose="02020603050405020304" pitchFamily="18" charset="0"/>
                        </a:rPr>
                        <a:t>10.12.1	ERCOT Acquisition of ERCOT-Polled Settlement (EPS) Meter Data </a:t>
                      </a:r>
                    </a:p>
                    <a:p>
                      <a:pPr marL="457200" marR="0" indent="-457200">
                        <a:spcBef>
                          <a:spcPts val="0"/>
                        </a:spcBef>
                        <a:spcAft>
                          <a:spcPts val="1200"/>
                        </a:spcAft>
                      </a:pPr>
                      <a:r>
                        <a:rPr lang="en-US" sz="1200" dirty="0">
                          <a:effectLst/>
                          <a:latin typeface="Times New Roman" panose="02020603050405020304" pitchFamily="18" charset="0"/>
                          <a:ea typeface="Times New Roman" panose="02020603050405020304" pitchFamily="18" charset="0"/>
                        </a:rPr>
                        <a:t>(1)	ERCOT shall acquire ERCOT-Polled Settlement (EPS) Meter data via the following communication links:</a:t>
                      </a:r>
                    </a:p>
                    <a:p>
                      <a:pPr marL="914400" marR="0" indent="-457200">
                        <a:spcBef>
                          <a:spcPts val="0"/>
                        </a:spcBef>
                        <a:spcAft>
                          <a:spcPts val="1200"/>
                        </a:spcAft>
                      </a:pPr>
                      <a:r>
                        <a:rPr lang="en-US" sz="1200" dirty="0">
                          <a:effectLst/>
                          <a:latin typeface="Times New Roman" panose="02020603050405020304" pitchFamily="18" charset="0"/>
                          <a:ea typeface="Times New Roman" panose="02020603050405020304" pitchFamily="18" charset="0"/>
                        </a:rPr>
                        <a:t>(a)	ERCOT private communication network established by ERCOT for ERCOT Real-Time metered Entities; or</a:t>
                      </a:r>
                    </a:p>
                    <a:p>
                      <a:pPr marL="914400" marR="0" indent="-457200">
                        <a:spcBef>
                          <a:spcPts val="0"/>
                        </a:spcBef>
                        <a:spcAft>
                          <a:spcPts val="1200"/>
                        </a:spcAft>
                      </a:pPr>
                      <a:r>
                        <a:rPr lang="en-US" sz="1200" dirty="0">
                          <a:effectLst/>
                          <a:latin typeface="Times New Roman" panose="02020603050405020304" pitchFamily="18" charset="0"/>
                          <a:ea typeface="Times New Roman" panose="02020603050405020304" pitchFamily="18" charset="0"/>
                        </a:rPr>
                        <a:t>(b)	Other ERCOT-approved communication technology provided by the Transmission Service Provider (TSP) or Distribution Service Provider (DSP).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r>
            </a:tbl>
          </a:graphicData>
        </a:graphic>
      </p:graphicFrame>
      <p:sp>
        <p:nvSpPr>
          <p:cNvPr id="8" name="Rectangle 7"/>
          <p:cNvSpPr/>
          <p:nvPr/>
        </p:nvSpPr>
        <p:spPr>
          <a:xfrm>
            <a:off x="1353530" y="1905000"/>
            <a:ext cx="6201410" cy="1892826"/>
          </a:xfrm>
          <a:prstGeom prst="rect">
            <a:avLst/>
          </a:prstGeom>
        </p:spPr>
        <p:txBody>
          <a:bodyPr wrap="square">
            <a:spAutoFit/>
          </a:bodyPr>
          <a:lstStyle/>
          <a:p>
            <a:pPr marL="685800" marR="0" indent="-685800">
              <a:spcBef>
                <a:spcPts val="1200"/>
              </a:spcBef>
              <a:spcAft>
                <a:spcPts val="1200"/>
              </a:spcAft>
              <a:tabLst>
                <a:tab pos="685800" algn="l"/>
              </a:tabLst>
            </a:pPr>
            <a:r>
              <a:rPr lang="en-US" sz="1200" b="1" i="1" dirty="0">
                <a:latin typeface="Times New Roman" panose="02020603050405020304" pitchFamily="18" charset="0"/>
                <a:ea typeface="Times New Roman" panose="02020603050405020304" pitchFamily="18" charset="0"/>
              </a:rPr>
              <a:t>10.12.1	ERCOT Acquisition of Meter Data </a:t>
            </a:r>
          </a:p>
          <a:p>
            <a:pPr>
              <a:spcAft>
                <a:spcPts val="1200"/>
              </a:spcAft>
            </a:pPr>
            <a:r>
              <a:rPr lang="en-US" sz="1200" dirty="0">
                <a:latin typeface="Times New Roman" panose="02020603050405020304" pitchFamily="18" charset="0"/>
                <a:ea typeface="Times New Roman" panose="02020603050405020304" pitchFamily="18" charset="0"/>
              </a:rPr>
              <a:t>(</a:t>
            </a:r>
            <a:r>
              <a:rPr lang="en-US" sz="1200" dirty="0" smtClean="0">
                <a:latin typeface="Times New Roman" panose="02020603050405020304" pitchFamily="18" charset="0"/>
                <a:ea typeface="Times New Roman" panose="02020603050405020304" pitchFamily="18" charset="0"/>
              </a:rPr>
              <a:t>1)        ERCOT </a:t>
            </a:r>
            <a:r>
              <a:rPr lang="en-US" sz="1200" dirty="0">
                <a:latin typeface="Times New Roman" panose="02020603050405020304" pitchFamily="18" charset="0"/>
                <a:ea typeface="Times New Roman" panose="02020603050405020304" pitchFamily="18" charset="0"/>
              </a:rPr>
              <a:t>shall acquire meter data via the following communication links:</a:t>
            </a:r>
          </a:p>
          <a:p>
            <a:pPr marL="914400" marR="0" indent="-457200">
              <a:spcBef>
                <a:spcPts val="0"/>
              </a:spcBef>
              <a:spcAft>
                <a:spcPts val="1200"/>
              </a:spcAft>
            </a:pPr>
            <a:r>
              <a:rPr lang="en-US" sz="1200" dirty="0">
                <a:latin typeface="Times New Roman" panose="02020603050405020304" pitchFamily="18" charset="0"/>
                <a:ea typeface="Times New Roman" panose="02020603050405020304" pitchFamily="18" charset="0"/>
              </a:rPr>
              <a:t>(a)	ERCOT private communication network established by ERCOT for ERCOT Real-Time metered Entities; and</a:t>
            </a:r>
          </a:p>
          <a:p>
            <a:pPr marL="914400" marR="0" indent="-457200">
              <a:spcBef>
                <a:spcPts val="0"/>
              </a:spcBef>
              <a:spcAft>
                <a:spcPts val="1200"/>
              </a:spcAft>
            </a:pPr>
            <a:r>
              <a:rPr lang="en-US" sz="1200" dirty="0">
                <a:latin typeface="Times New Roman" panose="02020603050405020304" pitchFamily="18" charset="0"/>
                <a:ea typeface="Times New Roman" panose="02020603050405020304" pitchFamily="18" charset="0"/>
              </a:rPr>
              <a:t>(b)	Standard voice telephone circuit or other ERCOT-approved communication technology provided by the Transmission Service Provider (TSP) or Distribution Service Provider (DSP) for ERCOT-Polled Settlement (EPS) Meters.</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000494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latin typeface="TradeGothic LT" panose="020B0506030503020504" pitchFamily="34" charset="0"/>
                <a:ea typeface="TradeGothic LT" panose="020B0506030503020504" pitchFamily="34" charset="0"/>
              </a:rPr>
              <a:t>New or Other Business Items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19</a:t>
            </a:fld>
            <a:endParaRPr lang="en-US" dirty="0"/>
          </a:p>
        </p:txBody>
      </p:sp>
      <p:sp>
        <p:nvSpPr>
          <p:cNvPr id="3" name="Rectangle 2"/>
          <p:cNvSpPr/>
          <p:nvPr/>
        </p:nvSpPr>
        <p:spPr>
          <a:xfrm>
            <a:off x="381000" y="914400"/>
            <a:ext cx="8305800" cy="3785652"/>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smtClean="0">
                <a:solidFill>
                  <a:srgbClr val="000000"/>
                </a:solidFill>
                <a:latin typeface="TradeGothic LT" panose="020B0506030503020504" pitchFamily="34" charset="0"/>
                <a:ea typeface="TradeGothic LT" panose="020B0506030503020504" pitchFamily="34" charset="0"/>
              </a:rPr>
              <a:t>Initials on one and three line drawings submitted as part of site certification packages</a:t>
            </a: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000" kern="0" dirty="0" smtClean="0">
                <a:solidFill>
                  <a:srgbClr val="000000"/>
                </a:solidFill>
                <a:latin typeface="TradeGothic LT" panose="020B0506030503020504" pitchFamily="34" charset="0"/>
                <a:ea typeface="TradeGothic LT" panose="020B0506030503020504" pitchFamily="34" charset="0"/>
              </a:rPr>
              <a:t>Internal ERCOT process change to stamping design proposal and site certification documents</a:t>
            </a: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000" kern="0" dirty="0" smtClean="0">
                <a:solidFill>
                  <a:srgbClr val="000000"/>
                </a:solidFill>
                <a:latin typeface="TradeGothic LT" panose="020B0506030503020504" pitchFamily="34" charset="0"/>
                <a:ea typeface="TradeGothic LT" panose="020B0506030503020504" pitchFamily="34" charset="0"/>
              </a:rPr>
              <a:t>Request for any new or other business items</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smtClean="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smtClean="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2088812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latin typeface="TradeGothic LT" panose="020B0506030503020504" pitchFamily="34" charset="0"/>
                <a:ea typeface="TradeGothic LT" panose="020B0506030503020504" pitchFamily="34" charset="0"/>
              </a:rPr>
              <a:t>Anti-Trust Admonition</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3" name="TextBox 2"/>
          <p:cNvSpPr txBox="1"/>
          <p:nvPr/>
        </p:nvSpPr>
        <p:spPr>
          <a:xfrm>
            <a:off x="381000" y="990600"/>
            <a:ext cx="8458200" cy="5078313"/>
          </a:xfrm>
          <a:prstGeom prst="rect">
            <a:avLst/>
          </a:prstGeom>
          <a:noFill/>
        </p:spPr>
        <p:txBody>
          <a:bodyPr wrap="square" rtlCol="0">
            <a:spAutoFit/>
          </a:bodyPr>
          <a:lstStyle/>
          <a:p>
            <a:pPr marL="0" lvl="1"/>
            <a:r>
              <a:rPr lang="en-US" altLang="en-US" sz="2000" b="1" u="sng" kern="0" dirty="0">
                <a:solidFill>
                  <a:srgbClr val="000000"/>
                </a:solidFill>
                <a:latin typeface="TradeGothic LT" panose="020B0506030503020504" pitchFamily="34" charset="0"/>
                <a:ea typeface="TradeGothic LT" panose="020B0506030503020504" pitchFamily="34" charset="0"/>
              </a:rPr>
              <a:t>Antitrust Admonition</a:t>
            </a:r>
            <a:endParaRPr lang="en-US" sz="2000" kern="0" dirty="0">
              <a:solidFill>
                <a:srgbClr val="000000"/>
              </a:solidFill>
              <a:latin typeface="TradeGothic LT" panose="020B0506030503020504" pitchFamily="34" charset="0"/>
              <a:ea typeface="TradeGothic LT" panose="020B0506030503020504" pitchFamily="34" charset="0"/>
            </a:endParaRPr>
          </a:p>
          <a:p>
            <a:pPr marL="0" lvl="1"/>
            <a:r>
              <a:rPr lang="en-US" sz="2000" kern="0" dirty="0" smtClean="0">
                <a:solidFill>
                  <a:srgbClr val="000000"/>
                </a:solidFill>
                <a:latin typeface="TradeGothic LT" panose="020B0506030503020504" pitchFamily="34" charset="0"/>
                <a:ea typeface="TradeGothic LT" panose="020B0506030503020504" pitchFamily="34" charset="0"/>
              </a:rPr>
              <a:t>To </a:t>
            </a:r>
            <a:r>
              <a:rPr lang="en-US" sz="2000" kern="0" dirty="0">
                <a:solidFill>
                  <a:srgbClr val="000000"/>
                </a:solidFill>
                <a:latin typeface="TradeGothic LT" panose="020B0506030503020504" pitchFamily="34" charset="0"/>
                <a:ea typeface="TradeGothic LT" panose="020B0506030503020504" pitchFamily="34" charset="0"/>
              </a:rPr>
              <a:t>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2000" i="1" kern="0" dirty="0">
                <a:solidFill>
                  <a:srgbClr val="000000"/>
                </a:solidFill>
                <a:latin typeface="TradeGothic LT" panose="020B0506030503020504" pitchFamily="34" charset="0"/>
                <a:ea typeface="TradeGothic LT" panose="020B0506030503020504" pitchFamily="34" charset="0"/>
              </a:rPr>
              <a:t>Statement of Position on Antitrust Issues for Members of ERCOT Committees, Subcommittees, and Working Groups</a:t>
            </a:r>
            <a:r>
              <a:rPr lang="en-US" sz="2000" kern="0" dirty="0">
                <a:solidFill>
                  <a:srgbClr val="000000"/>
                </a:solidFill>
                <a:latin typeface="TradeGothic LT" panose="020B0506030503020504" pitchFamily="34" charset="0"/>
                <a:ea typeface="TradeGothic LT" panose="020B0506030503020504" pitchFamily="34" charset="0"/>
              </a:rPr>
              <a:t>, which is posted on the ERCOT website. </a:t>
            </a:r>
            <a:br>
              <a:rPr lang="en-US" sz="2000" kern="0" dirty="0">
                <a:solidFill>
                  <a:srgbClr val="000000"/>
                </a:solidFill>
                <a:latin typeface="TradeGothic LT" panose="020B0506030503020504" pitchFamily="34" charset="0"/>
                <a:ea typeface="TradeGothic LT" panose="020B0506030503020504" pitchFamily="34" charset="0"/>
              </a:rPr>
            </a:br>
            <a:r>
              <a:rPr lang="en-US" sz="2000" kern="0" dirty="0">
                <a:solidFill>
                  <a:srgbClr val="000000"/>
                </a:solidFill>
                <a:latin typeface="TradeGothic LT" panose="020B0506030503020504" pitchFamily="34" charset="0"/>
                <a:ea typeface="TradeGothic LT" panose="020B0506030503020504" pitchFamily="34" charset="0"/>
                <a:hlinkClick r:id="rId3"/>
              </a:rPr>
              <a:t>http://</a:t>
            </a:r>
            <a:r>
              <a:rPr lang="en-US" sz="2000" kern="0" dirty="0" smtClean="0">
                <a:solidFill>
                  <a:srgbClr val="000000"/>
                </a:solidFill>
                <a:latin typeface="TradeGothic LT" panose="020B0506030503020504" pitchFamily="34" charset="0"/>
                <a:ea typeface="TradeGothic LT" panose="020B0506030503020504" pitchFamily="34" charset="0"/>
                <a:hlinkClick r:id="rId3"/>
              </a:rPr>
              <a:t>www.ercot.com/about/governance/index.html</a:t>
            </a:r>
            <a:endParaRPr lang="en-US" sz="2000" kern="0" dirty="0" smtClean="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smtClean="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lvl="0">
              <a:defRPr/>
            </a:pPr>
            <a:r>
              <a:rPr lang="en-US" altLang="en-US" sz="2400" b="1" u="sng" kern="0" dirty="0" smtClean="0">
                <a:solidFill>
                  <a:srgbClr val="000000"/>
                </a:solidFill>
                <a:latin typeface="TradeGothic LT" panose="020B0506030503020504" pitchFamily="34" charset="0"/>
                <a:ea typeface="TradeGothic LT" panose="020B0506030503020504" pitchFamily="34" charset="0"/>
              </a:rPr>
              <a:t>Disclaimer</a:t>
            </a:r>
            <a:endParaRPr lang="en-US" altLang="en-US" sz="2400" b="1" u="sng" kern="0" dirty="0">
              <a:solidFill>
                <a:srgbClr val="000000"/>
              </a:solidFill>
              <a:latin typeface="TradeGothic LT" panose="020B0506030503020504" pitchFamily="34" charset="0"/>
              <a:ea typeface="TradeGothic LT" panose="020B0506030503020504" pitchFamily="34" charset="0"/>
            </a:endParaRPr>
          </a:p>
          <a:p>
            <a:pPr lvl="0">
              <a:lnSpc>
                <a:spcPct val="80000"/>
              </a:lnSpc>
              <a:defRPr/>
            </a:pPr>
            <a:r>
              <a:rPr lang="en-US" altLang="en-US" sz="2000" kern="0" dirty="0">
                <a:solidFill>
                  <a:srgbClr val="000000"/>
                </a:solidFill>
                <a:latin typeface="TradeGothic LT" panose="020B0506030503020504" pitchFamily="34" charset="0"/>
                <a:ea typeface="TradeGothic LT" panose="020B0506030503020504" pitchFamily="34" charset="0"/>
              </a:rPr>
              <a:t>All presentations and materials submitted by Market Participants or any other Entity to ERCOT staff for this meeting are received and posted with </a:t>
            </a:r>
            <a:r>
              <a:rPr lang="en-US" altLang="en-US" sz="2000" kern="0" dirty="0" smtClean="0">
                <a:solidFill>
                  <a:srgbClr val="000000"/>
                </a:solidFill>
                <a:latin typeface="TradeGothic LT" panose="020B0506030503020504" pitchFamily="34" charset="0"/>
                <a:ea typeface="TradeGothic LT" panose="020B0506030503020504" pitchFamily="34" charset="0"/>
              </a:rPr>
              <a:t>the acknowledgement </a:t>
            </a:r>
            <a:r>
              <a:rPr lang="en-US" altLang="en-US" sz="2000" kern="0" dirty="0">
                <a:solidFill>
                  <a:srgbClr val="000000"/>
                </a:solidFill>
                <a:latin typeface="TradeGothic LT" panose="020B0506030503020504" pitchFamily="34" charset="0"/>
                <a:ea typeface="TradeGothic LT" panose="020B0506030503020504" pitchFamily="34" charset="0"/>
              </a:rPr>
              <a:t>that the information will</a:t>
            </a:r>
          </a:p>
          <a:p>
            <a:pPr lvl="0">
              <a:lnSpc>
                <a:spcPct val="80000"/>
              </a:lnSpc>
              <a:defRPr/>
            </a:pPr>
            <a:r>
              <a:rPr lang="en-US" altLang="en-US" sz="2000" kern="0" dirty="0">
                <a:solidFill>
                  <a:srgbClr val="000000"/>
                </a:solidFill>
                <a:latin typeface="TradeGothic LT" panose="020B0506030503020504" pitchFamily="34" charset="0"/>
                <a:ea typeface="TradeGothic LT" panose="020B0506030503020504" pitchFamily="34" charset="0"/>
              </a:rPr>
              <a:t>be considered public in accordance with the ERCOT Websites Content Management Operating Procedure.</a:t>
            </a: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5972540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latin typeface="TradeGothic LT" panose="020B0506030503020504" pitchFamily="34" charset="0"/>
                <a:ea typeface="TradeGothic LT" panose="020B0506030503020504" pitchFamily="34" charset="0"/>
              </a:rPr>
              <a:t>Meeting Summary and Closing Remarks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20</a:t>
            </a:fld>
            <a:endParaRPr lang="en-US" dirty="0"/>
          </a:p>
        </p:txBody>
      </p:sp>
      <p:sp>
        <p:nvSpPr>
          <p:cNvPr id="3" name="Rectangle 2"/>
          <p:cNvSpPr/>
          <p:nvPr/>
        </p:nvSpPr>
        <p:spPr>
          <a:xfrm>
            <a:off x="381000" y="914400"/>
            <a:ext cx="8001000" cy="1938992"/>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smtClean="0">
                <a:solidFill>
                  <a:srgbClr val="000000"/>
                </a:solidFill>
                <a:latin typeface="TradeGothic LT" panose="020B0506030503020504" pitchFamily="34" charset="0"/>
                <a:ea typeface="TradeGothic LT" panose="020B0506030503020504" pitchFamily="34" charset="0"/>
              </a:rPr>
              <a:t>Thank you for your attendance and participation.</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kern="0" dirty="0" smtClean="0">
                <a:solidFill>
                  <a:srgbClr val="000000"/>
                </a:solidFill>
                <a:latin typeface="TradeGothic LT" panose="020B0506030503020504" pitchFamily="34" charset="0"/>
                <a:ea typeface="TradeGothic LT" panose="020B0506030503020504" pitchFamily="34" charset="0"/>
              </a:rPr>
              <a:t>Notes from this meeting will be posted on the ERCOT website under the key documents for this meeting.</a:t>
            </a:r>
          </a:p>
          <a:p>
            <a:pPr marL="742950" lvl="2" indent="-285750">
              <a:buFont typeface="Arial" panose="020B0604020202020204" pitchFamily="34" charset="0"/>
              <a:buChar char="•"/>
            </a:pPr>
            <a:r>
              <a:rPr lang="en-US" sz="2000" dirty="0">
                <a:hlinkClick r:id="rId3"/>
              </a:rPr>
              <a:t>http://</a:t>
            </a:r>
            <a:r>
              <a:rPr lang="en-US" sz="2000" dirty="0" smtClean="0">
                <a:hlinkClick r:id="rId3"/>
              </a:rPr>
              <a:t>www.ercot.com/calendar/2021/3/31/224703-MWG</a:t>
            </a:r>
            <a:endParaRPr lang="en-US" sz="2000" dirty="0" smtClean="0"/>
          </a:p>
          <a:p>
            <a:pPr marL="457200" lvl="2"/>
            <a:endParaRPr lang="en-US" sz="2000" dirty="0" smtClean="0"/>
          </a:p>
        </p:txBody>
      </p:sp>
    </p:spTree>
    <p:extLst>
      <p:ext uri="{BB962C8B-B14F-4D97-AF65-F5344CB8AC3E}">
        <p14:creationId xmlns:p14="http://schemas.microsoft.com/office/powerpoint/2010/main" val="2036713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latin typeface="TradeGothic LT" panose="020B0506030503020504" pitchFamily="34" charset="0"/>
                <a:ea typeface="TradeGothic LT" panose="020B0506030503020504" pitchFamily="34" charset="0"/>
              </a:rPr>
              <a:t>Attendance Roll-call and Introductions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12" name="TextBox 11"/>
          <p:cNvSpPr txBox="1"/>
          <p:nvPr/>
        </p:nvSpPr>
        <p:spPr>
          <a:xfrm>
            <a:off x="304800" y="838200"/>
            <a:ext cx="8153400" cy="1015663"/>
          </a:xfrm>
          <a:prstGeom prst="rect">
            <a:avLst/>
          </a:prstGeom>
          <a:noFill/>
        </p:spPr>
        <p:txBody>
          <a:bodyPr wrap="square" rtlCol="0">
            <a:spAutoFit/>
          </a:bodyPr>
          <a:lstStyle/>
          <a:p>
            <a:pPr marL="285750" lvl="1" indent="-285750">
              <a:buFont typeface="Arial" panose="020B0604020202020204" pitchFamily="34" charset="0"/>
              <a:buChar char="•"/>
            </a:pPr>
            <a:r>
              <a:rPr lang="en-US" altLang="en-US" sz="2000" kern="0" dirty="0" smtClean="0">
                <a:solidFill>
                  <a:srgbClr val="000000"/>
                </a:solidFill>
                <a:latin typeface="TradeGothic LT" panose="020B0506030503020504" pitchFamily="34" charset="0"/>
                <a:ea typeface="TradeGothic LT" panose="020B0506030503020504" pitchFamily="34" charset="0"/>
              </a:rPr>
              <a:t>Brief review of WebEx attendees and meeting format</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kern="0" dirty="0" smtClean="0">
                <a:solidFill>
                  <a:srgbClr val="000000"/>
                </a:solidFill>
                <a:latin typeface="TradeGothic LT" panose="020B0506030503020504" pitchFamily="34" charset="0"/>
                <a:ea typeface="TradeGothic LT" panose="020B0506030503020504" pitchFamily="34" charset="0"/>
              </a:rPr>
              <a:t>Introduction of Chair and Vice Chair</a:t>
            </a: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0150559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latin typeface="TradeGothic LT" panose="020B0506030503020504" pitchFamily="34" charset="0"/>
                <a:ea typeface="TradeGothic LT" panose="020B0506030503020504" pitchFamily="34" charset="0"/>
              </a:rPr>
              <a:t>Update on NPRR1020 and SMOGRR024</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3" name="Rectangle 2"/>
          <p:cNvSpPr/>
          <p:nvPr/>
        </p:nvSpPr>
        <p:spPr>
          <a:xfrm>
            <a:off x="381000" y="840224"/>
            <a:ext cx="8458200" cy="5016758"/>
          </a:xfrm>
          <a:prstGeom prst="rect">
            <a:avLst/>
          </a:prstGeom>
        </p:spPr>
        <p:txBody>
          <a:bodyPr wrap="square">
            <a:spAutoFit/>
          </a:bodyPr>
          <a:lstStyle/>
          <a:p>
            <a:pPr marL="285750" lvl="1"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SMOGRR024 was approved during the February 9</a:t>
            </a:r>
            <a:r>
              <a:rPr lang="en-US" sz="2000" baseline="30000" dirty="0" smtClean="0">
                <a:latin typeface="TradeGothic LT" panose="020B0506030503020504" pitchFamily="34" charset="0"/>
                <a:ea typeface="TradeGothic LT" panose="020B0506030503020504" pitchFamily="34" charset="0"/>
              </a:rPr>
              <a:t>th</a:t>
            </a:r>
            <a:r>
              <a:rPr lang="en-US" sz="2000" dirty="0" smtClean="0">
                <a:latin typeface="TradeGothic LT" panose="020B0506030503020504" pitchFamily="34" charset="0"/>
                <a:ea typeface="TradeGothic LT" panose="020B0506030503020504" pitchFamily="34" charset="0"/>
              </a:rPr>
              <a:t> 2021 Board of Directors Meeting</a:t>
            </a:r>
          </a:p>
          <a:p>
            <a:pPr marL="742950" lvl="2"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SMOG changes were effective March 1</a:t>
            </a:r>
            <a:r>
              <a:rPr lang="en-US" sz="2000" baseline="30000" dirty="0" smtClean="0">
                <a:latin typeface="TradeGothic LT" panose="020B0506030503020504" pitchFamily="34" charset="0"/>
                <a:ea typeface="TradeGothic LT" panose="020B0506030503020504" pitchFamily="34" charset="0"/>
              </a:rPr>
              <a:t>st</a:t>
            </a:r>
            <a:r>
              <a:rPr lang="en-US" sz="2000" dirty="0" smtClean="0">
                <a:latin typeface="TradeGothic LT" panose="020B0506030503020504" pitchFamily="34" charset="0"/>
                <a:ea typeface="TradeGothic LT" panose="020B0506030503020504" pitchFamily="34" charset="0"/>
              </a:rPr>
              <a:t> 2021, </a:t>
            </a:r>
            <a:r>
              <a:rPr lang="en-US" sz="2000" u="sng" dirty="0" smtClean="0">
                <a:latin typeface="TradeGothic LT" panose="020B0506030503020504" pitchFamily="34" charset="0"/>
                <a:ea typeface="TradeGothic LT" panose="020B0506030503020504" pitchFamily="34" charset="0"/>
              </a:rPr>
              <a:t>except for</a:t>
            </a:r>
            <a:r>
              <a:rPr lang="en-US" sz="2000" dirty="0" smtClean="0">
                <a:latin typeface="TradeGothic LT" panose="020B0506030503020504" pitchFamily="34" charset="0"/>
                <a:ea typeface="TradeGothic LT" panose="020B0506030503020504" pitchFamily="34" charset="0"/>
              </a:rPr>
              <a:t> boxed language in section 4.1 that would require the calculation of WSL in ERCOT Data Aggregation System  </a:t>
            </a:r>
          </a:p>
          <a:p>
            <a:pPr marL="1200150" lvl="3"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Remaining boxed language will be implemented after ERCOT system changes</a:t>
            </a: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Changes of NPRR1020 were “un-gray boxed” on March 15</a:t>
            </a:r>
            <a:r>
              <a:rPr lang="en-US" sz="2000" baseline="30000" dirty="0" smtClean="0">
                <a:latin typeface="TradeGothic LT" panose="020B0506030503020504" pitchFamily="34" charset="0"/>
                <a:ea typeface="TradeGothic LT" panose="020B0506030503020504" pitchFamily="34" charset="0"/>
              </a:rPr>
              <a:t>th</a:t>
            </a:r>
            <a:r>
              <a:rPr lang="en-US" sz="2000" dirty="0" smtClean="0">
                <a:latin typeface="TradeGothic LT" panose="020B0506030503020504" pitchFamily="34" charset="0"/>
                <a:ea typeface="TradeGothic LT" panose="020B0506030503020504" pitchFamily="34" charset="0"/>
              </a:rPr>
              <a:t> 2021</a:t>
            </a:r>
          </a:p>
          <a:p>
            <a:pPr marL="742950" lvl="2"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Allows for implementation with TDSP programming the WSL calculation in the meter</a:t>
            </a: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New forms approved at 11/18/20 MWG have been posted to the ERCOT website</a:t>
            </a:r>
          </a:p>
          <a:p>
            <a:pPr marL="742950" lvl="2"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New forms can be used now</a:t>
            </a:r>
          </a:p>
          <a:p>
            <a:pPr marL="742950" lvl="2"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Please use the new forms no later than 1/1/2022</a:t>
            </a:r>
          </a:p>
        </p:txBody>
      </p:sp>
    </p:spTree>
    <p:extLst>
      <p:ext uri="{BB962C8B-B14F-4D97-AF65-F5344CB8AC3E}">
        <p14:creationId xmlns:p14="http://schemas.microsoft.com/office/powerpoint/2010/main" val="8703054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latin typeface="TradeGothic LT" panose="020B0506030503020504" pitchFamily="34" charset="0"/>
                <a:ea typeface="TradeGothic LT" panose="020B0506030503020504" pitchFamily="34" charset="0"/>
              </a:rPr>
              <a:t>Loss of Telemetry Update</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5" name="Rectangle 4"/>
          <p:cNvSpPr/>
          <p:nvPr/>
        </p:nvSpPr>
        <p:spPr>
          <a:xfrm>
            <a:off x="381000" y="762000"/>
            <a:ext cx="8153400" cy="5324535"/>
          </a:xfrm>
          <a:prstGeom prst="rect">
            <a:avLst/>
          </a:prstGeom>
        </p:spPr>
        <p:txBody>
          <a:bodyPr wrap="square">
            <a:spAutoFit/>
          </a:bodyPr>
          <a:lstStyle/>
          <a:p>
            <a:pPr marL="0" lvl="1"/>
            <a:r>
              <a:rPr lang="en-US" sz="2000" dirty="0" smtClean="0">
                <a:latin typeface="TradeGothic LT" panose="020B0506030503020504" pitchFamily="34" charset="0"/>
                <a:ea typeface="TradeGothic LT" panose="020B0506030503020504" pitchFamily="34" charset="0"/>
              </a:rPr>
              <a:t>ERCOT </a:t>
            </a:r>
            <a:r>
              <a:rPr lang="en-US" sz="2000" dirty="0" smtClean="0">
                <a:latin typeface="TradeGothic LT" panose="020B0506030503020504" pitchFamily="34" charset="0"/>
                <a:ea typeface="TradeGothic LT" panose="020B0506030503020504" pitchFamily="34" charset="0"/>
              </a:rPr>
              <a:t>has an updated Translation Interface Module (TIM) that allows MV90 to collect loss of telemetry events in ION meters.</a:t>
            </a:r>
          </a:p>
          <a:p>
            <a:pPr marL="0" lvl="1"/>
            <a:endParaRPr lang="en-US" sz="2000" dirty="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Example of Event Log from Schneider Electric ION Setup</a:t>
            </a: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smtClean="0">
              <a:latin typeface="TradeGothic LT" panose="020B0506030503020504" pitchFamily="34" charset="0"/>
              <a:ea typeface="TradeGothic LT" panose="020B0506030503020504" pitchFamily="34" charset="0"/>
            </a:endParaRPr>
          </a:p>
          <a:p>
            <a:pPr marL="0" lvl="1"/>
            <a:endParaRPr lang="en-US" sz="2000" dirty="0" smtClean="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Example of Event Log from MV90</a:t>
            </a:r>
          </a:p>
          <a:p>
            <a:pPr marL="285750" lvl="1" indent="-285750">
              <a:buFont typeface="Arial" panose="020B0604020202020204" pitchFamily="34" charset="0"/>
              <a:buChar char="•"/>
            </a:pPr>
            <a:endParaRPr lang="en-US" sz="2000" dirty="0" smtClean="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smtClean="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a:p>
            <a:pPr marL="0" lvl="1"/>
            <a:endParaRPr lang="en-US" sz="2000" dirty="0" smtClean="0">
              <a:latin typeface="TradeGothic LT" panose="020B0506030503020504" pitchFamily="34" charset="0"/>
              <a:ea typeface="TradeGothic LT" panose="020B0506030503020504" pitchFamily="34" charset="0"/>
            </a:endParaRPr>
          </a:p>
          <a:p>
            <a:pPr marL="0" lvl="1"/>
            <a:r>
              <a:rPr lang="en-US" sz="2000" dirty="0" smtClean="0">
                <a:latin typeface="TradeGothic LT" panose="020B0506030503020504" pitchFamily="34" charset="0"/>
                <a:ea typeface="TradeGothic LT" panose="020B0506030503020504" pitchFamily="34" charset="0"/>
              </a:rPr>
              <a:t>This is only available for ION meters. If a different meter is going to be used, the meter manufacturer will need to contact </a:t>
            </a:r>
            <a:r>
              <a:rPr lang="en-US" sz="2000" dirty="0" err="1" smtClean="0">
                <a:latin typeface="TradeGothic LT" panose="020B0506030503020504" pitchFamily="34" charset="0"/>
                <a:ea typeface="TradeGothic LT" panose="020B0506030503020504" pitchFamily="34" charset="0"/>
              </a:rPr>
              <a:t>Itron</a:t>
            </a:r>
            <a:r>
              <a:rPr lang="en-US" sz="2000" dirty="0" smtClean="0">
                <a:latin typeface="TradeGothic LT" panose="020B0506030503020504" pitchFamily="34" charset="0"/>
                <a:ea typeface="TradeGothic LT" panose="020B0506030503020504" pitchFamily="34" charset="0"/>
              </a:rPr>
              <a:t> for an update to the MV90 TIM. Due to the reporting tools that the MDAS group uses, the same MV90 event log name will need to be used for telemetry signal failures.</a:t>
            </a:r>
          </a:p>
        </p:txBody>
      </p:sp>
      <p:pic>
        <p:nvPicPr>
          <p:cNvPr id="9" name="Picture 8"/>
          <p:cNvPicPr>
            <a:picLocks noChangeAspect="1"/>
          </p:cNvPicPr>
          <p:nvPr/>
        </p:nvPicPr>
        <p:blipFill>
          <a:blip r:embed="rId3"/>
          <a:stretch>
            <a:fillRect/>
          </a:stretch>
        </p:blipFill>
        <p:spPr>
          <a:xfrm>
            <a:off x="765810" y="2369254"/>
            <a:ext cx="6067425" cy="333375"/>
          </a:xfrm>
          <a:prstGeom prst="rect">
            <a:avLst/>
          </a:prstGeom>
        </p:spPr>
      </p:pic>
      <p:pic>
        <p:nvPicPr>
          <p:cNvPr id="10" name="Picture 9"/>
          <p:cNvPicPr>
            <a:picLocks noChangeAspect="1"/>
          </p:cNvPicPr>
          <p:nvPr/>
        </p:nvPicPr>
        <p:blipFill>
          <a:blip r:embed="rId4"/>
          <a:stretch>
            <a:fillRect/>
          </a:stretch>
        </p:blipFill>
        <p:spPr>
          <a:xfrm>
            <a:off x="765810" y="2171134"/>
            <a:ext cx="6057900" cy="190500"/>
          </a:xfrm>
          <a:prstGeom prst="rect">
            <a:avLst/>
          </a:prstGeom>
        </p:spPr>
      </p:pic>
      <p:pic>
        <p:nvPicPr>
          <p:cNvPr id="11" name="Picture 10"/>
          <p:cNvPicPr>
            <a:picLocks noChangeAspect="1"/>
          </p:cNvPicPr>
          <p:nvPr/>
        </p:nvPicPr>
        <p:blipFill>
          <a:blip r:embed="rId5"/>
          <a:stretch>
            <a:fillRect/>
          </a:stretch>
        </p:blipFill>
        <p:spPr>
          <a:xfrm>
            <a:off x="609600" y="3330635"/>
            <a:ext cx="7248525" cy="247650"/>
          </a:xfrm>
          <a:prstGeom prst="rect">
            <a:avLst/>
          </a:prstGeom>
        </p:spPr>
      </p:pic>
      <p:pic>
        <p:nvPicPr>
          <p:cNvPr id="12" name="Picture 11"/>
          <p:cNvPicPr>
            <a:picLocks noChangeAspect="1"/>
          </p:cNvPicPr>
          <p:nvPr/>
        </p:nvPicPr>
        <p:blipFill>
          <a:blip r:embed="rId6"/>
          <a:stretch>
            <a:fillRect/>
          </a:stretch>
        </p:blipFill>
        <p:spPr>
          <a:xfrm>
            <a:off x="720090" y="3621574"/>
            <a:ext cx="7429500" cy="190500"/>
          </a:xfrm>
          <a:prstGeom prst="rect">
            <a:avLst/>
          </a:prstGeom>
        </p:spPr>
      </p:pic>
      <p:pic>
        <p:nvPicPr>
          <p:cNvPr id="13" name="Picture 12"/>
          <p:cNvPicPr>
            <a:picLocks noChangeAspect="1"/>
          </p:cNvPicPr>
          <p:nvPr/>
        </p:nvPicPr>
        <p:blipFill>
          <a:blip r:embed="rId7"/>
          <a:stretch>
            <a:fillRect/>
          </a:stretch>
        </p:blipFill>
        <p:spPr>
          <a:xfrm>
            <a:off x="782955" y="3824277"/>
            <a:ext cx="7343775" cy="228600"/>
          </a:xfrm>
          <a:prstGeom prst="rect">
            <a:avLst/>
          </a:prstGeom>
        </p:spPr>
      </p:pic>
    </p:spTree>
    <p:extLst>
      <p:ext uri="{BB962C8B-B14F-4D97-AF65-F5344CB8AC3E}">
        <p14:creationId xmlns:p14="http://schemas.microsoft.com/office/powerpoint/2010/main" val="8863678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latin typeface="TradeGothic LT" panose="020B0506030503020504" pitchFamily="34" charset="0"/>
                <a:ea typeface="TradeGothic LT" panose="020B0506030503020504" pitchFamily="34" charset="0"/>
              </a:rPr>
              <a:t>Line Loss Compensation Discussion</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5" name="Rectangle 4"/>
          <p:cNvSpPr/>
          <p:nvPr/>
        </p:nvSpPr>
        <p:spPr>
          <a:xfrm>
            <a:off x="381000" y="762000"/>
            <a:ext cx="8153400" cy="2554545"/>
          </a:xfrm>
          <a:prstGeom prst="rect">
            <a:avLst/>
          </a:prstGeom>
        </p:spPr>
        <p:txBody>
          <a:bodyPr wrap="square">
            <a:spAutoFit/>
          </a:bodyPr>
          <a:lstStyle/>
          <a:p>
            <a:pPr marL="285750" lvl="1" indent="-28575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Meter Working </a:t>
            </a:r>
            <a:r>
              <a:rPr lang="en-US" sz="2000" dirty="0" smtClean="0">
                <a:latin typeface="TradeGothic LT" panose="020B0506030503020504" pitchFamily="34" charset="0"/>
                <a:ea typeface="TradeGothic LT" panose="020B0506030503020504" pitchFamily="34" charset="0"/>
              </a:rPr>
              <a:t>Group discussed possible language for loss compensation update in protocol and SMOG during the 11/18/20 MWG.</a:t>
            </a:r>
          </a:p>
          <a:p>
            <a:pPr marL="742950" lvl="2"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See key document “5. Line Loss Compensation Language Draft”</a:t>
            </a:r>
          </a:p>
          <a:p>
            <a:pPr marL="457200" lvl="2"/>
            <a:endParaRPr lang="en-US" sz="2000" dirty="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Review language to see if further edits are needed or MWG would like to continue with the proposed language.</a:t>
            </a: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40987224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latin typeface="TradeGothic LT" panose="020B0506030503020504" pitchFamily="34" charset="0"/>
                <a:ea typeface="TradeGothic LT" panose="020B0506030503020504" pitchFamily="34" charset="0"/>
              </a:rPr>
              <a:t>ESR </a:t>
            </a:r>
            <a:r>
              <a:rPr lang="en-US" dirty="0">
                <a:latin typeface="TradeGothic LT" panose="020B0506030503020504" pitchFamily="34" charset="0"/>
                <a:ea typeface="TradeGothic LT" panose="020B0506030503020504" pitchFamily="34" charset="0"/>
              </a:rPr>
              <a:t>Auxiliary Load Dual Feed </a:t>
            </a:r>
            <a:r>
              <a:rPr lang="en-US" dirty="0" smtClean="0">
                <a:latin typeface="TradeGothic LT" panose="020B0506030503020504" pitchFamily="34" charset="0"/>
                <a:ea typeface="TradeGothic LT" panose="020B0506030503020504" pitchFamily="34" charset="0"/>
              </a:rPr>
              <a:t>with Auto </a:t>
            </a:r>
            <a:r>
              <a:rPr lang="en-US" dirty="0">
                <a:latin typeface="TradeGothic LT" panose="020B0506030503020504" pitchFamily="34" charset="0"/>
                <a:ea typeface="TradeGothic LT" panose="020B0506030503020504" pitchFamily="34" charset="0"/>
              </a:rPr>
              <a:t>T</a:t>
            </a:r>
            <a:r>
              <a:rPr lang="en-US" dirty="0" smtClean="0">
                <a:latin typeface="TradeGothic LT" panose="020B0506030503020504" pitchFamily="34" charset="0"/>
                <a:ea typeface="TradeGothic LT" panose="020B0506030503020504" pitchFamily="34" charset="0"/>
              </a:rPr>
              <a:t>ransfer </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
        <p:nvSpPr>
          <p:cNvPr id="5" name="Rectangle 4"/>
          <p:cNvSpPr/>
          <p:nvPr/>
        </p:nvSpPr>
        <p:spPr>
          <a:xfrm>
            <a:off x="381000" y="762000"/>
            <a:ext cx="8153400" cy="6401753"/>
          </a:xfrm>
          <a:prstGeom prst="rect">
            <a:avLst/>
          </a:prstGeom>
        </p:spPr>
        <p:txBody>
          <a:bodyPr wrap="square">
            <a:spAutoFit/>
          </a:bodyPr>
          <a:lstStyle/>
          <a:p>
            <a:pPr marL="285750" lvl="1"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Battery Energy Storage System developers are looking to mitigate extended </a:t>
            </a:r>
            <a:r>
              <a:rPr lang="en-US" sz="2000" dirty="0">
                <a:latin typeface="TradeGothic LT" panose="020B0506030503020504" pitchFamily="34" charset="0"/>
                <a:ea typeface="TradeGothic LT" panose="020B0506030503020504" pitchFamily="34" charset="0"/>
              </a:rPr>
              <a:t>gen-tie or main power transformer </a:t>
            </a:r>
            <a:r>
              <a:rPr lang="en-US" sz="2000" dirty="0" smtClean="0">
                <a:latin typeface="TradeGothic LT" panose="020B0506030503020504" pitchFamily="34" charset="0"/>
                <a:ea typeface="TradeGothic LT" panose="020B0506030503020504" pitchFamily="34" charset="0"/>
              </a:rPr>
              <a:t>outages for transmission connected batteries </a:t>
            </a:r>
          </a:p>
          <a:p>
            <a:pPr marL="742950" lvl="2" indent="-28575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L</a:t>
            </a:r>
            <a:r>
              <a:rPr lang="en-US" sz="2000" dirty="0" smtClean="0">
                <a:latin typeface="TradeGothic LT" panose="020B0506030503020504" pitchFamily="34" charset="0"/>
                <a:ea typeface="TradeGothic LT" panose="020B0506030503020504" pitchFamily="34" charset="0"/>
              </a:rPr>
              <a:t>arge </a:t>
            </a:r>
            <a:r>
              <a:rPr lang="en-US" sz="2000" dirty="0">
                <a:latin typeface="TradeGothic LT" panose="020B0506030503020504" pitchFamily="34" charset="0"/>
                <a:ea typeface="TradeGothic LT" panose="020B0506030503020504" pitchFamily="34" charset="0"/>
              </a:rPr>
              <a:t>risk to the batteries if </a:t>
            </a:r>
            <a:r>
              <a:rPr lang="en-US" sz="2000" dirty="0" smtClean="0">
                <a:latin typeface="TradeGothic LT" panose="020B0506030503020504" pitchFamily="34" charset="0"/>
                <a:ea typeface="TradeGothic LT" panose="020B0506030503020504" pitchFamily="34" charset="0"/>
              </a:rPr>
              <a:t>HVAC cannot </a:t>
            </a:r>
            <a:r>
              <a:rPr lang="en-US" sz="2000" dirty="0">
                <a:latin typeface="TradeGothic LT" panose="020B0506030503020504" pitchFamily="34" charset="0"/>
                <a:ea typeface="TradeGothic LT" panose="020B0506030503020504" pitchFamily="34" charset="0"/>
              </a:rPr>
              <a:t>be restored in a reasonable </a:t>
            </a:r>
            <a:r>
              <a:rPr lang="en-US" sz="2000" dirty="0" smtClean="0">
                <a:latin typeface="TradeGothic LT" panose="020B0506030503020504" pitchFamily="34" charset="0"/>
                <a:ea typeface="TradeGothic LT" panose="020B0506030503020504" pitchFamily="34" charset="0"/>
              </a:rPr>
              <a:t>timeframe </a:t>
            </a:r>
          </a:p>
          <a:p>
            <a:pPr marL="0" lvl="1"/>
            <a:endParaRPr lang="en-US" dirty="0" smtClean="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Battery </a:t>
            </a:r>
            <a:r>
              <a:rPr lang="en-US" sz="2000" dirty="0">
                <a:latin typeface="TradeGothic LT" panose="020B0506030503020504" pitchFamily="34" charset="0"/>
                <a:ea typeface="TradeGothic LT" panose="020B0506030503020504" pitchFamily="34" charset="0"/>
              </a:rPr>
              <a:t>Energy Storage System developers </a:t>
            </a:r>
            <a:r>
              <a:rPr lang="en-US" sz="2000" dirty="0" smtClean="0">
                <a:latin typeface="TradeGothic LT" panose="020B0506030503020504" pitchFamily="34" charset="0"/>
                <a:ea typeface="TradeGothic LT" panose="020B0506030503020504" pitchFamily="34" charset="0"/>
              </a:rPr>
              <a:t>proposal   </a:t>
            </a:r>
          </a:p>
          <a:p>
            <a:pPr marL="742950" lvl="2"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Main feed for auxiliary </a:t>
            </a:r>
            <a:r>
              <a:rPr lang="en-US" sz="2000" dirty="0">
                <a:latin typeface="TradeGothic LT" panose="020B0506030503020504" pitchFamily="34" charset="0"/>
                <a:ea typeface="TradeGothic LT" panose="020B0506030503020504" pitchFamily="34" charset="0"/>
              </a:rPr>
              <a:t>loads </a:t>
            </a:r>
            <a:r>
              <a:rPr lang="en-US" sz="2000" dirty="0" smtClean="0">
                <a:latin typeface="TradeGothic LT" panose="020B0506030503020504" pitchFamily="34" charset="0"/>
                <a:ea typeface="TradeGothic LT" panose="020B0506030503020504" pitchFamily="34" charset="0"/>
              </a:rPr>
              <a:t>behind the transmission interconnection </a:t>
            </a:r>
          </a:p>
          <a:p>
            <a:pPr marL="742950" lvl="2" indent="-28575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A</a:t>
            </a:r>
            <a:r>
              <a:rPr lang="en-US" sz="2000" dirty="0" smtClean="0">
                <a:latin typeface="TradeGothic LT" panose="020B0506030503020504" pitchFamily="34" charset="0"/>
                <a:ea typeface="TradeGothic LT" panose="020B0506030503020504" pitchFamily="34" charset="0"/>
              </a:rPr>
              <a:t>lternate feed </a:t>
            </a:r>
            <a:r>
              <a:rPr lang="en-US" sz="2000" dirty="0">
                <a:latin typeface="TradeGothic LT" panose="020B0506030503020504" pitchFamily="34" charset="0"/>
                <a:ea typeface="TradeGothic LT" panose="020B0506030503020504" pitchFamily="34" charset="0"/>
              </a:rPr>
              <a:t>for auxiliary loads </a:t>
            </a:r>
            <a:r>
              <a:rPr lang="en-US" sz="2000" dirty="0" smtClean="0">
                <a:latin typeface="TradeGothic LT" panose="020B0506030503020504" pitchFamily="34" charset="0"/>
                <a:ea typeface="TradeGothic LT" panose="020B0506030503020504" pitchFamily="34" charset="0"/>
              </a:rPr>
              <a:t>served from a Distribution Service Provider circuit</a:t>
            </a:r>
          </a:p>
          <a:p>
            <a:pPr marL="742950" lvl="2" indent="-28575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U</a:t>
            </a:r>
            <a:r>
              <a:rPr lang="en-US" sz="2000" dirty="0" smtClean="0">
                <a:latin typeface="TradeGothic LT" panose="020B0506030503020504" pitchFamily="34" charset="0"/>
                <a:ea typeface="TradeGothic LT" panose="020B0506030503020504" pitchFamily="34" charset="0"/>
              </a:rPr>
              <a:t>tilize a break-before-make automatic transfer scheme </a:t>
            </a:r>
          </a:p>
          <a:p>
            <a:pPr marL="0" lvl="1"/>
            <a:endParaRPr lang="en-US" dirty="0" smtClean="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Settlement of energy flows to the auxiliary load </a:t>
            </a:r>
          </a:p>
          <a:p>
            <a:pPr marL="742950" lvl="2"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EPS Metering will follow standard netting rules for the sites with auxiliary loads behind the generation site POI </a:t>
            </a:r>
          </a:p>
          <a:p>
            <a:pPr marL="742950" lvl="2"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TDSP metering will follow the standard rules for provision of data to ERCOT for settlements </a:t>
            </a:r>
          </a:p>
          <a:p>
            <a:pPr marL="285750" lvl="1" indent="-285750">
              <a:buFont typeface="Arial" panose="020B0604020202020204" pitchFamily="34" charset="0"/>
              <a:buChar char="•"/>
            </a:pPr>
            <a:endParaRPr lang="en-US" sz="2000" dirty="0" smtClean="0">
              <a:latin typeface="TradeGothic LT" panose="020B0506030503020504" pitchFamily="34" charset="0"/>
              <a:ea typeface="TradeGothic LT" panose="020B0506030503020504" pitchFamily="34" charset="0"/>
            </a:endParaRPr>
          </a:p>
          <a:p>
            <a:endParaRPr lang="en-US" dirty="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31471925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latin typeface="TradeGothic LT" panose="020B0506030503020504" pitchFamily="34" charset="0"/>
                <a:ea typeface="TradeGothic LT" panose="020B0506030503020504" pitchFamily="34" charset="0"/>
              </a:rPr>
              <a:t>ESR </a:t>
            </a:r>
            <a:r>
              <a:rPr lang="en-US" dirty="0">
                <a:latin typeface="TradeGothic LT" panose="020B0506030503020504" pitchFamily="34" charset="0"/>
                <a:ea typeface="TradeGothic LT" panose="020B0506030503020504" pitchFamily="34" charset="0"/>
              </a:rPr>
              <a:t>Auxiliary Load Dual Feed </a:t>
            </a:r>
            <a:r>
              <a:rPr lang="en-US" dirty="0" smtClean="0">
                <a:latin typeface="TradeGothic LT" panose="020B0506030503020504" pitchFamily="34" charset="0"/>
                <a:ea typeface="TradeGothic LT" panose="020B0506030503020504" pitchFamily="34" charset="0"/>
              </a:rPr>
              <a:t>with Auto </a:t>
            </a:r>
            <a:r>
              <a:rPr lang="en-US" dirty="0">
                <a:latin typeface="TradeGothic LT" panose="020B0506030503020504" pitchFamily="34" charset="0"/>
                <a:ea typeface="TradeGothic LT" panose="020B0506030503020504" pitchFamily="34" charset="0"/>
              </a:rPr>
              <a:t>T</a:t>
            </a:r>
            <a:r>
              <a:rPr lang="en-US" dirty="0" smtClean="0">
                <a:latin typeface="TradeGothic LT" panose="020B0506030503020504" pitchFamily="34" charset="0"/>
                <a:ea typeface="TradeGothic LT" panose="020B0506030503020504" pitchFamily="34" charset="0"/>
              </a:rPr>
              <a:t>ransfer </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6115" y="914400"/>
            <a:ext cx="7007969" cy="5257800"/>
          </a:xfrm>
          <a:prstGeom prst="rect">
            <a:avLst/>
          </a:prstGeom>
        </p:spPr>
      </p:pic>
    </p:spTree>
    <p:extLst>
      <p:ext uri="{BB962C8B-B14F-4D97-AF65-F5344CB8AC3E}">
        <p14:creationId xmlns:p14="http://schemas.microsoft.com/office/powerpoint/2010/main" val="923933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ESR Auxiliary Load Dual Feed with Auto Transfer </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
        <p:nvSpPr>
          <p:cNvPr id="5" name="Rectangle 4"/>
          <p:cNvSpPr/>
          <p:nvPr/>
        </p:nvSpPr>
        <p:spPr>
          <a:xfrm>
            <a:off x="381000" y="762000"/>
            <a:ext cx="8153400" cy="6217087"/>
          </a:xfrm>
          <a:prstGeom prst="rect">
            <a:avLst/>
          </a:prstGeom>
        </p:spPr>
        <p:txBody>
          <a:bodyPr wrap="square">
            <a:spAutoFit/>
          </a:bodyPr>
          <a:lstStyle/>
          <a:p>
            <a:pPr marL="285750" lvl="1"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Protocol Section 10.3.2.3(5) provides </a:t>
            </a:r>
            <a:r>
              <a:rPr lang="en-US" sz="2000" dirty="0">
                <a:latin typeface="TradeGothic LT" panose="020B0506030503020504" pitchFamily="34" charset="0"/>
                <a:ea typeface="TradeGothic LT" panose="020B0506030503020504" pitchFamily="34" charset="0"/>
              </a:rPr>
              <a:t>guidance on the topic </a:t>
            </a:r>
            <a:endParaRPr lang="en-US" sz="2000" dirty="0" smtClean="0">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r>
              <a:rPr lang="en-US" sz="2000" i="1" dirty="0" smtClean="0">
                <a:latin typeface="TradeGothic LT" panose="020B0506030503020504" pitchFamily="34" charset="0"/>
                <a:ea typeface="TradeGothic LT" panose="020B0506030503020504" pitchFamily="34" charset="0"/>
              </a:rPr>
              <a:t>All </a:t>
            </a:r>
            <a:r>
              <a:rPr lang="en-US" sz="2000" i="1" dirty="0">
                <a:latin typeface="TradeGothic LT" panose="020B0506030503020504" pitchFamily="34" charset="0"/>
                <a:ea typeface="TradeGothic LT" panose="020B0506030503020504" pitchFamily="34" charset="0"/>
              </a:rPr>
              <a:t>Load(s) included in the netting arrangement for an EPS Metering Facility shall only be electrically connected to the ERCOT Transmission Grid through the EPS metering point(s) for such Facility.  Such Loads shall not be electrically connected to the ERCOT Transmission Grid through electrical connections that are not metered by the EPS metering point(s) for the Facility</a:t>
            </a:r>
            <a:r>
              <a:rPr lang="en-US" sz="2000" i="1" dirty="0" smtClean="0">
                <a:latin typeface="TradeGothic LT" panose="020B0506030503020504" pitchFamily="34" charset="0"/>
                <a:ea typeface="TradeGothic LT" panose="020B0506030503020504" pitchFamily="34" charset="0"/>
              </a:rPr>
              <a:t>.</a:t>
            </a:r>
          </a:p>
          <a:p>
            <a:pPr marL="742950" lvl="2" indent="-285750">
              <a:buFont typeface="Arial" panose="020B0604020202020204" pitchFamily="34" charset="0"/>
              <a:buChar char="•"/>
            </a:pPr>
            <a:endParaRPr lang="en-US" sz="2000" dirty="0" smtClean="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Does the MWG membership have a desire to present the utilization of an ATS for serving ESR BESS auxiliary loads to </a:t>
            </a:r>
            <a:r>
              <a:rPr lang="en-US" sz="2000" dirty="0">
                <a:latin typeface="TradeGothic LT" panose="020B0506030503020504" pitchFamily="34" charset="0"/>
                <a:ea typeface="TradeGothic LT" panose="020B0506030503020504" pitchFamily="34" charset="0"/>
              </a:rPr>
              <a:t>WMS </a:t>
            </a:r>
            <a:r>
              <a:rPr lang="en-US" sz="2000" dirty="0" smtClean="0">
                <a:latin typeface="TradeGothic LT" panose="020B0506030503020504" pitchFamily="34" charset="0"/>
                <a:ea typeface="TradeGothic LT" panose="020B0506030503020504" pitchFamily="34" charset="0"/>
              </a:rPr>
              <a:t>with a request for </a:t>
            </a:r>
            <a:r>
              <a:rPr lang="en-US" sz="2000" dirty="0">
                <a:latin typeface="TradeGothic LT" panose="020B0506030503020504" pitchFamily="34" charset="0"/>
                <a:ea typeface="TradeGothic LT" panose="020B0506030503020504" pitchFamily="34" charset="0"/>
              </a:rPr>
              <a:t>direction to </a:t>
            </a:r>
            <a:r>
              <a:rPr lang="en-US" sz="2000" dirty="0" smtClean="0">
                <a:latin typeface="TradeGothic LT" panose="020B0506030503020504" pitchFamily="34" charset="0"/>
                <a:ea typeface="TradeGothic LT" panose="020B0506030503020504" pitchFamily="34" charset="0"/>
              </a:rPr>
              <a:t>investigate  </a:t>
            </a:r>
          </a:p>
          <a:p>
            <a:pPr marL="742950" lvl="2" indent="-28575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D</a:t>
            </a:r>
            <a:r>
              <a:rPr lang="en-US" sz="2000" dirty="0" smtClean="0">
                <a:latin typeface="TradeGothic LT" panose="020B0506030503020504" pitchFamily="34" charset="0"/>
                <a:ea typeface="TradeGothic LT" panose="020B0506030503020504" pitchFamily="34" charset="0"/>
              </a:rPr>
              <a:t>iscuss whether </a:t>
            </a:r>
            <a:r>
              <a:rPr lang="en-US" sz="2000" dirty="0">
                <a:latin typeface="TradeGothic LT" panose="020B0506030503020504" pitchFamily="34" charset="0"/>
                <a:ea typeface="TradeGothic LT" panose="020B0506030503020504" pitchFamily="34" charset="0"/>
              </a:rPr>
              <a:t>Protocol section 10.3.2.3(5) should be modified to </a:t>
            </a:r>
            <a:r>
              <a:rPr lang="en-US" sz="2000" dirty="0" smtClean="0">
                <a:latin typeface="TradeGothic LT" panose="020B0506030503020504" pitchFamily="34" charset="0"/>
                <a:ea typeface="TradeGothic LT" panose="020B0506030503020504" pitchFamily="34" charset="0"/>
              </a:rPr>
              <a:t>accommodate the requested metering configuration and </a:t>
            </a:r>
          </a:p>
          <a:p>
            <a:pPr marL="742950" lvl="2"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If the MWG consensus recommendation is to support an automatic </a:t>
            </a:r>
            <a:r>
              <a:rPr lang="en-US" sz="2000" dirty="0">
                <a:latin typeface="TradeGothic LT" panose="020B0506030503020504" pitchFamily="34" charset="0"/>
                <a:ea typeface="TradeGothic LT" panose="020B0506030503020504" pitchFamily="34" charset="0"/>
              </a:rPr>
              <a:t>transfer </a:t>
            </a:r>
            <a:r>
              <a:rPr lang="en-US" sz="2000" dirty="0" smtClean="0">
                <a:latin typeface="TradeGothic LT" panose="020B0506030503020504" pitchFamily="34" charset="0"/>
                <a:ea typeface="TradeGothic LT" panose="020B0506030503020504" pitchFamily="34" charset="0"/>
              </a:rPr>
              <a:t>scheme for a BESS/ESR</a:t>
            </a:r>
          </a:p>
          <a:p>
            <a:pPr marL="1200150" lvl="3"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Provide a recommendation on  </a:t>
            </a:r>
            <a:r>
              <a:rPr lang="en-US" sz="2000" dirty="0">
                <a:latin typeface="TradeGothic LT" panose="020B0506030503020504" pitchFamily="34" charset="0"/>
                <a:ea typeface="TradeGothic LT" panose="020B0506030503020504" pitchFamily="34" charset="0"/>
              </a:rPr>
              <a:t>Protocol language </a:t>
            </a:r>
            <a:r>
              <a:rPr lang="en-US" sz="2000" dirty="0" smtClean="0">
                <a:latin typeface="TradeGothic LT" panose="020B0506030503020504" pitchFamily="34" charset="0"/>
                <a:ea typeface="TradeGothic LT" panose="020B0506030503020504" pitchFamily="34" charset="0"/>
              </a:rPr>
              <a:t>that could be submitted to implement the concept </a:t>
            </a:r>
            <a:r>
              <a:rPr lang="en-US" sz="2000" dirty="0">
                <a:latin typeface="TradeGothic LT" panose="020B0506030503020504" pitchFamily="34" charset="0"/>
                <a:ea typeface="TradeGothic LT" panose="020B0506030503020504" pitchFamily="34" charset="0"/>
              </a:rPr>
              <a:t>  </a:t>
            </a:r>
          </a:p>
          <a:p>
            <a:endParaRPr lang="en-US" dirty="0"/>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428496005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9955</TotalTime>
  <Words>1210</Words>
  <Application>Microsoft Office PowerPoint</Application>
  <PresentationFormat>On-screen Show (4:3)</PresentationFormat>
  <Paragraphs>191</Paragraphs>
  <Slides>20</Slides>
  <Notes>19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20</vt:i4>
      </vt:variant>
    </vt:vector>
  </HeadingPairs>
  <TitlesOfParts>
    <vt:vector size="26" baseType="lpstr">
      <vt:lpstr>Arial</vt:lpstr>
      <vt:lpstr>Calibri</vt:lpstr>
      <vt:lpstr>Times New Roman</vt:lpstr>
      <vt:lpstr>TradeGothic LT</vt:lpstr>
      <vt:lpstr>1_Custom Design</vt:lpstr>
      <vt:lpstr>Office Theme</vt:lpstr>
      <vt:lpstr>PowerPoint Presentation</vt:lpstr>
      <vt:lpstr>Anti-Trust Admonition</vt:lpstr>
      <vt:lpstr>Attendance Roll-call and Introductions</vt:lpstr>
      <vt:lpstr>Update on NPRR1020 and SMOGRR024</vt:lpstr>
      <vt:lpstr>Loss of Telemetry Update</vt:lpstr>
      <vt:lpstr>Line Loss Compensation Discussion</vt:lpstr>
      <vt:lpstr>ESR Auxiliary Load Dual Feed with Auto Transfer </vt:lpstr>
      <vt:lpstr>ESR Auxiliary Load Dual Feed with Auto Transfer </vt:lpstr>
      <vt:lpstr>ESR Auxiliary Load Dual Feed with Auto Transfer </vt:lpstr>
      <vt:lpstr>Separately Metering Aux Loads for an ESR </vt:lpstr>
      <vt:lpstr>Separately Metering Aux Loads for an ESR </vt:lpstr>
      <vt:lpstr>Separately Metering Aux Loads for an ESR </vt:lpstr>
      <vt:lpstr>Separately Metering Aux Loads for an ESR </vt:lpstr>
      <vt:lpstr>Separately Metering Aux Loads for an ESR </vt:lpstr>
      <vt:lpstr>EPS or TDSP Metering for DGR</vt:lpstr>
      <vt:lpstr>EPS or TDSP Metering for DGR</vt:lpstr>
      <vt:lpstr>Reports on EPS Activities</vt:lpstr>
      <vt:lpstr>Standing Reminder on NPRR949 Implementation</vt:lpstr>
      <vt:lpstr>New or Other Business Items</vt:lpstr>
      <vt:lpstr>Meeting Summary and Closing Remarks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Maul, Donald</cp:lastModifiedBy>
  <cp:revision>259</cp:revision>
  <cp:lastPrinted>2016-01-21T20:53:15Z</cp:lastPrinted>
  <dcterms:created xsi:type="dcterms:W3CDTF">2016-01-21T15:20:31Z</dcterms:created>
  <dcterms:modified xsi:type="dcterms:W3CDTF">2021-03-25T17:59:15Z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