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331" r:id="rId8"/>
    <p:sldId id="332" r:id="rId9"/>
    <p:sldId id="333" r:id="rId10"/>
    <p:sldId id="334" r:id="rId11"/>
    <p:sldId id="335" r:id="rId12"/>
    <p:sldId id="264"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0">
          <p15:clr>
            <a:srgbClr val="A4A3A4"/>
          </p15:clr>
        </p15:guide>
        <p15:guide id="3" orient="horz" pos="3744" userDrawn="1">
          <p15:clr>
            <a:srgbClr val="A4A3A4"/>
          </p15:clr>
        </p15:guide>
        <p15:guide id="4" pos="672" userDrawn="1">
          <p15:clr>
            <a:srgbClr val="A4A3A4"/>
          </p15:clr>
        </p15:guide>
        <p15:guide id="5" pos="50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3" autoAdjust="0"/>
    <p:restoredTop sz="94660"/>
  </p:normalViewPr>
  <p:slideViewPr>
    <p:cSldViewPr showGuides="1">
      <p:cViewPr varScale="1">
        <p:scale>
          <a:sx n="72" d="100"/>
          <a:sy n="72" d="100"/>
        </p:scale>
        <p:origin x="480" y="54"/>
      </p:cViewPr>
      <p:guideLst>
        <p:guide orient="horz" pos="1104"/>
        <p:guide pos="2880"/>
        <p:guide orient="horz" pos="3744"/>
        <p:guide pos="672"/>
        <p:guide pos="50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3/25/2021</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3/25/2021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16548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651536"/>
            <a:ext cx="1164525" cy="246221"/>
          </a:xfrm>
          <a:prstGeom prst="rect">
            <a:avLst/>
          </a:prstGeom>
          <a:noFill/>
        </p:spPr>
        <p:txBody>
          <a:bodyPr wrap="square" rtlCol="0">
            <a:spAutoFit/>
          </a:bodyPr>
          <a:lstStyle/>
          <a:p>
            <a:pPr algn="l"/>
            <a:r>
              <a:rPr lang="en-US" sz="1000" b="0" baseline="0" dirty="0" smtClean="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616101"/>
          </a:xfrm>
          <a:prstGeom prst="rect">
            <a:avLst/>
          </a:prstGeom>
          <a:noFill/>
        </p:spPr>
        <p:txBody>
          <a:bodyPr wrap="square" rtlCol="0">
            <a:spAutoFit/>
          </a:bodyPr>
          <a:lstStyle/>
          <a:p>
            <a:r>
              <a:rPr lang="en-US" sz="2000" b="1" dirty="0" smtClean="0"/>
              <a:t>7.  Default Uplift</a:t>
            </a:r>
            <a:endParaRPr lang="en-US" dirty="0"/>
          </a:p>
          <a:p>
            <a:r>
              <a:rPr lang="en-US" dirty="0" smtClean="0"/>
              <a:t>Mark Ruane</a:t>
            </a:r>
            <a:endParaRPr lang="en-US" dirty="0"/>
          </a:p>
          <a:p>
            <a:r>
              <a:rPr lang="en-US" dirty="0" smtClean="0"/>
              <a:t>Sr. Director, Settlements, Retail and Credit</a:t>
            </a:r>
          </a:p>
          <a:p>
            <a:endParaRPr lang="en-US" dirty="0"/>
          </a:p>
          <a:p>
            <a:r>
              <a:rPr lang="en-US" dirty="0" smtClean="0"/>
              <a:t>CWG / MCWG</a:t>
            </a:r>
          </a:p>
          <a:p>
            <a:endParaRPr lang="en-US" dirty="0" smtClean="0"/>
          </a:p>
          <a:p>
            <a:r>
              <a:rPr lang="en-US" dirty="0" smtClean="0"/>
              <a:t>ERCOT Public</a:t>
            </a:r>
          </a:p>
          <a:p>
            <a:r>
              <a:rPr lang="en-US" dirty="0" smtClean="0"/>
              <a:t>March 25, 2021</a:t>
            </a:r>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smtClean="0"/>
              <a:t>Short-Paying Invoice Recipients</a:t>
            </a:r>
            <a:endParaRPr lang="en-US" dirty="0"/>
          </a:p>
        </p:txBody>
      </p:sp>
      <p:sp>
        <p:nvSpPr>
          <p:cNvPr id="3" name="Content Placeholder 2"/>
          <p:cNvSpPr>
            <a:spLocks noGrp="1"/>
          </p:cNvSpPr>
          <p:nvPr>
            <p:ph idx="1"/>
          </p:nvPr>
        </p:nvSpPr>
        <p:spPr>
          <a:xfrm>
            <a:off x="304800" y="762000"/>
            <a:ext cx="8534400" cy="5158033"/>
          </a:xfrm>
        </p:spPr>
        <p:txBody>
          <a:bodyPr/>
          <a:lstStyle/>
          <a:p>
            <a:pPr lvl="0">
              <a:spcBef>
                <a:spcPts val="0"/>
              </a:spcBef>
            </a:pPr>
            <a:r>
              <a:rPr lang="en-US" sz="2000" dirty="0" smtClean="0"/>
              <a:t>Upon a QSE’s/CRRAH’s failure to timely pay a Settlement Invoice, ERCOT must draw on any available Financial Security of the short-paying entity, and offset/recoup any amounts owed by ERCOT against amounts not paid by the short-paying entity.</a:t>
            </a:r>
          </a:p>
          <a:p>
            <a:pPr lvl="0">
              <a:spcBef>
                <a:spcPts val="0"/>
              </a:spcBef>
            </a:pPr>
            <a:endParaRPr lang="en-US" sz="2000" dirty="0"/>
          </a:p>
          <a:p>
            <a:pPr lvl="0">
              <a:spcBef>
                <a:spcPts val="0"/>
              </a:spcBef>
            </a:pPr>
            <a:r>
              <a:rPr lang="en-US" sz="2000" dirty="0" smtClean="0"/>
              <a:t>If ERCOT still does not have sufficient funds to pay amounts owed (and following the deduction of certain fees), ERCOT must reduce payments to </a:t>
            </a:r>
            <a:r>
              <a:rPr lang="en-US" sz="2000" u="sng" dirty="0" smtClean="0"/>
              <a:t>all</a:t>
            </a:r>
            <a:r>
              <a:rPr lang="en-US" sz="2000" dirty="0" smtClean="0"/>
              <a:t> Settlement Invoice Recipients owed monies from ERCOT. Such reduction is based on a pro rata share of that which is owed to each Settlement Invoice Recipient, to the extent necessary to achieve revenue neutrality for ERCOT. </a:t>
            </a:r>
          </a:p>
          <a:p>
            <a:pPr lvl="0">
              <a:spcBef>
                <a:spcPts val="0"/>
              </a:spcBef>
            </a:pPr>
            <a:endParaRPr lang="en-US" sz="2000" dirty="0"/>
          </a:p>
          <a:p>
            <a:pPr lvl="0">
              <a:spcBef>
                <a:spcPts val="0"/>
              </a:spcBef>
            </a:pPr>
            <a:r>
              <a:rPr lang="en-US" sz="2000" dirty="0" smtClean="0"/>
              <a:t>Market Notice – ERCOT is required to provide the market with payment details on all short pays and subsequent reimbursements.</a:t>
            </a:r>
          </a:p>
          <a:p>
            <a:pPr lvl="0">
              <a:spcBef>
                <a:spcPts val="0"/>
              </a:spcBef>
            </a:pPr>
            <a:endParaRPr lang="en-US" sz="2000" dirty="0"/>
          </a:p>
          <a:p>
            <a:pPr lvl="0">
              <a:spcBef>
                <a:spcPts val="0"/>
              </a:spcBef>
            </a:pPr>
            <a:r>
              <a:rPr lang="en-US" sz="2000" dirty="0" smtClean="0"/>
              <a:t>Payment Plans – ERCOT may enter into a payment plan with a short-paying Invoice Recipient. Any such plan must be disclosed to Market Participants. </a:t>
            </a:r>
          </a:p>
          <a:p>
            <a:pPr lvl="0">
              <a:spcBef>
                <a:spcPts val="0"/>
              </a:spcBef>
            </a:pPr>
            <a:endParaRPr lang="en-US" sz="1600" dirty="0"/>
          </a:p>
          <a:p>
            <a:pPr>
              <a:spcBef>
                <a:spcPts val="0"/>
              </a:spcBef>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4126308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Default </a:t>
            </a:r>
            <a:r>
              <a:rPr lang="en-US" dirty="0" smtClean="0"/>
              <a:t>Uplift</a:t>
            </a:r>
            <a:endParaRPr lang="en-US" dirty="0"/>
          </a:p>
        </p:txBody>
      </p:sp>
      <p:sp>
        <p:nvSpPr>
          <p:cNvPr id="3" name="Content Placeholder 2"/>
          <p:cNvSpPr>
            <a:spLocks noGrp="1"/>
          </p:cNvSpPr>
          <p:nvPr>
            <p:ph idx="1"/>
          </p:nvPr>
        </p:nvSpPr>
        <p:spPr>
          <a:xfrm>
            <a:off x="304800" y="762000"/>
            <a:ext cx="8534400" cy="5410200"/>
          </a:xfrm>
        </p:spPr>
        <p:txBody>
          <a:bodyPr/>
          <a:lstStyle/>
          <a:p>
            <a:pPr lvl="0">
              <a:spcBef>
                <a:spcPts val="600"/>
              </a:spcBef>
              <a:spcAft>
                <a:spcPts val="600"/>
              </a:spcAft>
            </a:pPr>
            <a:r>
              <a:rPr lang="en-US" sz="2000" dirty="0" smtClean="0"/>
              <a:t>ERCOT must collect </a:t>
            </a:r>
            <a:r>
              <a:rPr lang="en-US" sz="2000" dirty="0"/>
              <a:t>the total short pay amount for all Settlement Invoices for a month, less the total payments expected from any payment plan, from QSEs and </a:t>
            </a:r>
            <a:r>
              <a:rPr lang="en-US" sz="2000" dirty="0" smtClean="0"/>
              <a:t>CRRAHs</a:t>
            </a:r>
          </a:p>
          <a:p>
            <a:pPr lvl="0">
              <a:spcBef>
                <a:spcPts val="0"/>
              </a:spcBef>
            </a:pPr>
            <a:endParaRPr lang="en-US" sz="2000" dirty="0" smtClean="0"/>
          </a:p>
          <a:p>
            <a:pPr lvl="0">
              <a:spcBef>
                <a:spcPts val="600"/>
              </a:spcBef>
              <a:spcAft>
                <a:spcPts val="600"/>
              </a:spcAft>
            </a:pPr>
            <a:r>
              <a:rPr lang="en-US" sz="2000" dirty="0" smtClean="0"/>
              <a:t>CP Share of Uplift (CP’s </a:t>
            </a:r>
            <a:r>
              <a:rPr lang="en-US" sz="2000" dirty="0"/>
              <a:t>payment </a:t>
            </a:r>
            <a:r>
              <a:rPr lang="en-US" sz="2000" dirty="0" smtClean="0"/>
              <a:t>obligation) - Based </a:t>
            </a:r>
            <a:r>
              <a:rPr lang="en-US" sz="2000" dirty="0"/>
              <a:t>on Settlement activity of </a:t>
            </a:r>
            <a:r>
              <a:rPr lang="en-US" sz="2000" dirty="0" smtClean="0"/>
              <a:t>the CPs’ QSEs/CRRAHs </a:t>
            </a:r>
            <a:r>
              <a:rPr lang="en-US" sz="2000" dirty="0"/>
              <a:t>in the month prior to the month in which the default occurred</a:t>
            </a:r>
            <a:r>
              <a:rPr lang="en-US" sz="2000" dirty="0" smtClean="0"/>
              <a:t>. </a:t>
            </a:r>
          </a:p>
          <a:p>
            <a:pPr lvl="1">
              <a:spcBef>
                <a:spcPts val="600"/>
              </a:spcBef>
              <a:spcAft>
                <a:spcPts val="600"/>
              </a:spcAft>
            </a:pPr>
            <a:r>
              <a:rPr lang="en-US" sz="2000" dirty="0" smtClean="0"/>
              <a:t>CP’s </a:t>
            </a:r>
            <a:r>
              <a:rPr lang="en-US" sz="2000" dirty="0"/>
              <a:t>share of the </a:t>
            </a:r>
            <a:r>
              <a:rPr lang="en-US" sz="2000" dirty="0" smtClean="0"/>
              <a:t>Default Uplift is </a:t>
            </a:r>
            <a:r>
              <a:rPr lang="en-US" sz="2000" dirty="0"/>
              <a:t>invoiced to its QSEs/CRRAHs, pro rata, based on each of the QSE’s/CRRAH’s share of the CP’s max MWh activity.</a:t>
            </a:r>
          </a:p>
          <a:p>
            <a:pPr lvl="2">
              <a:spcBef>
                <a:spcPts val="600"/>
              </a:spcBef>
              <a:spcAft>
                <a:spcPts val="600"/>
              </a:spcAft>
            </a:pPr>
            <a:r>
              <a:rPr lang="en-US" sz="2000" dirty="0"/>
              <a:t>DAM/CRR MWh Activity: greater of the MWh purchases/sales</a:t>
            </a:r>
          </a:p>
          <a:p>
            <a:pPr lvl="2">
              <a:spcBef>
                <a:spcPts val="600"/>
              </a:spcBef>
              <a:spcAft>
                <a:spcPts val="600"/>
              </a:spcAft>
            </a:pPr>
            <a:r>
              <a:rPr lang="en-US" sz="2000" dirty="0"/>
              <a:t>RTM MWh Activity: greater of the MWh </a:t>
            </a:r>
            <a:r>
              <a:rPr lang="en-US" sz="2000" dirty="0" smtClean="0"/>
              <a:t>load/generation</a:t>
            </a:r>
          </a:p>
          <a:p>
            <a:pPr lvl="1">
              <a:spcBef>
                <a:spcPts val="600"/>
              </a:spcBef>
              <a:spcAft>
                <a:spcPts val="600"/>
              </a:spcAft>
            </a:pPr>
            <a:r>
              <a:rPr lang="en-US" sz="2000" dirty="0" smtClean="0"/>
              <a:t>Settlement </a:t>
            </a:r>
            <a:r>
              <a:rPr lang="en-US" sz="2000" dirty="0"/>
              <a:t>Activity does not include Defaulted QSEs/CRRAHs</a:t>
            </a:r>
          </a:p>
          <a:p>
            <a:pPr marL="0" indent="0">
              <a:spcBef>
                <a:spcPts val="600"/>
              </a:spcBef>
              <a:spcAft>
                <a:spcPts val="600"/>
              </a:spcAft>
              <a:buNone/>
            </a:pPr>
            <a:endParaRPr lang="en-US" sz="2000" dirty="0" smtClean="0"/>
          </a:p>
          <a:p>
            <a:pPr lvl="0">
              <a:spcBef>
                <a:spcPts val="600"/>
              </a:spcBef>
              <a:spcAft>
                <a:spcPts val="600"/>
              </a:spcAft>
            </a:pPr>
            <a:endParaRPr lang="en-US" sz="2000" dirty="0" smtClean="0"/>
          </a:p>
          <a:p>
            <a:pPr mar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046972666"/>
              </p:ext>
            </p:extLst>
          </p:nvPr>
        </p:nvGraphicFramePr>
        <p:xfrm>
          <a:off x="949569" y="5646738"/>
          <a:ext cx="7696200" cy="449262"/>
        </p:xfrm>
        <a:graphic>
          <a:graphicData uri="http://schemas.openxmlformats.org/drawingml/2006/table">
            <a:tbl>
              <a:tblPr firstRow="1" bandRow="1">
                <a:tableStyleId>{5940675A-B579-460E-94D1-54222C63F5DA}</a:tableStyleId>
              </a:tblPr>
              <a:tblGrid>
                <a:gridCol w="769620"/>
                <a:gridCol w="1154430"/>
                <a:gridCol w="5772150"/>
              </a:tblGrid>
              <a:tr h="449262">
                <a:tc>
                  <a:txBody>
                    <a:bodyPr/>
                    <a:lstStyle/>
                    <a:p>
                      <a:r>
                        <a:rPr lang="en-US" sz="1600" i="1" dirty="0" smtClean="0"/>
                        <a:t>mp</a:t>
                      </a:r>
                      <a:endParaRPr lang="en-US" sz="1600" i="1" dirty="0"/>
                    </a:p>
                  </a:txBody>
                  <a:tcPr/>
                </a:tc>
                <a:tc>
                  <a:txBody>
                    <a:bodyPr/>
                    <a:lstStyle/>
                    <a:p>
                      <a:r>
                        <a:rPr lang="en-US" sz="1600" dirty="0" smtClean="0"/>
                        <a:t>none</a:t>
                      </a:r>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 Market Participant</a:t>
                      </a:r>
                      <a:r>
                        <a:rPr lang="en-US" sz="1600" baseline="0" dirty="0" smtClean="0"/>
                        <a:t> that is a </a:t>
                      </a:r>
                      <a:r>
                        <a:rPr lang="en-US" sz="1600" u="sng" baseline="0" dirty="0" smtClean="0"/>
                        <a:t>non-defaulting </a:t>
                      </a:r>
                      <a:r>
                        <a:rPr lang="en-US" sz="1600" baseline="0" dirty="0" smtClean="0"/>
                        <a:t>QSE or CRRAH.</a:t>
                      </a:r>
                      <a:endParaRPr lang="en-US" sz="1600" dirty="0" smtClean="0"/>
                    </a:p>
                  </a:txBody>
                  <a:tcPr/>
                </a:tc>
              </a:tr>
            </a:tbl>
          </a:graphicData>
        </a:graphic>
      </p:graphicFrame>
    </p:spTree>
    <p:extLst>
      <p:ext uri="{BB962C8B-B14F-4D97-AF65-F5344CB8AC3E}">
        <p14:creationId xmlns:p14="http://schemas.microsoft.com/office/powerpoint/2010/main" val="2948691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Default </a:t>
            </a:r>
            <a:r>
              <a:rPr lang="en-US" dirty="0" smtClean="0"/>
              <a:t>Uplift</a:t>
            </a:r>
            <a:endParaRPr lang="en-US" dirty="0"/>
          </a:p>
        </p:txBody>
      </p:sp>
      <p:sp>
        <p:nvSpPr>
          <p:cNvPr id="3" name="Content Placeholder 2"/>
          <p:cNvSpPr>
            <a:spLocks noGrp="1"/>
          </p:cNvSpPr>
          <p:nvPr>
            <p:ph idx="1"/>
          </p:nvPr>
        </p:nvSpPr>
        <p:spPr>
          <a:xfrm>
            <a:off x="304800" y="762000"/>
            <a:ext cx="8534400" cy="5410200"/>
          </a:xfrm>
        </p:spPr>
        <p:txBody>
          <a:bodyPr/>
          <a:lstStyle/>
          <a:p>
            <a:pPr>
              <a:spcBef>
                <a:spcPts val="600"/>
              </a:spcBef>
              <a:spcAft>
                <a:spcPts val="600"/>
              </a:spcAft>
            </a:pPr>
            <a:r>
              <a:rPr lang="en-US" sz="2000" dirty="0" smtClean="0"/>
              <a:t>Default </a:t>
            </a:r>
            <a:r>
              <a:rPr lang="en-US" sz="2000" dirty="0"/>
              <a:t>Uplift Invoices may be issued after 90 days of a short pay</a:t>
            </a:r>
          </a:p>
          <a:p>
            <a:pPr>
              <a:spcBef>
                <a:spcPts val="600"/>
              </a:spcBef>
              <a:spcAft>
                <a:spcPts val="600"/>
              </a:spcAft>
            </a:pPr>
            <a:r>
              <a:rPr lang="en-US" sz="2000" dirty="0"/>
              <a:t>Max of $</a:t>
            </a:r>
            <a:r>
              <a:rPr lang="en-US" sz="2000" dirty="0" smtClean="0"/>
              <a:t>2.5m </a:t>
            </a:r>
            <a:r>
              <a:rPr lang="en-US" sz="2000" dirty="0"/>
              <a:t>total can be charged in any monthly </a:t>
            </a:r>
            <a:r>
              <a:rPr lang="en-US" sz="2000" dirty="0" smtClean="0"/>
              <a:t>“set” </a:t>
            </a:r>
            <a:r>
              <a:rPr lang="en-US" sz="2000" dirty="0"/>
              <a:t>of Default Uplift Invoices until ERCOT uplifts the entire short-paid </a:t>
            </a:r>
            <a:r>
              <a:rPr lang="en-US" sz="2000" dirty="0" smtClean="0"/>
              <a:t>amount</a:t>
            </a:r>
          </a:p>
          <a:p>
            <a:pPr lvl="2">
              <a:spcBef>
                <a:spcPts val="600"/>
              </a:spcBef>
              <a:spcAft>
                <a:spcPts val="600"/>
              </a:spcAft>
            </a:pPr>
            <a:r>
              <a:rPr lang="en-US" sz="2000" dirty="0" smtClean="0"/>
              <a:t>A monthly “set“ includes </a:t>
            </a:r>
            <a:r>
              <a:rPr lang="en-US" sz="2000" dirty="0"/>
              <a:t>all outstanding months with </a:t>
            </a:r>
            <a:r>
              <a:rPr lang="en-US" sz="2000" dirty="0" smtClean="0"/>
              <a:t>Defaults; </a:t>
            </a:r>
            <a:r>
              <a:rPr lang="en-US" sz="2000" dirty="0"/>
              <a:t>not one “set” per default </a:t>
            </a:r>
            <a:r>
              <a:rPr lang="en-US" sz="2000" dirty="0" smtClean="0"/>
              <a:t>month—i.e., although Defaults occurred </a:t>
            </a:r>
            <a:r>
              <a:rPr lang="en-US" sz="2000" dirty="0"/>
              <a:t>in </a:t>
            </a:r>
            <a:r>
              <a:rPr lang="en-US" sz="2000" dirty="0" smtClean="0"/>
              <a:t>February </a:t>
            </a:r>
            <a:r>
              <a:rPr lang="en-US" sz="2000" dirty="0"/>
              <a:t>and March, total </a:t>
            </a:r>
            <a:r>
              <a:rPr lang="en-US" sz="2000" dirty="0" smtClean="0"/>
              <a:t>Default Uplift Invoices for a single month would be capped at $2.5M. </a:t>
            </a:r>
          </a:p>
          <a:p>
            <a:pPr>
              <a:spcBef>
                <a:spcPts val="600"/>
              </a:spcBef>
              <a:spcAft>
                <a:spcPts val="600"/>
              </a:spcAft>
            </a:pPr>
            <a:r>
              <a:rPr lang="en-US" sz="2000" dirty="0"/>
              <a:t>In </a:t>
            </a:r>
            <a:r>
              <a:rPr lang="en-US" sz="2000" dirty="0" smtClean="0"/>
              <a:t>addition to the $2.5 million cap, default Invoices must be spaced at least 30 days apart.</a:t>
            </a:r>
            <a:endParaRPr lang="en-US" sz="2000" dirty="0"/>
          </a:p>
          <a:p>
            <a:pPr>
              <a:spcBef>
                <a:spcPts val="600"/>
              </a:spcBef>
              <a:spcAft>
                <a:spcPts val="600"/>
              </a:spcAft>
            </a:pPr>
            <a:r>
              <a:rPr lang="en-US" sz="2000" dirty="0"/>
              <a:t>February Defaults based on January activity (earliest - May </a:t>
            </a:r>
            <a:r>
              <a:rPr lang="en-US" sz="2000" dirty="0" smtClean="0"/>
              <a:t>24</a:t>
            </a:r>
            <a:r>
              <a:rPr lang="en-US" sz="2000" baseline="30000" dirty="0" smtClean="0"/>
              <a:t>th</a:t>
            </a:r>
            <a:r>
              <a:rPr lang="en-US" sz="2000" dirty="0" smtClean="0"/>
              <a:t>)</a:t>
            </a:r>
            <a:endParaRPr lang="en-US" sz="2000" dirty="0"/>
          </a:p>
          <a:p>
            <a:pPr>
              <a:spcBef>
                <a:spcPts val="600"/>
              </a:spcBef>
              <a:spcAft>
                <a:spcPts val="600"/>
              </a:spcAft>
            </a:pPr>
            <a:r>
              <a:rPr lang="en-US" sz="2000" dirty="0"/>
              <a:t>March Defaults based on February Settlement activity (earliest – May 31</a:t>
            </a:r>
            <a:r>
              <a:rPr lang="en-US" sz="2000" baseline="30000" dirty="0"/>
              <a:t>st</a:t>
            </a:r>
            <a:r>
              <a:rPr lang="en-US" sz="2000" dirty="0"/>
              <a:t>) </a:t>
            </a:r>
          </a:p>
          <a:p>
            <a:r>
              <a:rPr lang="en-US" sz="2000" dirty="0"/>
              <a:t>February Settlement </a:t>
            </a:r>
            <a:r>
              <a:rPr lang="en-US" sz="2000" dirty="0" smtClean="0"/>
              <a:t>expected to </a:t>
            </a:r>
            <a:r>
              <a:rPr lang="en-US" sz="2000" dirty="0"/>
              <a:t>be invoiced until complete (before March Defaults are uplifted), rather than trying to allocate uplifts from multiple months</a:t>
            </a:r>
          </a:p>
          <a:p>
            <a:endParaRPr lang="en-US" sz="2000" dirty="0"/>
          </a:p>
          <a:p>
            <a:pPr>
              <a:spcBef>
                <a:spcPts val="0"/>
              </a:spcBef>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1525315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Default </a:t>
            </a:r>
            <a:r>
              <a:rPr lang="en-US" dirty="0" smtClean="0"/>
              <a:t>Uplift</a:t>
            </a:r>
            <a:endParaRPr lang="en-US" dirty="0"/>
          </a:p>
        </p:txBody>
      </p:sp>
      <p:sp>
        <p:nvSpPr>
          <p:cNvPr id="3" name="Content Placeholder 2"/>
          <p:cNvSpPr>
            <a:spLocks noGrp="1"/>
          </p:cNvSpPr>
          <p:nvPr>
            <p:ph idx="1"/>
          </p:nvPr>
        </p:nvSpPr>
        <p:spPr>
          <a:xfrm>
            <a:off x="304800" y="959096"/>
            <a:ext cx="8534400" cy="4755904"/>
          </a:xfrm>
        </p:spPr>
        <p:txBody>
          <a:bodyPr/>
          <a:lstStyle/>
          <a:p>
            <a:pPr lvl="0">
              <a:spcBef>
                <a:spcPts val="600"/>
              </a:spcBef>
              <a:spcAft>
                <a:spcPts val="600"/>
              </a:spcAft>
            </a:pPr>
            <a:r>
              <a:rPr lang="en-US" sz="2000" dirty="0" smtClean="0"/>
              <a:t>If a CP voluntarily terminates its registration (no Default), its Settlement activity </a:t>
            </a:r>
            <a:r>
              <a:rPr lang="en-US" sz="2000" dirty="0"/>
              <a:t>is not excluded </a:t>
            </a:r>
            <a:r>
              <a:rPr lang="en-US" sz="2000" dirty="0" smtClean="0"/>
              <a:t>from the Default Uplift calculation.</a:t>
            </a:r>
          </a:p>
          <a:p>
            <a:pPr lvl="1">
              <a:spcBef>
                <a:spcPts val="600"/>
              </a:spcBef>
              <a:spcAft>
                <a:spcPts val="600"/>
              </a:spcAft>
            </a:pPr>
            <a:r>
              <a:rPr lang="en-US" sz="2000" dirty="0" smtClean="0"/>
              <a:t>Protocol </a:t>
            </a:r>
            <a:r>
              <a:rPr lang="en-US" sz="2000" dirty="0"/>
              <a:t>Section </a:t>
            </a:r>
            <a:r>
              <a:rPr lang="en-US" sz="2000" dirty="0" smtClean="0"/>
              <a:t>16.11.7, Release </a:t>
            </a:r>
            <a:r>
              <a:rPr lang="en-US" sz="2000" dirty="0"/>
              <a:t>of Market Participant’s Financial Security Requirement </a:t>
            </a:r>
          </a:p>
          <a:p>
            <a:pPr marL="1196975" lvl="1" indent="-449263">
              <a:spcBef>
                <a:spcPts val="600"/>
              </a:spcBef>
              <a:spcAft>
                <a:spcPts val="600"/>
              </a:spcAft>
              <a:buAutoNum type="arabicParenBoth"/>
            </a:pPr>
            <a:r>
              <a:rPr lang="en-US" sz="2000" i="1" dirty="0" smtClean="0"/>
              <a:t>Following </a:t>
            </a:r>
            <a:r>
              <a:rPr lang="en-US" sz="2000" i="1" dirty="0"/>
              <a:t>the termination of a Market Participant’s Standard Form Market Participant Agreement, ERCOT shall retain Financial Security to cover potential future obligations of the terminated Market Participant.  These obligations may include, but are not limited to, Resettlement Statements, Final or True-Up Settlements, and </a:t>
            </a:r>
            <a:r>
              <a:rPr lang="en-US" sz="2000" i="1" u="sng" dirty="0"/>
              <a:t>Default Uplift </a:t>
            </a:r>
            <a:r>
              <a:rPr lang="en-US" sz="2000" i="1" u="sng" dirty="0" smtClean="0"/>
              <a:t>Invoices</a:t>
            </a:r>
            <a:r>
              <a:rPr lang="en-US" sz="2000" i="1" dirty="0" smtClean="0"/>
              <a:t>.</a:t>
            </a:r>
          </a:p>
          <a:p>
            <a:pPr marL="1196975" lvl="1" indent="-449263">
              <a:spcBef>
                <a:spcPts val="600"/>
              </a:spcBef>
              <a:spcAft>
                <a:spcPts val="600"/>
              </a:spcAft>
              <a:buAutoNum type="arabicParenBoth"/>
            </a:pPr>
            <a:r>
              <a:rPr lang="en-US" sz="2000" i="1" dirty="0" smtClean="0"/>
              <a:t>Financial </a:t>
            </a:r>
            <a:r>
              <a:rPr lang="en-US" sz="2000" i="1" dirty="0"/>
              <a:t>Security for potential future obligations of a terminated Market Participant </a:t>
            </a:r>
            <a:r>
              <a:rPr lang="en-US" sz="2000" i="1" dirty="0" smtClean="0"/>
              <a:t>is the </a:t>
            </a:r>
            <a:r>
              <a:rPr lang="en-US" sz="2000" i="1" dirty="0"/>
              <a:t>maximum of the </a:t>
            </a:r>
            <a:r>
              <a:rPr lang="en-US" sz="2000" i="1" dirty="0" smtClean="0"/>
              <a:t>CP’s </a:t>
            </a:r>
            <a:r>
              <a:rPr lang="en-US" sz="2000" i="1" dirty="0"/>
              <a:t>TPE, as applicable, or $</a:t>
            </a:r>
            <a:r>
              <a:rPr lang="en-US" sz="2000" i="1" dirty="0" smtClean="0"/>
              <a:t>5,000.</a:t>
            </a:r>
            <a:endParaRPr lang="en-US" sz="2000" i="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3425154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Default </a:t>
            </a:r>
            <a:r>
              <a:rPr lang="en-US" dirty="0" smtClean="0"/>
              <a:t>Uplift</a:t>
            </a:r>
            <a:endParaRPr lang="en-US" dirty="0"/>
          </a:p>
        </p:txBody>
      </p:sp>
      <p:sp>
        <p:nvSpPr>
          <p:cNvPr id="3" name="Content Placeholder 2"/>
          <p:cNvSpPr>
            <a:spLocks noGrp="1"/>
          </p:cNvSpPr>
          <p:nvPr>
            <p:ph idx="1"/>
          </p:nvPr>
        </p:nvSpPr>
        <p:spPr>
          <a:xfrm>
            <a:off x="304800" y="762000"/>
            <a:ext cx="8534400" cy="5410200"/>
          </a:xfrm>
        </p:spPr>
        <p:txBody>
          <a:bodyPr/>
          <a:lstStyle/>
          <a:p>
            <a:pPr marL="0" lvl="0" indent="0">
              <a:buNone/>
            </a:pPr>
            <a:r>
              <a:rPr lang="en-US" sz="2000" dirty="0"/>
              <a:t>Potential </a:t>
            </a:r>
            <a:r>
              <a:rPr lang="en-US" sz="2000" dirty="0" smtClean="0"/>
              <a:t>Uplift </a:t>
            </a:r>
            <a:r>
              <a:rPr lang="en-US" sz="2000" dirty="0"/>
              <a:t>component of </a:t>
            </a:r>
            <a:r>
              <a:rPr lang="en-US" sz="2000" dirty="0" smtClean="0"/>
              <a:t>TPE</a:t>
            </a:r>
          </a:p>
          <a:p>
            <a:pPr lvl="0"/>
            <a:endParaRPr lang="en-US" sz="2000" dirty="0"/>
          </a:p>
          <a:p>
            <a:pPr lvl="0"/>
            <a:endParaRPr lang="en-US" sz="2000" dirty="0" smtClean="0"/>
          </a:p>
          <a:p>
            <a:pPr lvl="0"/>
            <a:endParaRPr lang="en-US" sz="2000" dirty="0"/>
          </a:p>
          <a:p>
            <a:pPr lvl="0"/>
            <a:endParaRPr lang="en-US" sz="2000" dirty="0" smtClean="0"/>
          </a:p>
          <a:p>
            <a:pPr lvl="0"/>
            <a:endParaRPr lang="en-US" sz="2000" dirty="0"/>
          </a:p>
          <a:p>
            <a:pPr lvl="0"/>
            <a:endParaRPr lang="en-US" sz="2000" dirty="0" smtClean="0"/>
          </a:p>
          <a:p>
            <a:pPr lvl="0"/>
            <a:endParaRPr lang="en-US" sz="2000" dirty="0"/>
          </a:p>
          <a:p>
            <a:pPr lvl="0"/>
            <a:endParaRPr lang="en-US" sz="2000" dirty="0" smtClean="0"/>
          </a:p>
          <a:p>
            <a:pPr lvl="0"/>
            <a:endParaRPr lang="en-US" sz="2000" dirty="0"/>
          </a:p>
          <a:p>
            <a:pPr lvl="0"/>
            <a:endParaRPr lang="en-US" sz="2000" dirty="0" smtClean="0"/>
          </a:p>
          <a:p>
            <a:pPr lvl="0"/>
            <a:endParaRPr lang="en-US" sz="2000" dirty="0"/>
          </a:p>
          <a:p>
            <a:pPr marL="0" indent="0">
              <a:spcBef>
                <a:spcPts val="600"/>
              </a:spcBef>
              <a:spcAft>
                <a:spcPts val="600"/>
              </a:spcAft>
              <a:buNone/>
            </a:pPr>
            <a:endParaRPr lang="en-US" sz="2000" dirty="0" smtClean="0"/>
          </a:p>
          <a:p>
            <a:pPr marL="0" indent="0">
              <a:spcBef>
                <a:spcPts val="600"/>
              </a:spcBef>
              <a:spcAft>
                <a:spcPts val="600"/>
              </a:spcAft>
              <a:buNone/>
            </a:pPr>
            <a:endParaRPr lang="en-US" sz="2000" dirty="0"/>
          </a:p>
          <a:p>
            <a:pPr lvl="0">
              <a:spcBef>
                <a:spcPts val="600"/>
              </a:spcBef>
              <a:spcAft>
                <a:spcPts val="600"/>
              </a:spcAft>
            </a:pPr>
            <a:endParaRPr lang="en-US" sz="2000" dirty="0" smtClean="0">
              <a:solidFill>
                <a:srgbClr val="FF0000"/>
              </a:solidFill>
            </a:endParaRPr>
          </a:p>
          <a:p>
            <a:pPr mar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879552610"/>
              </p:ext>
            </p:extLst>
          </p:nvPr>
        </p:nvGraphicFramePr>
        <p:xfrm>
          <a:off x="723900" y="1295400"/>
          <a:ext cx="7772400" cy="3383280"/>
        </p:xfrm>
        <a:graphic>
          <a:graphicData uri="http://schemas.openxmlformats.org/drawingml/2006/table">
            <a:tbl>
              <a:tblPr firstRow="1" bandRow="1">
                <a:tableStyleId>{5940675A-B579-460E-94D1-54222C63F5DA}</a:tableStyleId>
              </a:tblPr>
              <a:tblGrid>
                <a:gridCol w="685800"/>
                <a:gridCol w="1143000"/>
                <a:gridCol w="5943600"/>
              </a:tblGrid>
              <a:tr h="370840">
                <a:tc>
                  <a:txBody>
                    <a:bodyPr/>
                    <a:lstStyle/>
                    <a:p>
                      <a:r>
                        <a:rPr lang="en-US" dirty="0" smtClean="0"/>
                        <a:t>PUL</a:t>
                      </a:r>
                      <a:endParaRPr lang="en-US" b="1" i="1" dirty="0"/>
                    </a:p>
                  </a:txBody>
                  <a:tcPr/>
                </a:tc>
                <a:tc>
                  <a:txBody>
                    <a:bodyPr/>
                    <a:lstStyle/>
                    <a:p>
                      <a:r>
                        <a:rPr lang="en-US" dirty="0" smtClean="0"/>
                        <a:t>$</a:t>
                      </a:r>
                      <a:endParaRPr lang="en-US" b="1" dirty="0"/>
                    </a:p>
                  </a:txBody>
                  <a:tcPr/>
                </a:tc>
                <a:tc>
                  <a:txBody>
                    <a:bodyPr/>
                    <a:lstStyle/>
                    <a:p>
                      <a:pPr marL="0" marR="0">
                        <a:spcBef>
                          <a:spcPts val="0"/>
                        </a:spcBef>
                        <a:spcAft>
                          <a:spcPts val="300"/>
                        </a:spcAft>
                      </a:pPr>
                      <a:r>
                        <a:rPr lang="en-US" sz="1800" dirty="0" smtClean="0">
                          <a:solidFill>
                            <a:schemeClr val="tx1"/>
                          </a:solidFill>
                          <a:effectLst/>
                        </a:rPr>
                        <a:t>Potential Uplift—Potential uplift to the Counter-Party, to the extent and in the proportion that the Counter-Party represents Entities to which an uplift of a short payment will be made pursuant to Section 9.19, Partial Payments by Invoice Recipients.  It is calculated as the sum of: (a) Amounts expected to be uplifted within one year of the date of the calculation; and (b) 25%, or such other percentage based on available statistics regarding payment default under bankruptcy reorganization plans, of any short payment amounts being repaid to ERCOT under a bankruptcy reorganization plan that are due more than one year from the date of the calculation. </a:t>
                      </a:r>
                      <a:endParaRPr lang="en-US" sz="1800" dirty="0">
                        <a:solidFill>
                          <a:schemeClr val="tx1"/>
                        </a:solidFill>
                        <a:effectLst/>
                        <a:latin typeface="Times New Roman" panose="02020603050405020304" pitchFamily="18" charset="0"/>
                        <a:ea typeface="Times New Roman" panose="02020603050405020304" pitchFamily="18" charset="0"/>
                      </a:endParaRPr>
                    </a:p>
                  </a:txBody>
                  <a:tcPr/>
                </a:tc>
              </a:tr>
            </a:tbl>
          </a:graphicData>
        </a:graphic>
      </p:graphicFrame>
    </p:spTree>
    <p:extLst>
      <p:ext uri="{BB962C8B-B14F-4D97-AF65-F5344CB8AC3E}">
        <p14:creationId xmlns:p14="http://schemas.microsoft.com/office/powerpoint/2010/main" val="1902317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sp>
        <p:nvSpPr>
          <p:cNvPr id="7" name="Content Placeholder 2"/>
          <p:cNvSpPr txBox="1">
            <a:spLocks/>
          </p:cNvSpPr>
          <p:nvPr/>
        </p:nvSpPr>
        <p:spPr>
          <a:xfrm>
            <a:off x="1524000" y="2895600"/>
            <a:ext cx="2209800" cy="54252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smtClean="0"/>
              <a:t>Discussion</a:t>
            </a:r>
            <a:endParaRPr lang="en-US" sz="2400" dirty="0"/>
          </a:p>
          <a:p>
            <a:endParaRPr lang="en-US" sz="2400" dirty="0" smtClean="0"/>
          </a:p>
          <a:p>
            <a:endParaRPr lang="en-US" sz="2400" dirty="0" smtClean="0"/>
          </a:p>
          <a:p>
            <a:endParaRPr lang="en-US" sz="2400" dirty="0" smtClean="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30146" y="1137444"/>
            <a:ext cx="5461454" cy="5124450"/>
          </a:xfrm>
          <a:prstGeom prst="rect">
            <a:avLst/>
          </a:prstGeom>
        </p:spPr>
      </p:pic>
      <p:sp>
        <p:nvSpPr>
          <p:cNvPr id="14" name="Title 1"/>
          <p:cNvSpPr>
            <a:spLocks noGrp="1"/>
          </p:cNvSpPr>
          <p:nvPr>
            <p:ph type="title"/>
          </p:nvPr>
        </p:nvSpPr>
        <p:spPr>
          <a:xfrm>
            <a:off x="381000" y="243682"/>
            <a:ext cx="8458200" cy="594518"/>
          </a:xfrm>
        </p:spPr>
        <p:txBody>
          <a:bodyPr/>
          <a:lstStyle/>
          <a:p>
            <a:r>
              <a:rPr lang="en-US" dirty="0" smtClean="0"/>
              <a:t>Default Uplift</a:t>
            </a:r>
            <a:endParaRPr lang="en-US" b="1" dirty="0">
              <a:solidFill>
                <a:schemeClr val="accent1"/>
              </a:solidFill>
            </a:endParaRPr>
          </a:p>
        </p:txBody>
      </p:sp>
    </p:spTree>
    <p:extLst>
      <p:ext uri="{BB962C8B-B14F-4D97-AF65-F5344CB8AC3E}">
        <p14:creationId xmlns:p14="http://schemas.microsoft.com/office/powerpoint/2010/main" val="854958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11208</TotalTime>
  <Words>715</Words>
  <Application>Microsoft Office PowerPoint</Application>
  <PresentationFormat>On-screen Show (4:3)</PresentationFormat>
  <Paragraphs>69</Paragraphs>
  <Slides>7</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7</vt:i4>
      </vt:variant>
    </vt:vector>
  </HeadingPairs>
  <TitlesOfParts>
    <vt:vector size="13" baseType="lpstr">
      <vt:lpstr>Arial</vt:lpstr>
      <vt:lpstr>Calibri</vt:lpstr>
      <vt:lpstr>Times New Roman</vt:lpstr>
      <vt:lpstr>1_Custom Design</vt:lpstr>
      <vt:lpstr>Office Theme</vt:lpstr>
      <vt:lpstr>Custom Design</vt:lpstr>
      <vt:lpstr>PowerPoint Presentation</vt:lpstr>
      <vt:lpstr>Short-Paying Invoice Recipients</vt:lpstr>
      <vt:lpstr>Default Uplift</vt:lpstr>
      <vt:lpstr>Default Uplift</vt:lpstr>
      <vt:lpstr>Default Uplift</vt:lpstr>
      <vt:lpstr>Default Uplift</vt:lpstr>
      <vt:lpstr>Default Uplift</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283</cp:revision>
  <cp:lastPrinted>2016-01-21T20:53:15Z</cp:lastPrinted>
  <dcterms:created xsi:type="dcterms:W3CDTF">2016-01-21T15:20:31Z</dcterms:created>
  <dcterms:modified xsi:type="dcterms:W3CDTF">2021-03-25T14:08:42Z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