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0"/>
  </p:notesMasterIdLst>
  <p:handoutMasterIdLst>
    <p:handoutMasterId r:id="rId21"/>
  </p:handoutMasterIdLst>
  <p:sldIdLst>
    <p:sldId id="260" r:id="rId6"/>
    <p:sldId id="279" r:id="rId7"/>
    <p:sldId id="297" r:id="rId8"/>
    <p:sldId id="289" r:id="rId9"/>
    <p:sldId id="278" r:id="rId10"/>
    <p:sldId id="295" r:id="rId11"/>
    <p:sldId id="294" r:id="rId12"/>
    <p:sldId id="268" r:id="rId13"/>
    <p:sldId id="287" r:id="rId14"/>
    <p:sldId id="291" r:id="rId15"/>
    <p:sldId id="292" r:id="rId16"/>
    <p:sldId id="290" r:id="rId17"/>
    <p:sldId id="293" r:id="rId18"/>
    <p:sldId id="296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Meter%20AcquisitionAggregration\_2021\Meter%20Engineering\MWG\2020\July%2023%202020\Data%20for%20statistics\Overdue_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'Overdue 2019'!$J$1</c:f>
              <c:strCache>
                <c:ptCount val="1"/>
                <c:pt idx="0">
                  <c:v>Issued</c:v>
                </c:pt>
              </c:strCache>
            </c:strRef>
          </c:tx>
          <c:spPr>
            <a:solidFill>
              <a:srgbClr val="00AEC7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multiLvlStrRef>
              <c:f>'Overdue 2019'!$H$7:$I$14</c:f>
              <c:multiLvlStrCache>
                <c:ptCount val="8"/>
                <c:lvl>
                  <c:pt idx="0">
                    <c:v>6-hour</c:v>
                  </c:pt>
                  <c:pt idx="1">
                    <c:v>12-hour</c:v>
                  </c:pt>
                  <c:pt idx="2">
                    <c:v>5-day</c:v>
                  </c:pt>
                  <c:pt idx="3">
                    <c:v>Total</c:v>
                  </c:pt>
                  <c:pt idx="4">
                    <c:v>6-hour</c:v>
                  </c:pt>
                  <c:pt idx="5">
                    <c:v>12-hour</c:v>
                  </c:pt>
                  <c:pt idx="6">
                    <c:v>5-day</c:v>
                  </c:pt>
                  <c:pt idx="7">
                    <c:v>Total</c:v>
                  </c:pt>
                </c:lvl>
                <c:lvl>
                  <c:pt idx="0">
                    <c:v>2019 Monthly Average</c:v>
                  </c:pt>
                  <c:pt idx="4">
                    <c:v>2020 Monthly Average</c:v>
                  </c:pt>
                </c:lvl>
              </c:multiLvlStrCache>
            </c:multiLvlStrRef>
          </c:cat>
          <c:val>
            <c:numRef>
              <c:f>'Overdue 2019'!$J$7:$J$14</c:f>
              <c:numCache>
                <c:formatCode>0</c:formatCode>
                <c:ptCount val="8"/>
                <c:pt idx="0">
                  <c:v>72.5</c:v>
                </c:pt>
                <c:pt idx="1">
                  <c:v>118.5</c:v>
                </c:pt>
                <c:pt idx="2">
                  <c:v>126.41666666666667</c:v>
                </c:pt>
                <c:pt idx="3">
                  <c:v>317.41666666666669</c:v>
                </c:pt>
                <c:pt idx="4">
                  <c:v>78.5</c:v>
                </c:pt>
                <c:pt idx="5">
                  <c:v>108.33333333333333</c:v>
                </c:pt>
                <c:pt idx="6">
                  <c:v>111.08333333333333</c:v>
                </c:pt>
                <c:pt idx="7">
                  <c:v>297.91666666666669</c:v>
                </c:pt>
              </c:numCache>
            </c:numRef>
          </c:val>
        </c:ser>
        <c:ser>
          <c:idx val="1"/>
          <c:order val="1"/>
          <c:tx>
            <c:strRef>
              <c:f>'Overdue 2019'!$K$1</c:f>
              <c:strCache>
                <c:ptCount val="1"/>
                <c:pt idx="0">
                  <c:v>Overdue</c:v>
                </c:pt>
              </c:strCache>
            </c:strRef>
          </c:tx>
          <c:spPr>
            <a:solidFill>
              <a:srgbClr val="5B6770"/>
            </a:solidFill>
            <a:ln>
              <a:noFill/>
            </a:ln>
            <a:effectLst/>
          </c:spPr>
          <c:invertIfNegative val="0"/>
          <c:cat>
            <c:multiLvlStrRef>
              <c:f>'Overdue 2019'!$H$7:$I$14</c:f>
              <c:multiLvlStrCache>
                <c:ptCount val="8"/>
                <c:lvl>
                  <c:pt idx="0">
                    <c:v>6-hour</c:v>
                  </c:pt>
                  <c:pt idx="1">
                    <c:v>12-hour</c:v>
                  </c:pt>
                  <c:pt idx="2">
                    <c:v>5-day</c:v>
                  </c:pt>
                  <c:pt idx="3">
                    <c:v>Total</c:v>
                  </c:pt>
                  <c:pt idx="4">
                    <c:v>6-hour</c:v>
                  </c:pt>
                  <c:pt idx="5">
                    <c:v>12-hour</c:v>
                  </c:pt>
                  <c:pt idx="6">
                    <c:v>5-day</c:v>
                  </c:pt>
                  <c:pt idx="7">
                    <c:v>Total</c:v>
                  </c:pt>
                </c:lvl>
                <c:lvl>
                  <c:pt idx="0">
                    <c:v>2019 Monthly Average</c:v>
                  </c:pt>
                  <c:pt idx="4">
                    <c:v>2020 Monthly Average</c:v>
                  </c:pt>
                </c:lvl>
              </c:multiLvlStrCache>
            </c:multiLvlStrRef>
          </c:cat>
          <c:val>
            <c:numRef>
              <c:f>'Overdue 2019'!$K$7:$K$14</c:f>
              <c:numCache>
                <c:formatCode>0</c:formatCode>
                <c:ptCount val="8"/>
                <c:pt idx="0">
                  <c:v>53.25</c:v>
                </c:pt>
                <c:pt idx="1">
                  <c:v>40</c:v>
                </c:pt>
                <c:pt idx="2">
                  <c:v>11.166666666666666</c:v>
                </c:pt>
                <c:pt idx="3">
                  <c:v>104.41666666666667</c:v>
                </c:pt>
                <c:pt idx="4">
                  <c:v>60.75</c:v>
                </c:pt>
                <c:pt idx="5">
                  <c:v>41.416666666666664</c:v>
                </c:pt>
                <c:pt idx="6">
                  <c:v>11.25</c:v>
                </c:pt>
                <c:pt idx="7">
                  <c:v>113.41666666666667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9053416"/>
        <c:axId val="679053024"/>
      </c:barChart>
      <c:catAx>
        <c:axId val="679053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9053024"/>
        <c:crosses val="autoZero"/>
        <c:auto val="1"/>
        <c:lblAlgn val="ctr"/>
        <c:lblOffset val="100"/>
        <c:noMultiLvlLbl val="0"/>
      </c:catAx>
      <c:valAx>
        <c:axId val="679053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9053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rgbClr val="00AEC7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976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355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35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883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621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 – 3/31/21 MWG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Reporting on Statistics for </a:t>
            </a:r>
          </a:p>
          <a:p>
            <a:r>
              <a:rPr lang="en-US" sz="2000" b="1" dirty="0" smtClean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EPS Meter Activity</a:t>
            </a:r>
            <a:endParaRPr lang="en-US" sz="2000" b="1" dirty="0">
              <a:solidFill>
                <a:schemeClr val="tx2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March 31, 2021</a:t>
            </a:r>
            <a:endParaRPr lang="en-US" dirty="0">
              <a:solidFill>
                <a:schemeClr val="tx2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Annual Meter Test/Meter Reprogram – Initial Submittals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060634"/>
              </p:ext>
            </p:extLst>
          </p:nvPr>
        </p:nvGraphicFramePr>
        <p:xfrm>
          <a:off x="381000" y="762000"/>
          <a:ext cx="7315200" cy="548640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</a:tblGrid>
              <a:tr h="192584"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Average Days to Receive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Percentage of documents submitted within protocol timeline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192584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2015-2018 Average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866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2015-2018 Average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Days*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192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192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192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192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192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192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97.6%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192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76.9%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192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192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74.6%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76.5%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192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192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62.8%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99.2%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99.3%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0.7%</a:t>
                      </a:r>
                    </a:p>
                  </a:txBody>
                  <a:tcPr marL="9525" marR="9525" marT="9525" marB="0" anchor="b"/>
                </a:tc>
              </a:tr>
              <a:tr h="192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97.7%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97.7%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98.9%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1.1%</a:t>
                      </a:r>
                    </a:p>
                  </a:txBody>
                  <a:tcPr marL="9525" marR="9525" marT="9525" marB="0" anchor="b"/>
                </a:tc>
              </a:tr>
              <a:tr h="192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97.2%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3.3%</a:t>
                      </a:r>
                    </a:p>
                  </a:txBody>
                  <a:tcPr marL="9525" marR="9525" marT="9525" marB="0" anchor="b"/>
                </a:tc>
              </a:tr>
              <a:tr h="192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94.1%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92.1%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95.1%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4.9%</a:t>
                      </a:r>
                    </a:p>
                  </a:txBody>
                  <a:tcPr marL="9525" marR="9525" marT="9525" marB="0" anchor="b"/>
                </a:tc>
              </a:tr>
              <a:tr h="192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78.9%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91.7%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8.3%</a:t>
                      </a:r>
                    </a:p>
                  </a:txBody>
                  <a:tcPr marL="9525" marR="9525" marT="9525" marB="0" anchor="b"/>
                </a:tc>
              </a:tr>
              <a:tr h="192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86.5%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13.3%</a:t>
                      </a:r>
                    </a:p>
                  </a:txBody>
                  <a:tcPr marL="9525" marR="9525" marT="9525" marB="0" anchor="b"/>
                </a:tc>
              </a:tr>
              <a:tr h="192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94.3%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86.4%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13.6%</a:t>
                      </a:r>
                    </a:p>
                  </a:txBody>
                  <a:tcPr marL="9525" marR="9525" marT="9525" marB="0" anchor="b"/>
                </a:tc>
              </a:tr>
              <a:tr h="192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97.1%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16.2%</a:t>
                      </a:r>
                    </a:p>
                  </a:txBody>
                  <a:tcPr marL="9525" marR="9525" marT="9525" marB="0" anchor="b"/>
                </a:tc>
              </a:tr>
              <a:tr h="192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74.5%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82.2%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17.8%</a:t>
                      </a:r>
                    </a:p>
                  </a:txBody>
                  <a:tcPr marL="9525" marR="9525" marT="9525" marB="0" anchor="b"/>
                </a:tc>
              </a:tr>
              <a:tr h="192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51.9%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48.1%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9525" marR="9525" marT="9525" marB="0" anchor="b"/>
                </a:tc>
              </a:tr>
              <a:tr h="192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</a:tr>
              <a:tr h="192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64.6%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82.1%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</a:tr>
              <a:tr h="192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73.8%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63.2%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62.2%</a:t>
                      </a:r>
                    </a:p>
                  </a:txBody>
                  <a:tcPr marL="9525" marR="9525" marT="9525" marB="0" anchor="b"/>
                </a:tc>
              </a:tr>
              <a:tr h="192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69.7%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70.6%</a:t>
                      </a:r>
                    </a:p>
                  </a:txBody>
                  <a:tcPr marL="9525" marR="9525" marT="9525" marB="0" anchor="b"/>
                </a:tc>
              </a:tr>
              <a:tr h="192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54.2%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45.8%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82783" y="6248400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83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Annual Meter Test/Meter Reprogram – Resubmittals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26855"/>
              </p:ext>
            </p:extLst>
          </p:nvPr>
        </p:nvGraphicFramePr>
        <p:xfrm>
          <a:off x="381000" y="762000"/>
          <a:ext cx="7315200" cy="550131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</a:tblGrid>
              <a:tr h="193304"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Average Days to Receive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900" b="1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Percentage of document</a:t>
                      </a:r>
                      <a:r>
                        <a:rPr lang="en-US" sz="900" b="1" u="sng" strike="noStrike" baseline="0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 resubmittals</a:t>
                      </a:r>
                      <a:r>
                        <a:rPr lang="en-US" sz="900" b="1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 within a 14 day timeline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193304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2015-2018 Average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671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2015-2018 Average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Days*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73.7%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62.1%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72.7%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87.5%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69.8%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87.5%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12.5%</a:t>
                      </a:r>
                    </a:p>
                  </a:txBody>
                  <a:tcPr marL="9525" marR="9525" marT="9525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78.3%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9525" marR="9525" marT="9525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77.7%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33.1%</a:t>
                      </a:r>
                    </a:p>
                  </a:txBody>
                  <a:tcPr marL="9525" marR="9525" marT="9525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56.5%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43.5%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58.3%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41.7%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60.0%</a:t>
                      </a:r>
                    </a:p>
                  </a:txBody>
                  <a:tcPr marL="9525" marR="9525" marT="9525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68.2%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63.6%</a:t>
                      </a:r>
                    </a:p>
                  </a:txBody>
                  <a:tcPr marL="9525" marR="9525" marT="9525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74.1%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72.7%</a:t>
                      </a:r>
                    </a:p>
                  </a:txBody>
                  <a:tcPr marL="9525" marR="9525" marT="9525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69.0%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82783" y="6248400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12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Site Certifications – Initial Submittals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084889"/>
              </p:ext>
            </p:extLst>
          </p:nvPr>
        </p:nvGraphicFramePr>
        <p:xfrm>
          <a:off x="381000" y="762000"/>
          <a:ext cx="7315200" cy="5486629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</a:tblGrid>
              <a:tr h="203925"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Average Days to Receive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Percentage of documents submitted within protocol timeline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03925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2015-2018 Average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818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2015-2018 Average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Days*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19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19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19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19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W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19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19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19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19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19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X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89.7%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19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19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93.0%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92.9%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19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19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86.4%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94.9%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93.8%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6.3%</a:t>
                      </a:r>
                    </a:p>
                  </a:txBody>
                  <a:tcPr marL="0" marR="0" marT="0" marB="0" anchor="b"/>
                </a:tc>
              </a:tr>
              <a:tr h="19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94.1%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6.7%</a:t>
                      </a:r>
                    </a:p>
                  </a:txBody>
                  <a:tcPr marL="0" marR="0" marT="0" marB="0" anchor="b"/>
                </a:tc>
              </a:tr>
              <a:tr h="19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71.0%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91.7%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8.3%</a:t>
                      </a:r>
                    </a:p>
                  </a:txBody>
                  <a:tcPr marL="0" marR="0" marT="0" marB="0" anchor="b"/>
                </a:tc>
              </a:tr>
              <a:tr h="19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57.1%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87.5%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12.5%</a:t>
                      </a:r>
                    </a:p>
                  </a:txBody>
                  <a:tcPr marL="0" marR="0" marT="0" marB="0" anchor="b"/>
                </a:tc>
              </a:tr>
              <a:tr h="19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78.4%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77.3%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15.2%</a:t>
                      </a:r>
                    </a:p>
                  </a:txBody>
                  <a:tcPr marL="0" marR="0" marT="0" marB="0" anchor="b"/>
                </a:tc>
              </a:tr>
              <a:tr h="19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0" marR="0" marT="0" marB="0" anchor="b"/>
                </a:tc>
              </a:tr>
              <a:tr h="19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81.1%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77.7%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22.3%</a:t>
                      </a:r>
                    </a:p>
                  </a:txBody>
                  <a:tcPr marL="0" marR="0" marT="0" marB="0" anchor="b"/>
                </a:tc>
              </a:tr>
              <a:tr h="19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70.7%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57.1%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40.0%</a:t>
                      </a:r>
                    </a:p>
                  </a:txBody>
                  <a:tcPr marL="0" marR="0" marT="0" marB="0" anchor="b"/>
                </a:tc>
              </a:tr>
              <a:tr h="19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65.6%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58.8%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41.2%</a:t>
                      </a:r>
                    </a:p>
                  </a:txBody>
                  <a:tcPr marL="0" marR="0" marT="0" marB="0" anchor="b"/>
                </a:tc>
              </a:tr>
              <a:tr h="19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46.2%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57.1%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42.9%</a:t>
                      </a:r>
                    </a:p>
                  </a:txBody>
                  <a:tcPr marL="0" marR="0" marT="0" marB="0" anchor="b"/>
                </a:tc>
              </a:tr>
              <a:tr h="19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60.0%</a:t>
                      </a:r>
                    </a:p>
                  </a:txBody>
                  <a:tcPr marL="0" marR="0" marT="0" marB="0" anchor="b"/>
                </a:tc>
              </a:tr>
              <a:tr h="19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0" marR="0" marT="0" marB="0" anchor="b"/>
                </a:tc>
              </a:tr>
              <a:tr h="19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82783" y="6248400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83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Site Certifications –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Resubmittals</a:t>
            </a:r>
            <a:endParaRPr lang="en-US" sz="24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868710"/>
              </p:ext>
            </p:extLst>
          </p:nvPr>
        </p:nvGraphicFramePr>
        <p:xfrm>
          <a:off x="381000" y="762000"/>
          <a:ext cx="7315200" cy="550131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</a:tblGrid>
              <a:tr h="193304"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Average Days to Receive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Percentage of documents submitted within protocol timeline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193304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2015-2018 Average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2671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2015-2018 Average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</a:t>
                      </a: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Days*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77.8%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W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81.8%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77.8%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87.5%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81.3%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95.5%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4.5%</a:t>
                      </a:r>
                    </a:p>
                  </a:txBody>
                  <a:tcPr marL="0" marR="0" marT="0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87.0%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16.5%</a:t>
                      </a:r>
                    </a:p>
                  </a:txBody>
                  <a:tcPr marL="0" marR="0" marT="0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X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81.8%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0" marR="0" marT="0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74.2%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68.4%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31.6%</a:t>
                      </a:r>
                    </a:p>
                  </a:txBody>
                  <a:tcPr marL="0" marR="0" marT="0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0" marR="0" marT="0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95.5%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76.9%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63.9%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36.1%</a:t>
                      </a:r>
                    </a:p>
                  </a:txBody>
                  <a:tcPr marL="0" marR="0" marT="0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0" marR="0" marT="0" marB="0" anchor="b"/>
                </a:tc>
              </a:tr>
              <a:tr h="193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46.4%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82783" y="6248400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36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Follow-up Count Averages</a:t>
            </a:r>
            <a:endParaRPr lang="en-US" sz="24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727606"/>
              </p:ext>
            </p:extLst>
          </p:nvPr>
        </p:nvGraphicFramePr>
        <p:xfrm>
          <a:off x="381000" y="762000"/>
          <a:ext cx="3429000" cy="5486397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57250"/>
                <a:gridCol w="857250"/>
                <a:gridCol w="857250"/>
                <a:gridCol w="857250"/>
              </a:tblGrid>
              <a:tr h="18113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Site Certification Follow-up Count Averages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398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2015-2018 Average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2020*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4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4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0.13</a:t>
                      </a:r>
                    </a:p>
                  </a:txBody>
                  <a:tcPr marL="9525" marR="9525" marT="9525" marB="0" anchor="b"/>
                </a:tc>
              </a:tr>
              <a:tr h="204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0.18</a:t>
                      </a:r>
                    </a:p>
                  </a:txBody>
                  <a:tcPr marL="9525" marR="9525" marT="9525" marB="0" anchor="b"/>
                </a:tc>
              </a:tr>
              <a:tr h="204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</a:t>
                      </a:r>
                    </a:p>
                  </a:txBody>
                  <a:tcPr marL="9525" marR="9525" marT="9525" marB="0" anchor="b"/>
                </a:tc>
              </a:tr>
              <a:tr h="204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0.33</a:t>
                      </a:r>
                    </a:p>
                  </a:txBody>
                  <a:tcPr marL="9525" marR="9525" marT="9525" marB="0" anchor="b"/>
                </a:tc>
              </a:tr>
              <a:tr h="204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0.4</a:t>
                      </a:r>
                    </a:p>
                  </a:txBody>
                  <a:tcPr marL="9525" marR="9525" marT="9525" marB="0" anchor="b"/>
                </a:tc>
              </a:tr>
              <a:tr h="204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0.42</a:t>
                      </a:r>
                    </a:p>
                  </a:txBody>
                  <a:tcPr marL="9525" marR="9525" marT="9525" marB="0" anchor="b"/>
                </a:tc>
              </a:tr>
              <a:tr h="204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0.47</a:t>
                      </a:r>
                    </a:p>
                  </a:txBody>
                  <a:tcPr marL="9525" marR="9525" marT="9525" marB="0" anchor="b"/>
                </a:tc>
              </a:tr>
              <a:tr h="204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0.49</a:t>
                      </a:r>
                    </a:p>
                  </a:txBody>
                  <a:tcPr marL="9525" marR="9525" marT="9525" marB="0" anchor="b"/>
                </a:tc>
              </a:tr>
              <a:tr h="204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0.52</a:t>
                      </a:r>
                    </a:p>
                  </a:txBody>
                  <a:tcPr marL="9525" marR="9525" marT="9525" marB="0" anchor="b"/>
                </a:tc>
              </a:tr>
              <a:tr h="204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204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1.5</a:t>
                      </a:r>
                    </a:p>
                  </a:txBody>
                  <a:tcPr marL="9525" marR="9525" marT="9525" marB="0" anchor="b"/>
                </a:tc>
              </a:tr>
              <a:tr h="204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</a:tr>
              <a:tr h="204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3.29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2.25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124200" y="6422638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037311"/>
              </p:ext>
            </p:extLst>
          </p:nvPr>
        </p:nvGraphicFramePr>
        <p:xfrm>
          <a:off x="5410200" y="761999"/>
          <a:ext cx="3429000" cy="5486393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57250"/>
                <a:gridCol w="857250"/>
                <a:gridCol w="857250"/>
                <a:gridCol w="857250"/>
              </a:tblGrid>
              <a:tr h="1836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Annual Test/Reprogram Follow-up Count Averages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</a:tr>
              <a:tr h="3773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2015-2018 Average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2020*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5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5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0.01</a:t>
                      </a:r>
                    </a:p>
                  </a:txBody>
                  <a:tcPr marL="9525" marR="9525" marT="9525" marB="0" anchor="b"/>
                </a:tc>
              </a:tr>
              <a:tr h="205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0.02</a:t>
                      </a:r>
                    </a:p>
                  </a:txBody>
                  <a:tcPr marL="9525" marR="9525" marT="9525" marB="0" anchor="b"/>
                </a:tc>
              </a:tr>
              <a:tr h="205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0.03</a:t>
                      </a:r>
                    </a:p>
                  </a:txBody>
                  <a:tcPr marL="9525" marR="9525" marT="9525" marB="0" anchor="b"/>
                </a:tc>
              </a:tr>
              <a:tr h="205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0.04</a:t>
                      </a:r>
                    </a:p>
                  </a:txBody>
                  <a:tcPr marL="9525" marR="9525" marT="9525" marB="0" anchor="b"/>
                </a:tc>
              </a:tr>
              <a:tr h="205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</a:t>
                      </a:r>
                    </a:p>
                  </a:txBody>
                  <a:tcPr marL="9525" marR="9525" marT="9525" marB="0" anchor="b"/>
                </a:tc>
              </a:tr>
              <a:tr h="205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0.12</a:t>
                      </a:r>
                    </a:p>
                  </a:txBody>
                  <a:tcPr marL="9525" marR="9525" marT="9525" marB="0" anchor="b"/>
                </a:tc>
              </a:tr>
              <a:tr h="205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0.19</a:t>
                      </a:r>
                    </a:p>
                  </a:txBody>
                  <a:tcPr marL="9525" marR="9525" marT="9525" marB="0" anchor="b"/>
                </a:tc>
              </a:tr>
              <a:tr h="205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0.44</a:t>
                      </a:r>
                    </a:p>
                  </a:txBody>
                  <a:tcPr marL="9525" marR="9525" marT="9525" marB="0" anchor="b"/>
                </a:tc>
              </a:tr>
              <a:tr h="205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0.67</a:t>
                      </a:r>
                    </a:p>
                  </a:txBody>
                  <a:tcPr marL="9525" marR="9525" marT="9525" marB="0" anchor="b"/>
                </a:tc>
              </a:tr>
              <a:tr h="205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1.33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47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8" y="243682"/>
            <a:ext cx="8458200" cy="518318"/>
          </a:xfrm>
        </p:spPr>
        <p:txBody>
          <a:bodyPr/>
          <a:lstStyle/>
          <a:p>
            <a:r>
              <a:rPr lang="en-US" sz="2100" b="1" dirty="0" smtClean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Notices issued January</a:t>
            </a:r>
            <a:r>
              <a:rPr lang="en-US" sz="21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 through </a:t>
            </a:r>
            <a:r>
              <a:rPr lang="en-US" sz="21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June</a:t>
            </a:r>
            <a:r>
              <a:rPr lang="en-US" sz="2100" b="1" dirty="0" smtClean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 </a:t>
            </a:r>
            <a:r>
              <a:rPr lang="en-US" sz="2100" b="1" dirty="0" smtClean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2020</a:t>
            </a:r>
            <a:endParaRPr lang="en-US" sz="2100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048287"/>
              </p:ext>
            </p:extLst>
          </p:nvPr>
        </p:nvGraphicFramePr>
        <p:xfrm>
          <a:off x="380998" y="636034"/>
          <a:ext cx="8077202" cy="103274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133602"/>
                <a:gridCol w="990600"/>
                <a:gridCol w="990600"/>
                <a:gridCol w="990600"/>
                <a:gridCol w="990600"/>
                <a:gridCol w="990600"/>
                <a:gridCol w="990600"/>
              </a:tblGrid>
              <a:tr h="15263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January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February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March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April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May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June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37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</a:t>
                      </a:r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Issued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456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37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6 Hours issued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37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12 Hours </a:t>
                      </a:r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issued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37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5 days issued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37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 for </a:t>
                      </a:r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37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 for Phone Line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828798"/>
              </p:ext>
            </p:extLst>
          </p:nvPr>
        </p:nvGraphicFramePr>
        <p:xfrm>
          <a:off x="380998" y="1676400"/>
          <a:ext cx="8077201" cy="462724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93126"/>
                <a:gridCol w="770137"/>
                <a:gridCol w="616110"/>
                <a:gridCol w="1001178"/>
                <a:gridCol w="1001178"/>
                <a:gridCol w="998098"/>
                <a:gridCol w="998098"/>
                <a:gridCol w="998098"/>
                <a:gridCol w="1001178"/>
              </a:tblGrid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METERS ON PHONE LINE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METERS ON TCP/IP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 NOTICES ISSUED FOR 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JANUARY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FEBRUARY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 NOTICES ISSUED FOR 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MARCH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APRIL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MAY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JUNE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15.57%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F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50.22%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05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8" y="243682"/>
            <a:ext cx="8458200" cy="518318"/>
          </a:xfrm>
        </p:spPr>
        <p:txBody>
          <a:bodyPr/>
          <a:lstStyle/>
          <a:p>
            <a:r>
              <a:rPr lang="en-US" sz="2100" b="1" dirty="0" smtClean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Notices issued </a:t>
            </a:r>
            <a:r>
              <a:rPr lang="en-US" sz="21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July through December </a:t>
            </a:r>
            <a:r>
              <a:rPr lang="en-US" sz="2100" b="1" dirty="0" smtClean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2020</a:t>
            </a:r>
            <a:endParaRPr lang="en-US" sz="2100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992962"/>
              </p:ext>
            </p:extLst>
          </p:nvPr>
        </p:nvGraphicFramePr>
        <p:xfrm>
          <a:off x="380998" y="636034"/>
          <a:ext cx="8077202" cy="103274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133602"/>
                <a:gridCol w="990600"/>
                <a:gridCol w="990600"/>
                <a:gridCol w="990600"/>
                <a:gridCol w="990600"/>
                <a:gridCol w="990600"/>
                <a:gridCol w="990600"/>
              </a:tblGrid>
              <a:tr h="15263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July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August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September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October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November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December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37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</a:t>
                      </a:r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Issued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493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37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6 Hours issued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37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12 Hours </a:t>
                      </a:r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issued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37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5 days issued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37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 for </a:t>
                      </a:r>
                      <a:r>
                        <a:rPr lang="en-US" sz="9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37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 for Phone Line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083259"/>
              </p:ext>
            </p:extLst>
          </p:nvPr>
        </p:nvGraphicFramePr>
        <p:xfrm>
          <a:off x="380998" y="1676400"/>
          <a:ext cx="8077201" cy="462724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93126"/>
                <a:gridCol w="770137"/>
                <a:gridCol w="616110"/>
                <a:gridCol w="1001178"/>
                <a:gridCol w="1001178"/>
                <a:gridCol w="998098"/>
                <a:gridCol w="998098"/>
                <a:gridCol w="998098"/>
                <a:gridCol w="1001178"/>
              </a:tblGrid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METERS ON PHONE LINE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METERS ON TCP/IP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 NOTICES ISSUED FOR 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JULY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AUGUST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 NOTICES ISSUED FOR 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SEPTEMBER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OCTOBER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NOVEMBER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DECEMBER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0.81%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0.81%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26.21%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26.61%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31.05%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64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442118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Notices issued January</a:t>
            </a:r>
            <a:r>
              <a:rPr lang="en-US" sz="2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 and February </a:t>
            </a:r>
            <a:r>
              <a:rPr lang="en-US" sz="2200" b="1" dirty="0" smtClean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2021</a:t>
            </a:r>
            <a:endParaRPr lang="en-US" sz="2200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898527"/>
              </p:ext>
            </p:extLst>
          </p:nvPr>
        </p:nvGraphicFramePr>
        <p:xfrm>
          <a:off x="533400" y="681990"/>
          <a:ext cx="5656994" cy="111232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837594"/>
                <a:gridCol w="1447800"/>
                <a:gridCol w="1371600"/>
              </a:tblGrid>
              <a:tr h="15757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January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February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7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</a:t>
                      </a:r>
                      <a:r>
                        <a:rPr lang="en-US" sz="10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Issued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604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7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6 Hours issued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7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12 Hours </a:t>
                      </a:r>
                      <a:r>
                        <a:rPr lang="en-US" sz="10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issued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7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5 days issued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6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 for </a:t>
                      </a:r>
                      <a:r>
                        <a:rPr lang="en-US" sz="10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IP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7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 for Phone Line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525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298794"/>
              </p:ext>
            </p:extLst>
          </p:nvPr>
        </p:nvGraphicFramePr>
        <p:xfrm>
          <a:off x="533400" y="1794318"/>
          <a:ext cx="5638800" cy="4453509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85800"/>
                <a:gridCol w="1143000"/>
                <a:gridCol w="990600"/>
                <a:gridCol w="1447800"/>
                <a:gridCol w="1371600"/>
              </a:tblGrid>
              <a:tr h="18688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METERS ON PHONE LINE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METERS ON TCP/IP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 NOTICES ISSUED FOR 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JANUARY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 NOTICES ISSUED FOR 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FEBRUARY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0.17%</a:t>
                      </a:r>
                    </a:p>
                  </a:txBody>
                  <a:tcPr marL="9525" marR="9525" marT="9525" marB="0" anchor="b"/>
                </a:tc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0.50%</a:t>
                      </a:r>
                    </a:p>
                  </a:txBody>
                  <a:tcPr marL="9525" marR="9525" marT="9525" marB="0" anchor="b"/>
                </a:tc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0.83%</a:t>
                      </a:r>
                    </a:p>
                  </a:txBody>
                  <a:tcPr marL="9525" marR="9525" marT="9525" marB="0" anchor="b"/>
                </a:tc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0.99%</a:t>
                      </a:r>
                    </a:p>
                  </a:txBody>
                  <a:tcPr marL="9525" marR="9525" marT="9525" marB="0" anchor="b"/>
                </a:tc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</a:p>
                  </a:txBody>
                  <a:tcPr marL="9525" marR="9525" marT="9525" marB="0" anchor="b"/>
                </a:tc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</a:p>
                  </a:txBody>
                  <a:tcPr marL="9525" marR="9525" marT="9525" marB="0" anchor="b"/>
                </a:tc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1.99%</a:t>
                      </a:r>
                    </a:p>
                  </a:txBody>
                  <a:tcPr marL="9525" marR="9525" marT="9525" marB="0" anchor="b"/>
                </a:tc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3.48%</a:t>
                      </a:r>
                    </a:p>
                  </a:txBody>
                  <a:tcPr marL="9525" marR="9525" marT="9525" marB="0" anchor="b"/>
                </a:tc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11.75%</a:t>
                      </a:r>
                    </a:p>
                  </a:txBody>
                  <a:tcPr marL="9525" marR="9525" marT="9525" marB="0" anchor="b"/>
                </a:tc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12.58%</a:t>
                      </a:r>
                    </a:p>
                  </a:txBody>
                  <a:tcPr marL="9525" marR="9525" marT="9525" marB="0" anchor="b"/>
                </a:tc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15.89%</a:t>
                      </a:r>
                    </a:p>
                  </a:txBody>
                  <a:tcPr marL="9525" marR="9525" marT="9525" marB="0" anchor="b"/>
                </a:tc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17.88%</a:t>
                      </a:r>
                    </a:p>
                  </a:txBody>
                  <a:tcPr marL="9525" marR="9525" marT="9525" marB="0" anchor="b"/>
                </a:tc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30.96%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065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2020 </a:t>
            </a:r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N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otices – </a:t>
            </a:r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Total and Overdue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038601" y="5817904"/>
            <a:ext cx="4640486" cy="457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50" b="1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Overdue </a:t>
            </a:r>
            <a:r>
              <a:rPr lang="en-US" sz="1150" b="1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timeframes: </a:t>
            </a:r>
            <a:r>
              <a:rPr lang="en-US" sz="115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6-hour </a:t>
            </a:r>
            <a:r>
              <a:rPr lang="en-US" sz="1150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= Open over 12 </a:t>
            </a:r>
            <a:r>
              <a:rPr lang="en-US" sz="115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hours; 12-hour </a:t>
            </a:r>
            <a:r>
              <a:rPr lang="en-US" sz="1150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= Open over 48 </a:t>
            </a:r>
            <a:r>
              <a:rPr lang="en-US" sz="115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hours; 5-day = Open over 10 days</a:t>
            </a:r>
            <a:endParaRPr lang="en-US" sz="1150" dirty="0">
              <a:effectLst/>
              <a:latin typeface="TradeGothic LT" panose="020B0506030503020504" pitchFamily="34" charset="0"/>
              <a:ea typeface="TradeGothic LT" panose="020B05060305030205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103817"/>
              </p:ext>
            </p:extLst>
          </p:nvPr>
        </p:nvGraphicFramePr>
        <p:xfrm>
          <a:off x="381000" y="762000"/>
          <a:ext cx="3657601" cy="5486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47634"/>
                <a:gridCol w="673463"/>
                <a:gridCol w="673463"/>
                <a:gridCol w="673463"/>
                <a:gridCol w="789578"/>
              </a:tblGrid>
              <a:tr h="186700">
                <a:tc gridSpan="2">
                  <a:txBody>
                    <a:bodyPr/>
                    <a:lstStyle/>
                    <a:p>
                      <a:pPr algn="ctr" fontAlgn="ctr"/>
                      <a:endParaRPr lang="en-US" sz="115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Issued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Overdue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Overdue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50" b="1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January</a:t>
                      </a:r>
                      <a:endParaRPr lang="en-US" sz="1150" b="1" i="0" u="sng" strike="noStrike" dirty="0" smtClean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58.49%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45.45%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5.39%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27.27%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50" b="1" u="sng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February</a:t>
                      </a:r>
                      <a:endParaRPr lang="en-US" sz="115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50.00%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8.33%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9.33%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12.14%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5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March</a:t>
                      </a:r>
                      <a:endParaRPr lang="en-US" sz="115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46.67%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29.17%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15.97%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21.98%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5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April</a:t>
                      </a:r>
                      <a:endParaRPr lang="en-US" sz="115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68.18%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36.96%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27.00%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35.12%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15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May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62.96%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38.46%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5-day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8.70%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33.77%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15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June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73.96%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33.62%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5-day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3.20%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33.77%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15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July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80.41%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31.11%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5-day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6.56%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54.49%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846849"/>
              </p:ext>
            </p:extLst>
          </p:nvPr>
        </p:nvGraphicFramePr>
        <p:xfrm>
          <a:off x="4149635" y="762000"/>
          <a:ext cx="3775165" cy="39722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03365"/>
                <a:gridCol w="685800"/>
                <a:gridCol w="609600"/>
                <a:gridCol w="762000"/>
                <a:gridCol w="914400"/>
              </a:tblGrid>
              <a:tr h="186700">
                <a:tc gridSpan="2">
                  <a:txBody>
                    <a:bodyPr/>
                    <a:lstStyle/>
                    <a:p>
                      <a:pPr algn="ctr" fontAlgn="ctr"/>
                      <a:endParaRPr lang="en-US" sz="115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Issued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Overdue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Overdue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/>
                      <a:r>
                        <a:rPr lang="en-US" sz="1150" b="1" u="sng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August</a:t>
                      </a:r>
                      <a:endParaRPr lang="en-US" sz="1150" b="1" u="sng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90.00%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31.08%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12.94%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54.69%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/>
                      <a:r>
                        <a:rPr lang="en-US" sz="1150" b="1" u="sng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September</a:t>
                      </a:r>
                      <a:endParaRPr lang="en-US" sz="1150" dirty="0"/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76.47%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43.95%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4.76%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38.04%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/>
                      <a:r>
                        <a:rPr lang="en-US" sz="1150" b="1" u="sng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October</a:t>
                      </a:r>
                      <a:endParaRPr lang="en-US" sz="1150" dirty="0"/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88.49%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55.06%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6.25%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47.06%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/>
                      <a:r>
                        <a:rPr lang="en-US" sz="1150" b="1" u="sng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November</a:t>
                      </a:r>
                      <a:endParaRPr lang="en-US" sz="1150" dirty="0"/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81.16%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39.47%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12.00%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40.00%</a:t>
                      </a:r>
                    </a:p>
                  </a:txBody>
                  <a:tcPr marL="9525" marR="9525" marT="9525" marB="0" anchor="b"/>
                </a:tc>
              </a:tr>
              <a:tr h="189275">
                <a:tc rowSpan="4">
                  <a:txBody>
                    <a:bodyPr/>
                    <a:lstStyle/>
                    <a:p>
                      <a:pPr algn="ctr"/>
                      <a:r>
                        <a:rPr lang="en-US" sz="1150" b="1" u="sng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December</a:t>
                      </a:r>
                      <a:endParaRPr lang="en-US" sz="115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60.00%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50.00%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5-day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17.95%</a:t>
                      </a:r>
                    </a:p>
                  </a:txBody>
                  <a:tcPr marL="9525" marR="9525" marT="9525" marB="0" anchor="b"/>
                </a:tc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42.74%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416039"/>
              </p:ext>
            </p:extLst>
          </p:nvPr>
        </p:nvGraphicFramePr>
        <p:xfrm>
          <a:off x="4149635" y="4802505"/>
          <a:ext cx="3775165" cy="93947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03365"/>
                <a:gridCol w="685800"/>
                <a:gridCol w="609600"/>
                <a:gridCol w="762000"/>
                <a:gridCol w="914400"/>
              </a:tblGrid>
              <a:tr h="0">
                <a:tc rowSpan="4">
                  <a:txBody>
                    <a:bodyPr/>
                    <a:lstStyle/>
                    <a:p>
                      <a:pPr algn="ctr"/>
                      <a:r>
                        <a:rPr lang="en-US" sz="1150" b="1" u="sng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 </a:t>
                      </a:r>
                      <a:endParaRPr lang="en-US" sz="1150" b="1" u="sng" dirty="0" smtClean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  <a:p>
                      <a:pPr algn="ctr"/>
                      <a:r>
                        <a:rPr lang="en-US" sz="1150" b="1" u="sng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Totals</a:t>
                      </a:r>
                      <a:endParaRPr lang="en-US" sz="115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77.39%</a:t>
                      </a:r>
                    </a:p>
                  </a:txBody>
                  <a:tcPr marL="9525" marR="9525" marT="9525" marB="0" anchor="b"/>
                </a:tc>
              </a:tr>
              <a:tr h="1866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1300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497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38.23%</a:t>
                      </a:r>
                    </a:p>
                  </a:txBody>
                  <a:tcPr marL="9525" marR="9525" marT="9525" marB="0" anchor="b"/>
                </a:tc>
              </a:tr>
              <a:tr h="2148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" b="1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1333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10.13%</a:t>
                      </a:r>
                    </a:p>
                  </a:txBody>
                  <a:tcPr marL="9525" marR="9525" marT="9525" marB="0" anchor="b"/>
                </a:tc>
              </a:tr>
              <a:tr h="3531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3575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1361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38.07%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30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2019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and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2020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Monthly Averages – Issued </a:t>
            </a:r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and Overdue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5445414"/>
              </p:ext>
            </p:extLst>
          </p:nvPr>
        </p:nvGraphicFramePr>
        <p:xfrm>
          <a:off x="609600" y="1143000"/>
          <a:ext cx="79248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95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Notices issued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January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2021</a:t>
            </a:r>
            <a:endParaRPr lang="en-US" sz="2400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82583" y="6248395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209769"/>
              </p:ext>
            </p:extLst>
          </p:nvPr>
        </p:nvGraphicFramePr>
        <p:xfrm>
          <a:off x="381000" y="914400"/>
          <a:ext cx="7162800" cy="522001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62000"/>
                <a:gridCol w="1295400"/>
                <a:gridCol w="1295400"/>
                <a:gridCol w="1295400"/>
                <a:gridCol w="1295400"/>
                <a:gridCol w="1219200"/>
              </a:tblGrid>
              <a:tr h="35217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% OF TOTAL NOTICES ISSUED FOR JANUARY*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# OF NOTICES ISSUED FOR JANUARY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# OF NOTICES CANCELED WITHIN NOTICE TIMEFRAME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# OF NOTICES ISSUED 2 OR 3 TIMES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# OF NOTICES ISSUED 4 OR MORE TIMES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1.83%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1.83%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1.83%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4.59%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5.50%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9.17%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11.01%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14.68%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15.60%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33.94%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607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Temporary Exemptions Received 2015 through 2020 </a:t>
            </a:r>
            <a:endParaRPr lang="en-US" sz="24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984595"/>
              </p:ext>
            </p:extLst>
          </p:nvPr>
        </p:nvGraphicFramePr>
        <p:xfrm>
          <a:off x="381000" y="762000"/>
          <a:ext cx="7040886" cy="540804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21391"/>
                <a:gridCol w="414633"/>
                <a:gridCol w="414633"/>
                <a:gridCol w="414633"/>
                <a:gridCol w="414633"/>
                <a:gridCol w="414633"/>
                <a:gridCol w="414633"/>
                <a:gridCol w="414633"/>
                <a:gridCol w="414633"/>
                <a:gridCol w="414633"/>
                <a:gridCol w="414633"/>
                <a:gridCol w="414633"/>
                <a:gridCol w="414633"/>
                <a:gridCol w="414633"/>
                <a:gridCol w="414633"/>
                <a:gridCol w="414633"/>
              </a:tblGrid>
              <a:tr h="347627"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Count of Average Exemption Duration from problem identified through resolution (months)</a:t>
                      </a: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</a:tr>
              <a:tr h="173214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2015-2018 Average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</a:tr>
              <a:tr h="1878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0-3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3-6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9-12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</a:t>
                      </a:r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0-3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3-6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9-12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</a:t>
                      </a:r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0-3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3-6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9-12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</a:t>
                      </a:r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12*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</a:tr>
              <a:tr h="187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7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7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7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7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7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7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7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7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7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15.5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1.8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7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7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7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7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5.8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7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7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7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1.8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7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7.8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7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7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2.8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1.3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7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0.5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7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0.8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2.5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7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6.3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1.5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1.8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87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0.8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6.3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87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104.8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28.5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7.3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5.8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26.5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95600" y="6422638"/>
            <a:ext cx="41088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(Counts do </a:t>
            </a:r>
            <a:r>
              <a:rPr lang="en-US" sz="120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not include exemptions for delayed cutovers)</a:t>
            </a:r>
          </a:p>
          <a:p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68414" y="4875522"/>
            <a:ext cx="1699386" cy="1541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 b="1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Table indicates when a temporary exemption was received and the length of time it was open. Duration was as of </a:t>
            </a:r>
            <a:r>
              <a:rPr lang="en-US" sz="1100" b="1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3</a:t>
            </a:r>
            <a:r>
              <a:rPr lang="en-US" sz="1100" b="1" dirty="0" smtClean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/19/2021 therefore counts can move to the right in future tables.</a:t>
            </a:r>
            <a:endParaRPr lang="en-US" sz="1100" dirty="0">
              <a:effectLst/>
              <a:latin typeface="TradeGothic LT" panose="020B0506030503020504" pitchFamily="34" charset="0"/>
              <a:ea typeface="TradeGothic LT" panose="020B05060305030205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09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Temporary Exemption Currently Open as of </a:t>
            </a:r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3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/19/2021</a:t>
            </a:r>
            <a:endParaRPr lang="en-US" sz="24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295899"/>
              </p:ext>
            </p:extLst>
          </p:nvPr>
        </p:nvGraphicFramePr>
        <p:xfrm>
          <a:off x="381000" y="762000"/>
          <a:ext cx="4206240" cy="5496331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914400"/>
                <a:gridCol w="548640"/>
                <a:gridCol w="548640"/>
                <a:gridCol w="548640"/>
                <a:gridCol w="548640"/>
                <a:gridCol w="548640"/>
                <a:gridCol w="548640"/>
              </a:tblGrid>
              <a:tr h="36455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Duration</a:t>
                      </a:r>
                      <a:r>
                        <a:rPr lang="en-US" sz="1200" b="1" u="none" strike="noStrike" baseline="0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 count of currently open Temporary Exemptions </a:t>
                      </a:r>
                      <a:r>
                        <a:rPr lang="en-US" sz="12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(months)</a:t>
                      </a: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</a:tr>
              <a:tr h="196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0-3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3-6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9-12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12-24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24+*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</a:tr>
              <a:tr h="196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96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96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96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96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96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96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96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96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96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96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96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96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96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96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96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96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96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96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96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96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96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96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96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96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95600" y="6422638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99296"/>
              </p:ext>
            </p:extLst>
          </p:nvPr>
        </p:nvGraphicFramePr>
        <p:xfrm>
          <a:off x="5105400" y="762000"/>
          <a:ext cx="3383280" cy="1276493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4008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810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Current Totals versus</a:t>
                      </a:r>
                      <a:r>
                        <a:rPr lang="en-US" sz="1200" b="1" u="none" strike="noStrike" baseline="0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 Previous Totals</a:t>
                      </a:r>
                      <a:endParaRPr lang="en-US" sz="1200" b="1" u="none" strike="noStrike" dirty="0" smtClean="0"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0-3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3-6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9-12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12-24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24+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Current 3/19/21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Previous</a:t>
                      </a:r>
                      <a:r>
                        <a:rPr lang="en-US" sz="11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 2/4/20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82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7134</TotalTime>
  <Words>4884</Words>
  <Application>Microsoft Office PowerPoint</Application>
  <PresentationFormat>On-screen Show (4:3)</PresentationFormat>
  <Paragraphs>3008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TradeGothic LT</vt:lpstr>
      <vt:lpstr>1_Custom Design</vt:lpstr>
      <vt:lpstr>Office Theme</vt:lpstr>
      <vt:lpstr>PowerPoint Presentation</vt:lpstr>
      <vt:lpstr>Notices issued January through June 2020</vt:lpstr>
      <vt:lpstr>Notices issued July through December 2020</vt:lpstr>
      <vt:lpstr>Notices issued January and February 2021</vt:lpstr>
      <vt:lpstr>2020 Notices – Total and Overdue</vt:lpstr>
      <vt:lpstr>2019 and 2020 Monthly Averages – Issued and Overdue</vt:lpstr>
      <vt:lpstr>Notices issued January 2021</vt:lpstr>
      <vt:lpstr>Temporary Exemptions Received 2015 through 2020 </vt:lpstr>
      <vt:lpstr>Temporary Exemption Currently Open as of 3/19/2021</vt:lpstr>
      <vt:lpstr>Annual Meter Test/Meter Reprogram – Initial Submittals</vt:lpstr>
      <vt:lpstr>Annual Meter Test/Meter Reprogram – Resubmittals</vt:lpstr>
      <vt:lpstr>Site Certifications – Initial Submittals</vt:lpstr>
      <vt:lpstr>Site Certifications – Resubmittals</vt:lpstr>
      <vt:lpstr>Follow-up Count Averages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Nuckolls, Stacy</cp:lastModifiedBy>
  <cp:revision>188</cp:revision>
  <cp:lastPrinted>2016-01-21T20:53:15Z</cp:lastPrinted>
  <dcterms:created xsi:type="dcterms:W3CDTF">2016-01-21T15:20:31Z</dcterms:created>
  <dcterms:modified xsi:type="dcterms:W3CDTF">2021-03-24T17:44:35Z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