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  <p:sldMasterId id="2147483846" r:id="rId2"/>
  </p:sldMasterIdLst>
  <p:sldIdLst>
    <p:sldId id="256" r:id="rId3"/>
    <p:sldId id="257" r:id="rId4"/>
    <p:sldId id="271" r:id="rId5"/>
    <p:sldId id="259" r:id="rId6"/>
    <p:sldId id="263" r:id="rId7"/>
    <p:sldId id="295" r:id="rId8"/>
    <p:sldId id="296" r:id="rId9"/>
    <p:sldId id="261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6" r:id="rId19"/>
    <p:sldId id="30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>
        <p:scale>
          <a:sx n="100" d="100"/>
          <a:sy n="100" d="100"/>
        </p:scale>
        <p:origin x="702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2021-03-24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265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2021-03-24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69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2021-03-24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516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2021-03-24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493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63527"/>
            <a:ext cx="10058400" cy="1450757"/>
          </a:xfrm>
        </p:spPr>
        <p:txBody>
          <a:bodyPr/>
          <a:lstStyle>
            <a:lvl1pPr marL="0">
              <a:defRPr u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2021-03-24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69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2021-03-24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14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2021-03-24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2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2021-03-24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010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2021-03-24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69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2021-03-24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1947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9A29B3E-34B0-4887-8974-26878BAFF8D7}" type="datetimeFigureOut">
              <a:rPr lang="en-US" smtClean="0"/>
              <a:t>2021-03-24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37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2021-03-24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3515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2021-03-24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8617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2021-03-24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77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2021-03-24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09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2021-03-24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23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2021-03-24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074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2021-03-24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163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2021-03-24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978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2021-03-24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381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2021-03-24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60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9A29B3E-34B0-4887-8974-26878BAFF8D7}" type="datetimeFigureOut">
              <a:rPr lang="en-US" smtClean="0"/>
              <a:t>2021-03-24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856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2021-03-24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96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9A29B3E-34B0-4887-8974-26878BAFF8D7}" type="datetimeFigureOut">
              <a:rPr lang="en-US" smtClean="0"/>
              <a:t>2021-03-24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8014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9A29B3E-34B0-4887-8974-26878BAFF8D7}" type="datetimeFigureOut">
              <a:rPr lang="en-US" smtClean="0"/>
              <a:t>2021-03-24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4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33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5772" y="571500"/>
            <a:ext cx="11500455" cy="1828800"/>
          </a:xfrm>
        </p:spPr>
        <p:txBody>
          <a:bodyPr anchor="ctr">
            <a:noAutofit/>
          </a:bodyPr>
          <a:lstStyle/>
          <a:p>
            <a:pPr algn="ctr"/>
            <a:r>
              <a:rPr lang="en-US" sz="6000" b="1" dirty="0"/>
              <a:t>System Protection Working Group</a:t>
            </a:r>
            <a:br>
              <a:rPr lang="en-US" sz="6000" b="1" dirty="0"/>
            </a:br>
            <a:r>
              <a:rPr lang="en-US" sz="6000" b="1" dirty="0"/>
              <a:t>(SPWG)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3056" y="4760305"/>
            <a:ext cx="9005888" cy="1183295"/>
          </a:xfrm>
        </p:spPr>
        <p:txBody>
          <a:bodyPr anchor="ctr">
            <a:noAutofit/>
          </a:bodyPr>
          <a:lstStyle/>
          <a:p>
            <a:pPr algn="ctr"/>
            <a:r>
              <a:rPr lang="en-US" sz="2000" b="1" dirty="0"/>
              <a:t>April 1</a:t>
            </a:r>
            <a:r>
              <a:rPr lang="en-US" sz="2000" b="1" baseline="30000" dirty="0"/>
              <a:t>st</a:t>
            </a:r>
            <a:r>
              <a:rPr lang="en-US" sz="2000" b="1" dirty="0"/>
              <a:t>, 2021</a:t>
            </a:r>
          </a:p>
          <a:p>
            <a:pPr algn="ctr"/>
            <a:r>
              <a:rPr lang="en-US" sz="2000" b="1" dirty="0"/>
              <a:t>Chair: Vincent Roberts, P.E.</a:t>
            </a:r>
          </a:p>
          <a:p>
            <a:pPr algn="ctr"/>
            <a:r>
              <a:rPr lang="en-US" sz="2000" b="1" dirty="0"/>
              <a:t>Vice-Chair: Glenn Callaghan, P.E.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B9758B5C-2ECD-46D3-BCB9-43203909932D}"/>
              </a:ext>
            </a:extLst>
          </p:cNvPr>
          <p:cNvSpPr txBox="1">
            <a:spLocks/>
          </p:cNvSpPr>
          <p:nvPr/>
        </p:nvSpPr>
        <p:spPr>
          <a:xfrm>
            <a:off x="345772" y="2632320"/>
            <a:ext cx="11500455" cy="13808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/>
              <a:t>Update to ROS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0F3195B-A4B7-48E8-840A-9AC721FC20B6}"/>
              </a:ext>
            </a:extLst>
          </p:cNvPr>
          <p:cNvCxnSpPr>
            <a:cxnSpLocks/>
          </p:cNvCxnSpPr>
          <p:nvPr/>
        </p:nvCxnSpPr>
        <p:spPr>
          <a:xfrm>
            <a:off x="438150" y="4245220"/>
            <a:ext cx="11306175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8481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719943" y="762000"/>
            <a:ext cx="8686800" cy="5943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/>
              <a:t>Summary of Human Performance Issues noted for 2020 Q4:</a:t>
            </a:r>
          </a:p>
          <a:p>
            <a:pPr marL="285750" indent="-285750" algn="l">
              <a:buFontTx/>
              <a:buChar char="-"/>
            </a:pPr>
            <a:r>
              <a:rPr lang="en-US" sz="2000" dirty="0"/>
              <a:t>138kV breaker failure </a:t>
            </a:r>
            <a:r>
              <a:rPr lang="en-US" sz="2000" dirty="0" err="1"/>
              <a:t>misoperated</a:t>
            </a:r>
            <a:r>
              <a:rPr lang="en-US" sz="2000" dirty="0"/>
              <a:t> due to an incorrect logic setting</a:t>
            </a:r>
          </a:p>
          <a:p>
            <a:pPr marL="285750" indent="-285750" algn="l">
              <a:buFontTx/>
              <a:buChar char="-"/>
            </a:pPr>
            <a:r>
              <a:rPr lang="en-US" sz="2000" dirty="0"/>
              <a:t>138kV line </a:t>
            </a:r>
            <a:r>
              <a:rPr lang="en-US" sz="2000" dirty="0" err="1"/>
              <a:t>misoperated</a:t>
            </a:r>
            <a:r>
              <a:rPr lang="en-US" sz="2000" dirty="0"/>
              <a:t> during a fault due to an incorrect undervoltage element setting</a:t>
            </a:r>
          </a:p>
          <a:p>
            <a:pPr marL="285750" indent="-285750" algn="l">
              <a:buFontTx/>
              <a:buChar char="-"/>
            </a:pPr>
            <a:r>
              <a:rPr lang="en-US" sz="2000" dirty="0"/>
              <a:t>345kV line terminal </a:t>
            </a:r>
            <a:r>
              <a:rPr lang="en-US" sz="2000" dirty="0" err="1"/>
              <a:t>misoperated</a:t>
            </a:r>
            <a:r>
              <a:rPr lang="en-US" sz="2000" dirty="0"/>
              <a:t> due to an incorrect ground direction control setting</a:t>
            </a:r>
          </a:p>
          <a:p>
            <a:pPr marL="285750" indent="-285750" algn="l">
              <a:buFontTx/>
              <a:buChar char="-"/>
            </a:pPr>
            <a:r>
              <a:rPr lang="en-US" sz="2000" dirty="0"/>
              <a:t>138kV line terminal </a:t>
            </a:r>
            <a:r>
              <a:rPr lang="en-US" sz="2000" dirty="0" err="1"/>
              <a:t>misoperated</a:t>
            </a:r>
            <a:r>
              <a:rPr lang="en-US" sz="2000" dirty="0"/>
              <a:t> due to incorrect settings.  Settings were not updated after a new substation was cut-in on the line</a:t>
            </a:r>
          </a:p>
          <a:p>
            <a:pPr marL="285750" indent="-285750" algn="l">
              <a:buFontTx/>
              <a:buChar char="-"/>
            </a:pPr>
            <a:r>
              <a:rPr lang="en-US" sz="2000" dirty="0"/>
              <a:t>345kV auto transformer tripped due to incorrect CT ratios</a:t>
            </a:r>
          </a:p>
          <a:p>
            <a:pPr marL="285750" indent="-285750" algn="l">
              <a:buFontTx/>
              <a:buChar char="-"/>
            </a:pPr>
            <a:r>
              <a:rPr lang="en-US" sz="2000" dirty="0"/>
              <a:t>138kV line terminal </a:t>
            </a:r>
            <a:r>
              <a:rPr lang="en-US" sz="2000" dirty="0" err="1"/>
              <a:t>misoperated</a:t>
            </a:r>
            <a:r>
              <a:rPr lang="en-US" sz="2000" dirty="0"/>
              <a:t> due to incorrect ground distance settings</a:t>
            </a:r>
          </a:p>
          <a:p>
            <a:pPr marL="285750" indent="-285750" algn="l">
              <a:buFontTx/>
              <a:buChar char="-"/>
            </a:pPr>
            <a:r>
              <a:rPr lang="en-US" sz="2000" dirty="0"/>
              <a:t>138kV line terminal </a:t>
            </a:r>
            <a:r>
              <a:rPr lang="en-US" sz="2000" dirty="0" err="1"/>
              <a:t>misoperated</a:t>
            </a:r>
            <a:r>
              <a:rPr lang="en-US" sz="2000" dirty="0"/>
              <a:t> due to incorrect CT wiring</a:t>
            </a:r>
          </a:p>
          <a:p>
            <a:pPr marL="285750" indent="-285750" algn="l">
              <a:buFontTx/>
              <a:buChar char="-"/>
            </a:pPr>
            <a:endParaRPr lang="en-US" sz="2000" dirty="0"/>
          </a:p>
          <a:p>
            <a:pPr marL="285750" indent="-285750" algn="l">
              <a:buFontTx/>
              <a:buChar char="-"/>
            </a:pPr>
            <a:endParaRPr lang="en-US" sz="2000" dirty="0"/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Failure to Trip/Slow Trip </a:t>
            </a:r>
            <a:r>
              <a:rPr lang="en-US" sz="2000" dirty="0" err="1"/>
              <a:t>Misoperations</a:t>
            </a:r>
            <a:r>
              <a:rPr lang="en-US" sz="2000" dirty="0"/>
              <a:t> in 2020 Q4:</a:t>
            </a:r>
          </a:p>
          <a:p>
            <a:pPr marL="285750" indent="-285750" algn="l">
              <a:buFontTx/>
              <a:buChar char="-"/>
            </a:pPr>
            <a:r>
              <a:rPr lang="en-US" sz="2000" dirty="0"/>
              <a:t>Generator breaker failed to trip due to a bad trip coil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05000" y="18197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 2020 Q4</a:t>
            </a:r>
          </a:p>
        </p:txBody>
      </p:sp>
    </p:spTree>
    <p:extLst>
      <p:ext uri="{BB962C8B-B14F-4D97-AF65-F5344CB8AC3E}">
        <p14:creationId xmlns:p14="http://schemas.microsoft.com/office/powerpoint/2010/main" val="900963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133600" y="76200"/>
            <a:ext cx="76200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Definitions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600200" y="1295400"/>
            <a:ext cx="8686800" cy="4953000"/>
          </a:xfrm>
        </p:spPr>
        <p:txBody>
          <a:bodyPr>
            <a:normAutofit/>
          </a:bodyPr>
          <a:lstStyle/>
          <a:p>
            <a:r>
              <a:rPr lang="en-US" sz="2800" dirty="0"/>
              <a:t>Protection System – </a:t>
            </a:r>
            <a:endParaRPr lang="en-US" sz="2800" b="0" i="1" dirty="0"/>
          </a:p>
          <a:p>
            <a:pPr lvl="1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/>
              <a:t>Protective relays which respond to electrical quantities,</a:t>
            </a:r>
          </a:p>
          <a:p>
            <a:pPr lvl="1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/>
              <a:t>Communications systems necessary for correct operation of protective functions</a:t>
            </a:r>
          </a:p>
          <a:p>
            <a:pPr lvl="1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/>
              <a:t>Voltage and current sensing devices providing inputs to protective relays,</a:t>
            </a:r>
          </a:p>
          <a:p>
            <a:pPr lvl="1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/>
              <a:t>Station dc supply associated with protective functions (including station batteries, battery chargers, and non-battery-based dc supply), and</a:t>
            </a:r>
          </a:p>
          <a:p>
            <a:pPr lvl="1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/>
              <a:t>Control circuitry associated with protective functions through the trip coil(s) of the circuit breakers or other interrupting devices</a:t>
            </a:r>
          </a:p>
          <a:p>
            <a:pPr marL="400050" lvl="1" indent="0">
              <a:buNone/>
            </a:pPr>
            <a:endParaRPr lang="en-US" sz="2400" i="1" dirty="0"/>
          </a:p>
          <a:p>
            <a:pPr marL="400050" lvl="1" indent="0">
              <a:buNone/>
            </a:pP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403413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33600" y="76200"/>
            <a:ext cx="76200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143000"/>
            <a:ext cx="83820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Composite Protection System - </a:t>
            </a:r>
            <a:r>
              <a:rPr lang="en-US" sz="2800" b="0" i="1" dirty="0"/>
              <a:t>The total complement of Protection System(s) that function collectively to protect an Element. Backup protection provided by a different Element’s Protection System(s) is excluded.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2800" dirty="0"/>
              <a:t>Misoperation – </a:t>
            </a:r>
            <a:r>
              <a:rPr lang="en-US" sz="2800" b="0" i="1" dirty="0"/>
              <a:t>The failure a Composite Protection System to operate as intended for protection purposes. Any of the following is a Misoperation:</a:t>
            </a:r>
          </a:p>
          <a:p>
            <a:pPr marL="857250" lvl="1" indent="-457200">
              <a:buAutoNum type="arabicPeriod"/>
            </a:pPr>
            <a:r>
              <a:rPr lang="en-US" sz="2400" dirty="0"/>
              <a:t>Failure to Trip – During Fault – A failure of a Composite Protection system to operate for a Fault condition for which it is designed.</a:t>
            </a:r>
          </a:p>
          <a:p>
            <a:pPr marL="857250" lvl="1" indent="-457200">
              <a:buAutoNum type="arabicPeriod" startAt="2"/>
            </a:pPr>
            <a:r>
              <a:rPr lang="en-US" sz="2400" dirty="0"/>
              <a:t>Failure to Trip – Other than Fault - A failure of a Composite Protection system to operate for a non-Fault condition for which it is designed, such as a power swing, undervoltage, overexcitation, or loss of excitation.</a:t>
            </a:r>
          </a:p>
          <a:p>
            <a:pPr marL="400050" lvl="1" indent="0">
              <a:buNone/>
            </a:pPr>
            <a:endParaRPr lang="en-US" sz="2400" i="1" dirty="0"/>
          </a:p>
          <a:p>
            <a:pPr marL="400050" lvl="1" indent="0">
              <a:buNone/>
            </a:pP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921902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33600" y="76200"/>
            <a:ext cx="76200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066800"/>
            <a:ext cx="8686800" cy="4953000"/>
          </a:xfrm>
        </p:spPr>
        <p:txBody>
          <a:bodyPr>
            <a:normAutofit/>
          </a:bodyPr>
          <a:lstStyle/>
          <a:p>
            <a:r>
              <a:rPr lang="en-US" sz="2800" dirty="0"/>
              <a:t>Misoperation – </a:t>
            </a:r>
            <a:r>
              <a:rPr lang="en-US" sz="2800" b="0" i="1" dirty="0"/>
              <a:t>The failure a Composite Protection System to operate as intended for protection purposes. Any of the following is a Misoperation:</a:t>
            </a:r>
          </a:p>
          <a:p>
            <a:pPr marL="857250" lvl="1" indent="-457200">
              <a:buAutoNum type="arabicPeriod" startAt="3"/>
            </a:pPr>
            <a:r>
              <a:rPr lang="en-US" sz="2400" dirty="0"/>
              <a:t>Slow Trip – During Fault – A Composite Protection system that is slower than required for a Fault condition if the duration of its operating time resulted in the operation of at least one other Element’s Composite Protection System.</a:t>
            </a:r>
          </a:p>
          <a:p>
            <a:pPr marL="857250" lvl="1" indent="-457200">
              <a:buAutoNum type="arabicPeriod" startAt="3"/>
            </a:pPr>
            <a:r>
              <a:rPr lang="en-US" sz="2400" dirty="0"/>
              <a:t>Slow Trip – Other than Fault - A Composite Protection system that is slower than required for a non-Fault condition, such as a power swing, undervoltage, overexcitation, or loss of excitation, if the duration of its operating time resulted in the operation of at least one other Element’s Composite Protection System.</a:t>
            </a:r>
          </a:p>
          <a:p>
            <a:pPr marL="400050" lvl="1" indent="0">
              <a:buNone/>
            </a:pPr>
            <a:endParaRPr lang="en-US" sz="2400" i="1" dirty="0"/>
          </a:p>
          <a:p>
            <a:pPr marL="400050" lvl="1" indent="0">
              <a:buNone/>
            </a:pP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87635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76200"/>
            <a:ext cx="76200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066800"/>
            <a:ext cx="8534400" cy="4953000"/>
          </a:xfrm>
        </p:spPr>
        <p:txBody>
          <a:bodyPr>
            <a:normAutofit/>
          </a:bodyPr>
          <a:lstStyle/>
          <a:p>
            <a:r>
              <a:rPr lang="en-US" sz="2800" dirty="0"/>
              <a:t>Misoperation – </a:t>
            </a:r>
            <a:r>
              <a:rPr lang="en-US" sz="2800" b="0" i="1" dirty="0"/>
              <a:t>The failure a Composite Protection System to operate as intended for protection purposes. Any of the following is a Misoperation:</a:t>
            </a:r>
          </a:p>
          <a:p>
            <a:pPr marL="857250" lvl="1" indent="-457200">
              <a:buAutoNum type="arabicPeriod" startAt="5"/>
            </a:pPr>
            <a:r>
              <a:rPr lang="en-US" sz="2400" dirty="0"/>
              <a:t>Unnecessary Trip – During Fault – An unnecessary Composite Protection system operation for a Fault condition on another Element.</a:t>
            </a:r>
          </a:p>
          <a:p>
            <a:pPr marL="857250" lvl="1" indent="-457200">
              <a:buAutoNum type="arabicPeriod" startAt="5"/>
            </a:pPr>
            <a:r>
              <a:rPr lang="en-US" sz="2400" dirty="0"/>
              <a:t>Unnecessary Trip – Other than Fault - An unnecessary Composite Protection system operation for a non-Fault condition.  A Composite Protection System operation that is caused by personnel during on-site maintenance, testing, inspection, construction, or commissioning activities is not a Misoperation.</a:t>
            </a:r>
          </a:p>
          <a:p>
            <a:pPr marL="400050" lvl="1" indent="0">
              <a:buNone/>
            </a:pPr>
            <a:endParaRPr lang="en-US" sz="2400" i="1" dirty="0"/>
          </a:p>
          <a:p>
            <a:pPr marL="400050" lvl="1" indent="0">
              <a:buNone/>
            </a:pP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429218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76275" y="295275"/>
            <a:ext cx="10058400" cy="927100"/>
          </a:xfrm>
        </p:spPr>
        <p:txBody>
          <a:bodyPr>
            <a:normAutofit/>
          </a:bodyPr>
          <a:lstStyle/>
          <a:p>
            <a:r>
              <a:rPr lang="en-US" b="1" dirty="0"/>
              <a:t>Outreach to Generators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08C0561-9AD2-4971-91D8-35DA08A70C43}"/>
              </a:ext>
            </a:extLst>
          </p:cNvPr>
          <p:cNvCxnSpPr>
            <a:cxnSpLocks/>
          </p:cNvCxnSpPr>
          <p:nvPr/>
        </p:nvCxnSpPr>
        <p:spPr>
          <a:xfrm>
            <a:off x="676275" y="1222375"/>
            <a:ext cx="650557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B2D1E26-9F1F-4C31-89DF-305E8E042229}"/>
              </a:ext>
            </a:extLst>
          </p:cNvPr>
          <p:cNvSpPr txBox="1"/>
          <p:nvPr/>
        </p:nvSpPr>
        <p:spPr>
          <a:xfrm>
            <a:off x="685799" y="1413064"/>
            <a:ext cx="5781675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TRE provides </a:t>
            </a:r>
            <a:r>
              <a:rPr lang="en-US" sz="2400" dirty="0" err="1"/>
              <a:t>misoperation</a:t>
            </a:r>
            <a:r>
              <a:rPr lang="en-US" sz="2400" dirty="0"/>
              <a:t> data to SPWG during each meeting.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Trends are reviewed to detect any areas of concern that may warrant further discussion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/>
              <a:t>Misoperations</a:t>
            </a:r>
            <a:r>
              <a:rPr lang="en-US" sz="2400" dirty="0"/>
              <a:t> rates for GO’s continue to trend upwards while </a:t>
            </a:r>
            <a:r>
              <a:rPr lang="en-US" sz="2400" dirty="0" err="1"/>
              <a:t>misoperation</a:t>
            </a:r>
            <a:r>
              <a:rPr lang="en-US" sz="2400" dirty="0"/>
              <a:t> rates on the transmission system have declined.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SPWG requests input from ROS on potential methods for reaching out to GO’s to address the number of </a:t>
            </a:r>
            <a:r>
              <a:rPr lang="en-US" sz="2400" dirty="0" err="1"/>
              <a:t>misoperations</a:t>
            </a:r>
            <a:r>
              <a:rPr lang="en-US" sz="2400" dirty="0"/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B516627-D1DC-4FEA-A203-1909309B55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6549" y="1863955"/>
            <a:ext cx="5132451" cy="3484034"/>
          </a:xfrm>
          <a:prstGeom prst="rect">
            <a:avLst/>
          </a:prstGeom>
          <a:ln w="1905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969504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90550" y="295275"/>
            <a:ext cx="10991850" cy="927100"/>
          </a:xfrm>
        </p:spPr>
        <p:txBody>
          <a:bodyPr>
            <a:noAutofit/>
          </a:bodyPr>
          <a:lstStyle/>
          <a:p>
            <a:r>
              <a:rPr lang="en-US" sz="4400" b="1" dirty="0"/>
              <a:t>Transformer Impedance Clarifications (RRGRR028)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08C0561-9AD2-4971-91D8-35DA08A70C43}"/>
              </a:ext>
            </a:extLst>
          </p:cNvPr>
          <p:cNvCxnSpPr>
            <a:cxnSpLocks/>
          </p:cNvCxnSpPr>
          <p:nvPr/>
        </p:nvCxnSpPr>
        <p:spPr>
          <a:xfrm>
            <a:off x="676275" y="1222375"/>
            <a:ext cx="1090612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B2D1E26-9F1F-4C31-89DF-305E8E042229}"/>
              </a:ext>
            </a:extLst>
          </p:cNvPr>
          <p:cNvSpPr txBox="1"/>
          <p:nvPr/>
        </p:nvSpPr>
        <p:spPr>
          <a:xfrm>
            <a:off x="676274" y="1420758"/>
            <a:ext cx="10696575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SPWG completed a workshop in August 2020 to discuss the impact of IBRs on ERCOT Grid Protection and review the results of an IBR survey that was sent out to SPWG members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One finding during the discussion was a need for improved transformer data in models, specifically three-winding transformer information.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John Karlik, on behalf of SPWG, submitted RRGRR028 and this was posted on December 23</a:t>
            </a:r>
            <a:r>
              <a:rPr lang="en-US" sz="2400" baseline="30000" dirty="0"/>
              <a:t>rd</a:t>
            </a:r>
            <a:r>
              <a:rPr lang="en-US" sz="2400" dirty="0"/>
              <a:t>, 2020.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The RRGRR proposed changes and additions to the Resource Registration Glossary to increase data transparency and improve the overall modeling process.</a:t>
            </a:r>
          </a:p>
        </p:txBody>
      </p:sp>
    </p:spTree>
    <p:extLst>
      <p:ext uri="{BB962C8B-B14F-4D97-AF65-F5344CB8AC3E}">
        <p14:creationId xmlns:p14="http://schemas.microsoft.com/office/powerpoint/2010/main" val="661497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90550" y="295275"/>
            <a:ext cx="10991850" cy="927100"/>
          </a:xfrm>
        </p:spPr>
        <p:txBody>
          <a:bodyPr>
            <a:noAutofit/>
          </a:bodyPr>
          <a:lstStyle/>
          <a:p>
            <a:r>
              <a:rPr lang="en-US" sz="4400" b="1" dirty="0"/>
              <a:t>Transformer Impedance Clarifications (RRGRR028)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08C0561-9AD2-4971-91D8-35DA08A70C43}"/>
              </a:ext>
            </a:extLst>
          </p:cNvPr>
          <p:cNvCxnSpPr>
            <a:cxnSpLocks/>
          </p:cNvCxnSpPr>
          <p:nvPr/>
        </p:nvCxnSpPr>
        <p:spPr>
          <a:xfrm>
            <a:off x="676275" y="1222375"/>
            <a:ext cx="1090612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B2D1E26-9F1F-4C31-89DF-305E8E042229}"/>
              </a:ext>
            </a:extLst>
          </p:cNvPr>
          <p:cNvSpPr txBox="1"/>
          <p:nvPr/>
        </p:nvSpPr>
        <p:spPr>
          <a:xfrm>
            <a:off x="676274" y="1420758"/>
            <a:ext cx="10696575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SPWG members met with Jay Teixeira in late January 2021 to discuss the proposed changes and solicit ERCOT feedback on the best approach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Additional changes to RRGRR028 were completed in early March 2021 in accordance with the ERCOT discussion in January and to account for baseline updates following the March 1</a:t>
            </a:r>
            <a:r>
              <a:rPr lang="en-US" sz="2400" baseline="30000" dirty="0"/>
              <a:t>st</a:t>
            </a:r>
            <a:r>
              <a:rPr lang="en-US" sz="2400" dirty="0"/>
              <a:t>, 2021 incorporation of RRGRR027.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ERCOT to complete the Impact Analysis for RRGRR028 and submit for ROS review following this presentation.</a:t>
            </a:r>
          </a:p>
        </p:txBody>
      </p:sp>
    </p:spTree>
    <p:extLst>
      <p:ext uri="{BB962C8B-B14F-4D97-AF65-F5344CB8AC3E}">
        <p14:creationId xmlns:p14="http://schemas.microsoft.com/office/powerpoint/2010/main" val="17935752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66799" y="590302"/>
            <a:ext cx="10058400" cy="927100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End of SPWG Presentation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2D1E26-9F1F-4C31-89DF-305E8E042229}"/>
              </a:ext>
            </a:extLst>
          </p:cNvPr>
          <p:cNvSpPr txBox="1"/>
          <p:nvPr/>
        </p:nvSpPr>
        <p:spPr>
          <a:xfrm>
            <a:off x="1409699" y="2076449"/>
            <a:ext cx="93726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/>
              <a:t>Next Meeting Scheduled for July 21</a:t>
            </a:r>
            <a:r>
              <a:rPr lang="en-US" sz="2400" baseline="30000" dirty="0"/>
              <a:t>st</a:t>
            </a:r>
            <a:r>
              <a:rPr lang="en-US" sz="2400" dirty="0"/>
              <a:t>-22</a:t>
            </a:r>
            <a:r>
              <a:rPr lang="en-US" sz="2400" baseline="30000" dirty="0"/>
              <a:t>nd</a:t>
            </a:r>
            <a:r>
              <a:rPr lang="en-US" sz="2400" dirty="0"/>
              <a:t>, 2021</a:t>
            </a:r>
          </a:p>
          <a:p>
            <a:pPr algn="ctr">
              <a:spcAft>
                <a:spcPts val="600"/>
              </a:spcAft>
            </a:pPr>
            <a:endParaRPr lang="en-US" sz="2400" dirty="0"/>
          </a:p>
          <a:p>
            <a:pPr algn="ctr">
              <a:spcAft>
                <a:spcPts val="600"/>
              </a:spcAft>
            </a:pPr>
            <a:r>
              <a:rPr lang="en-US" sz="2400" i="1" dirty="0"/>
              <a:t>ERCOT ROS Update will be Provided on August 5</a:t>
            </a:r>
            <a:r>
              <a:rPr lang="en-US" sz="2400" i="1" baseline="30000" dirty="0"/>
              <a:t>th</a:t>
            </a:r>
            <a:r>
              <a:rPr lang="en-US" sz="2400" i="1" dirty="0"/>
              <a:t>, 2021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67BC6AF-6B43-40CC-958D-228F3269810D}"/>
              </a:ext>
            </a:extLst>
          </p:cNvPr>
          <p:cNvCxnSpPr>
            <a:cxnSpLocks/>
          </p:cNvCxnSpPr>
          <p:nvPr/>
        </p:nvCxnSpPr>
        <p:spPr>
          <a:xfrm>
            <a:off x="442912" y="4064245"/>
            <a:ext cx="11306175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7A7D45A-4EFC-4146-949D-2A03CA900AD8}"/>
              </a:ext>
            </a:extLst>
          </p:cNvPr>
          <p:cNvSpPr txBox="1"/>
          <p:nvPr/>
        </p:nvSpPr>
        <p:spPr>
          <a:xfrm>
            <a:off x="1409699" y="4448174"/>
            <a:ext cx="93726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/>
              <a:t>Thank You</a:t>
            </a:r>
          </a:p>
          <a:p>
            <a:pPr algn="ctr">
              <a:spcAft>
                <a:spcPts val="600"/>
              </a:spcAft>
            </a:pPr>
            <a:endParaRPr lang="en-US" sz="2400" dirty="0"/>
          </a:p>
          <a:p>
            <a:pPr algn="ctr">
              <a:spcAft>
                <a:spcPts val="600"/>
              </a:spcAft>
            </a:pPr>
            <a:r>
              <a:rPr lang="en-US" sz="2400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307444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76275" y="295275"/>
            <a:ext cx="10058400" cy="927100"/>
          </a:xfrm>
        </p:spPr>
        <p:txBody>
          <a:bodyPr>
            <a:normAutofit/>
          </a:bodyPr>
          <a:lstStyle/>
          <a:p>
            <a:r>
              <a:rPr lang="en-US" b="1" dirty="0"/>
              <a:t>SPWG Meeting Overview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08C0561-9AD2-4971-91D8-35DA08A70C43}"/>
              </a:ext>
            </a:extLst>
          </p:cNvPr>
          <p:cNvCxnSpPr>
            <a:cxnSpLocks/>
          </p:cNvCxnSpPr>
          <p:nvPr/>
        </p:nvCxnSpPr>
        <p:spPr>
          <a:xfrm>
            <a:off x="676275" y="1222375"/>
            <a:ext cx="650557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B2D1E26-9F1F-4C31-89DF-305E8E042229}"/>
              </a:ext>
            </a:extLst>
          </p:cNvPr>
          <p:cNvSpPr txBox="1"/>
          <p:nvPr/>
        </p:nvSpPr>
        <p:spPr>
          <a:xfrm>
            <a:off x="1019175" y="1514474"/>
            <a:ext cx="93726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Meeting Held on March 2</a:t>
            </a:r>
            <a:r>
              <a:rPr lang="en-US" sz="2400" baseline="30000" dirty="0"/>
              <a:t>nd</a:t>
            </a:r>
            <a:r>
              <a:rPr lang="en-US" sz="2400" dirty="0"/>
              <a:t>, 2021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Topics Discussed: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2020 Q4 </a:t>
            </a:r>
            <a:r>
              <a:rPr lang="en-US" sz="2400" dirty="0" err="1"/>
              <a:t>Misoperation</a:t>
            </a:r>
            <a:r>
              <a:rPr lang="en-US" sz="2400" dirty="0"/>
              <a:t> Data</a:t>
            </a:r>
          </a:p>
          <a:p>
            <a:pPr marL="1200150" lvl="2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Potential Outreach to Generator Owners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Revised SPWG Case Building Procedure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Transformer Impedance Clarifications (RRGRR028)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Next Meeting Scheduled for July 21</a:t>
            </a:r>
            <a:r>
              <a:rPr lang="en-US" sz="2400" baseline="30000" dirty="0"/>
              <a:t>st</a:t>
            </a:r>
            <a:r>
              <a:rPr lang="en-US" sz="2400" dirty="0"/>
              <a:t>-22</a:t>
            </a:r>
            <a:r>
              <a:rPr lang="en-US" sz="2400" baseline="30000" dirty="0"/>
              <a:t>nd</a:t>
            </a:r>
            <a:r>
              <a:rPr lang="en-US" sz="2400" dirty="0"/>
              <a:t>, 2021</a:t>
            </a:r>
          </a:p>
        </p:txBody>
      </p:sp>
    </p:spTree>
    <p:extLst>
      <p:ext uri="{BB962C8B-B14F-4D97-AF65-F5344CB8AC3E}">
        <p14:creationId xmlns:p14="http://schemas.microsoft.com/office/powerpoint/2010/main" val="2090729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069520A-1939-4202-AABD-30C856C998F8}"/>
              </a:ext>
            </a:extLst>
          </p:cNvPr>
          <p:cNvSpPr txBox="1">
            <a:spLocks/>
          </p:cNvSpPr>
          <p:nvPr/>
        </p:nvSpPr>
        <p:spPr>
          <a:xfrm>
            <a:off x="345772" y="2028825"/>
            <a:ext cx="11500455" cy="18288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b="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/>
              <a:t>Protection System </a:t>
            </a:r>
            <a:r>
              <a:rPr lang="en-US" sz="6000" b="1" dirty="0" err="1"/>
              <a:t>Misoperations</a:t>
            </a:r>
            <a:endParaRPr lang="en-US" sz="6000" b="1" dirty="0"/>
          </a:p>
          <a:p>
            <a:pPr algn="ctr"/>
            <a:endParaRPr lang="en-US" sz="2800" b="1" dirty="0">
              <a:solidFill>
                <a:srgbClr val="FF0000"/>
              </a:solidFill>
            </a:endParaRPr>
          </a:p>
          <a:p>
            <a:pPr algn="ctr"/>
            <a:r>
              <a:rPr lang="en-US" sz="6000" b="1" dirty="0">
                <a:solidFill>
                  <a:srgbClr val="FF0000"/>
                </a:solidFill>
              </a:rPr>
              <a:t>2020 Q4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544FA14-8B74-4A8B-843E-CD1A406A56F3}"/>
              </a:ext>
            </a:extLst>
          </p:cNvPr>
          <p:cNvCxnSpPr>
            <a:cxnSpLocks/>
          </p:cNvCxnSpPr>
          <p:nvPr/>
        </p:nvCxnSpPr>
        <p:spPr>
          <a:xfrm>
            <a:off x="438150" y="4245220"/>
            <a:ext cx="11306175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3789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05000" y="18197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:  2015-2020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E22F1CA-10E5-4D0B-A53F-DB780B99B9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103070"/>
            <a:ext cx="9144000" cy="4651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496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905000" y="18197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:  2015-2020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B40BC6-49A3-4049-9420-01560067C8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114819"/>
            <a:ext cx="9144000" cy="462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973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905000" y="18197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:  2015-2020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DC6576B-D4CB-4595-8532-EEAF5A160F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863896"/>
            <a:ext cx="9144000" cy="5130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275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905000" y="18197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:  2012-2020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D67D490-E561-4EF4-AD71-F80E3DE826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821688"/>
            <a:ext cx="9144000" cy="5214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793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802687"/>
              </p:ext>
            </p:extLst>
          </p:nvPr>
        </p:nvGraphicFramePr>
        <p:xfrm>
          <a:off x="6572250" y="285750"/>
          <a:ext cx="4114800" cy="5893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80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75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493804647"/>
                    </a:ext>
                  </a:extLst>
                </a:gridCol>
              </a:tblGrid>
              <a:tr h="256218"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Q4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218">
                <a:tc rowSpan="4"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# of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effectLst/>
                        </a:rPr>
                        <a:t>Misoperations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345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42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138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&lt; 100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218">
                <a:tc rowSpan="5"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By Category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Failure to Trip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Slow Trip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Unnecessary Trip during Fault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Unnecessary Trip – Non Fault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SPS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218">
                <a:tc rowSpan="4"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By Relay System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Electromechanical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Solid State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Microprocessor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87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Other/ N/A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218">
                <a:tc rowSpan="9"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By Equipment Protected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Line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Transformer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Generator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Shunt/Series Capacitor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Shunt/Series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</a:rPr>
                        <a:t> Reactor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Dynamic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</a:rPr>
                        <a:t> VAR system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Bus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Breaker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6727796"/>
                  </a:ext>
                </a:extLst>
              </a:tr>
            </a:tbl>
          </a:graphicData>
        </a:graphic>
      </p:graphicFrame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228600" y="197064"/>
            <a:ext cx="8316686" cy="564936"/>
          </a:xfrm>
        </p:spPr>
        <p:txBody>
          <a:bodyPr>
            <a:noAutofit/>
          </a:bodyPr>
          <a:lstStyle/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 – 2020</a:t>
            </a:r>
          </a:p>
        </p:txBody>
      </p:sp>
    </p:spTree>
    <p:extLst>
      <p:ext uri="{BB962C8B-B14F-4D97-AF65-F5344CB8AC3E}">
        <p14:creationId xmlns:p14="http://schemas.microsoft.com/office/powerpoint/2010/main" val="3204500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6626CC2-C09D-4EA5-B6BB-7FB61CB462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9924" y="947166"/>
            <a:ext cx="7312152" cy="4963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30400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1_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511</TotalTime>
  <Words>1022</Words>
  <Application>Microsoft Office PowerPoint</Application>
  <PresentationFormat>Widescreen</PresentationFormat>
  <Paragraphs>149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Retrospect</vt:lpstr>
      <vt:lpstr>1_Retrospect</vt:lpstr>
      <vt:lpstr>System Protection Working Group (SPWG)</vt:lpstr>
      <vt:lpstr>SPWG Meeting 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Protection System Misoperations – 2020</vt:lpstr>
      <vt:lpstr>PowerPoint Presentation</vt:lpstr>
      <vt:lpstr>PowerPoint Presentation</vt:lpstr>
      <vt:lpstr>Definitions</vt:lpstr>
      <vt:lpstr>Definitions</vt:lpstr>
      <vt:lpstr>Definitions</vt:lpstr>
      <vt:lpstr>Definitions</vt:lpstr>
      <vt:lpstr>Outreach to Generators</vt:lpstr>
      <vt:lpstr>Transformer Impedance Clarifications (RRGRR028)</vt:lpstr>
      <vt:lpstr>Transformer Impedance Clarifications (RRGRR028)</vt:lpstr>
      <vt:lpstr>End of SPWG Presentation</vt:lpstr>
    </vt:vector>
  </TitlesOfParts>
  <Company>Austin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Protection Working Group (SPWG) Update to ROS</dc:title>
  <dc:creator>Karlik, John</dc:creator>
  <cp:lastModifiedBy>Roberts, Vincent</cp:lastModifiedBy>
  <cp:revision>36</cp:revision>
  <dcterms:created xsi:type="dcterms:W3CDTF">2020-04-09T23:35:20Z</dcterms:created>
  <dcterms:modified xsi:type="dcterms:W3CDTF">2021-03-24T19:57:15Z</dcterms:modified>
</cp:coreProperties>
</file>