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16"/>
  </p:notesMasterIdLst>
  <p:handoutMasterIdLst>
    <p:handoutMasterId r:id="rId17"/>
  </p:handoutMasterIdLst>
  <p:sldIdLst>
    <p:sldId id="260" r:id="rId7"/>
    <p:sldId id="325" r:id="rId8"/>
    <p:sldId id="390" r:id="rId9"/>
    <p:sldId id="388" r:id="rId10"/>
    <p:sldId id="386" r:id="rId11"/>
    <p:sldId id="391" r:id="rId12"/>
    <p:sldId id="384" r:id="rId13"/>
    <p:sldId id="385" r:id="rId14"/>
    <p:sldId id="335"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din, Yvette" initials="LY" lastIdx="3" clrIdx="0">
    <p:extLst>
      <p:ext uri="{19B8F6BF-5375-455C-9EA6-DF929625EA0E}">
        <p15:presenceInfo xmlns:p15="http://schemas.microsoft.com/office/powerpoint/2012/main" userId="S-1-5-21-639947351-343809578-3807592339-13678" providerId="AD"/>
      </p:ext>
    </p:extLst>
  </p:cmAuthor>
  <p:cmAuthor id="2" name="Hasha, Christine" initials="HC" lastIdx="1" clrIdx="1">
    <p:extLst>
      <p:ext uri="{19B8F6BF-5375-455C-9EA6-DF929625EA0E}">
        <p15:presenceInfo xmlns:p15="http://schemas.microsoft.com/office/powerpoint/2012/main" userId="S-1-5-21-639947351-343809578-3807592339-4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22" d="100"/>
          <a:sy n="122" d="100"/>
        </p:scale>
        <p:origin x="1206" y="96"/>
      </p:cViewPr>
      <p:guideLst>
        <p:guide orient="horz" pos="2160"/>
        <p:guide pos="2880"/>
      </p:guideLst>
    </p:cSldViewPr>
  </p:slideViewPr>
  <p:notesTextViewPr>
    <p:cViewPr>
      <p:scale>
        <a:sx n="3" d="2"/>
        <a:sy n="3" d="2"/>
      </p:scale>
      <p:origin x="0" y="0"/>
    </p:cViewPr>
  </p:notesTextViewPr>
  <p:sorterViewPr>
    <p:cViewPr>
      <p:scale>
        <a:sx n="170" d="100"/>
        <a:sy n="17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3/25/2021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3/25/2021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274952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58913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43654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66365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352846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63477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295086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116590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401370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Footer text goes here.</a:t>
            </a:r>
            <a:endParaRPr lang="en-US" dirty="0"/>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t>Footer text goes here.</a:t>
            </a: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content/wcm/key_documents_lists/89338/NERC_IRO-010_and_TOP-003_Mapping_Document_V7.xls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Visio_Drawing1.vsd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Visio_Drawing2.vsdx"/><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713672"/>
            <a:ext cx="5646034" cy="147732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NERC CIP-012-1 Update</a:t>
            </a:r>
            <a:endParaRPr lang="en-US"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Christine Hasha, Compliance</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April 2021</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1410"/>
          </a:xfrm>
        </p:spPr>
        <p:txBody>
          <a:bodyPr/>
          <a:lstStyle/>
          <a:p>
            <a:r>
              <a:rPr lang="en-US" sz="2400" dirty="0" smtClean="0">
                <a:latin typeface="Calibri" panose="020F0502020204030204" pitchFamily="34" charset="0"/>
              </a:rPr>
              <a:t>CIP-012 - </a:t>
            </a:r>
            <a:r>
              <a:rPr lang="en-US" sz="2400" dirty="0">
                <a:latin typeface="Calibri" panose="020F0502020204030204" pitchFamily="34" charset="0"/>
              </a:rPr>
              <a:t>Communication between Control Centers (FERC Order) </a:t>
            </a:r>
            <a:br>
              <a:rPr lang="en-US" sz="2400" dirty="0">
                <a:latin typeface="Calibri" panose="020F0502020204030204" pitchFamily="34" charset="0"/>
              </a:rPr>
            </a:br>
            <a:endParaRPr lang="en-US" sz="2400"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pPr/>
              <a:t>2</a:t>
            </a:fld>
            <a:endParaRPr lang="en-US" dirty="0"/>
          </a:p>
        </p:txBody>
      </p:sp>
      <p:sp>
        <p:nvSpPr>
          <p:cNvPr id="7" name="Rectangle 3"/>
          <p:cNvSpPr txBox="1">
            <a:spLocks noChangeArrowheads="1"/>
          </p:cNvSpPr>
          <p:nvPr/>
        </p:nvSpPr>
        <p:spPr bwMode="auto">
          <a:xfrm>
            <a:off x="406450" y="967416"/>
            <a:ext cx="8273526" cy="5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1600" dirty="0" smtClean="0">
                <a:latin typeface="Calibri" panose="020F0502020204030204" pitchFamily="34" charset="0"/>
                <a:cs typeface="Calibri" panose="020F0502020204030204" pitchFamily="34" charset="0"/>
              </a:rPr>
              <a:t>R1</a:t>
            </a:r>
            <a:r>
              <a:rPr lang="en-US" sz="1600" dirty="0">
                <a:latin typeface="Calibri" panose="020F0502020204030204" pitchFamily="34" charset="0"/>
                <a:cs typeface="Calibri" panose="020F0502020204030204" pitchFamily="34" charset="0"/>
              </a:rPr>
              <a:t>. </a:t>
            </a:r>
            <a:r>
              <a:rPr lang="en-US" sz="1600" b="0" dirty="0">
                <a:latin typeface="Calibri" panose="020F0502020204030204" pitchFamily="34" charset="0"/>
                <a:cs typeface="Calibri" panose="020F0502020204030204" pitchFamily="34" charset="0"/>
              </a:rPr>
              <a:t>The Responsible Entity shall implement, except under CIP Exceptional Circumstances, one or more documented plan(s) to mitigate the risks posed by unauthorized disclosure and unauthorized modification of Real-time Assessment and Real-time monitoring data while being transmitted between any applicable Control Centers. The Responsible Entity is not required to include oral communications in its plan. The plan shall include: </a:t>
            </a:r>
            <a:r>
              <a:rPr lang="en-US" sz="1600" b="0" i="1" dirty="0">
                <a:latin typeface="Calibri" panose="020F0502020204030204" pitchFamily="34" charset="0"/>
                <a:cs typeface="Calibri" panose="020F0502020204030204" pitchFamily="34" charset="0"/>
              </a:rPr>
              <a:t>[Violation Risk Factor: Medium] [Time Horizon: Operations Planning] </a:t>
            </a:r>
            <a:endParaRPr lang="en-US" sz="1600" b="0" dirty="0">
              <a:latin typeface="Calibri" panose="020F0502020204030204" pitchFamily="34" charset="0"/>
              <a:cs typeface="Calibri" panose="020F0502020204030204" pitchFamily="34" charset="0"/>
            </a:endParaRPr>
          </a:p>
          <a:p>
            <a:pPr marL="400050" lvl="1" indent="0">
              <a:buNone/>
            </a:pPr>
            <a:r>
              <a:rPr lang="en-US" sz="1600" dirty="0" smtClean="0">
                <a:latin typeface="Calibri" panose="020F0502020204030204" pitchFamily="34" charset="0"/>
                <a:cs typeface="Calibri" panose="020F0502020204030204" pitchFamily="34" charset="0"/>
              </a:rPr>
              <a:t>1.1</a:t>
            </a:r>
            <a:r>
              <a:rPr lang="en-US" sz="1600" dirty="0">
                <a:latin typeface="Calibri" panose="020F0502020204030204" pitchFamily="34" charset="0"/>
                <a:cs typeface="Calibri" panose="020F0502020204030204" pitchFamily="34" charset="0"/>
              </a:rPr>
              <a:t>. </a:t>
            </a:r>
            <a:r>
              <a:rPr lang="en-US" sz="1600" b="0" dirty="0">
                <a:latin typeface="Calibri" panose="020F0502020204030204" pitchFamily="34" charset="0"/>
                <a:cs typeface="Calibri" panose="020F0502020204030204" pitchFamily="34" charset="0"/>
              </a:rPr>
              <a:t>Identification of security protection used to mitigate the risks posed by unauthorized disclosure and unauthorized modification of Real-time Assessment and Real-time monitoring data while being transmitted between Control Centers; </a:t>
            </a:r>
          </a:p>
          <a:p>
            <a:pPr marL="400050" lvl="1" indent="0">
              <a:buNone/>
            </a:pPr>
            <a:r>
              <a:rPr lang="en-US" sz="1600" dirty="0" smtClean="0">
                <a:latin typeface="Calibri" panose="020F0502020204030204" pitchFamily="34" charset="0"/>
                <a:cs typeface="Calibri" panose="020F0502020204030204" pitchFamily="34" charset="0"/>
              </a:rPr>
              <a:t>1.2</a:t>
            </a:r>
            <a:r>
              <a:rPr lang="en-US" sz="1600" dirty="0">
                <a:latin typeface="Calibri" panose="020F0502020204030204" pitchFamily="34" charset="0"/>
                <a:cs typeface="Calibri" panose="020F0502020204030204" pitchFamily="34" charset="0"/>
              </a:rPr>
              <a:t>. </a:t>
            </a:r>
            <a:r>
              <a:rPr lang="en-US" sz="1600" b="0" dirty="0">
                <a:latin typeface="Calibri" panose="020F0502020204030204" pitchFamily="34" charset="0"/>
                <a:cs typeface="Calibri" panose="020F0502020204030204" pitchFamily="34" charset="0"/>
              </a:rPr>
              <a:t>Identification of where the Responsible Entity applied security protection for transmitting Real-time Assessment and Real-time monitoring data between Control Centers; and </a:t>
            </a:r>
          </a:p>
          <a:p>
            <a:pPr marL="400050" lvl="1" indent="0">
              <a:buNone/>
            </a:pPr>
            <a:r>
              <a:rPr lang="en-US" sz="1600" dirty="0" smtClean="0">
                <a:latin typeface="Calibri" panose="020F0502020204030204" pitchFamily="34" charset="0"/>
                <a:cs typeface="Calibri" panose="020F0502020204030204" pitchFamily="34" charset="0"/>
              </a:rPr>
              <a:t>1.3</a:t>
            </a:r>
            <a:r>
              <a:rPr lang="en-US" sz="1600" dirty="0">
                <a:latin typeface="Calibri" panose="020F0502020204030204" pitchFamily="34" charset="0"/>
                <a:cs typeface="Calibri" panose="020F0502020204030204" pitchFamily="34" charset="0"/>
              </a:rPr>
              <a:t>. </a:t>
            </a:r>
            <a:r>
              <a:rPr lang="en-US" sz="1600" b="0" dirty="0">
                <a:latin typeface="Calibri" panose="020F0502020204030204" pitchFamily="34" charset="0"/>
                <a:cs typeface="Calibri" panose="020F0502020204030204" pitchFamily="34" charset="0"/>
              </a:rPr>
              <a:t>If the Control Centers are owned or operated by different Responsible Entities, identification of the responsibilities of each Responsible Entity for applying security protection to the transmission of Real-time Assessment and Real-time monitoring data between those Control Centers. </a:t>
            </a:r>
          </a:p>
          <a:p>
            <a:pPr lvl="1">
              <a:buFont typeface="Wingdings" panose="05000000000000000000" pitchFamily="2" charset="2"/>
              <a:buChar char="v"/>
            </a:pPr>
            <a:endParaRPr lang="en-US" sz="1600" dirty="0">
              <a:latin typeface="Calibri" panose="020F0502020204030204" pitchFamily="34" charset="0"/>
              <a:cs typeface="Calibri" panose="020F0502020204030204" pitchFamily="34" charset="0"/>
            </a:endParaRPr>
          </a:p>
          <a:p>
            <a:pPr lvl="1">
              <a:buFont typeface="Wingdings" panose="05000000000000000000" pitchFamily="2" charset="2"/>
              <a:buChar char="ü"/>
            </a:pPr>
            <a:endParaRPr lang="en-US" sz="1600" kern="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0905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1410"/>
          </a:xfrm>
        </p:spPr>
        <p:txBody>
          <a:bodyPr/>
          <a:lstStyle/>
          <a:p>
            <a:r>
              <a:rPr lang="en-US" sz="2400" dirty="0" smtClean="0">
                <a:latin typeface="Calibri" panose="020F0502020204030204" pitchFamily="34" charset="0"/>
              </a:rPr>
              <a:t>CIP-012-1 Scope</a:t>
            </a:r>
            <a:endParaRPr lang="en-US" sz="2400"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pPr/>
              <a:t>3</a:t>
            </a:fld>
            <a:endParaRPr lang="en-US" dirty="0"/>
          </a:p>
        </p:txBody>
      </p:sp>
      <p:pic>
        <p:nvPicPr>
          <p:cNvPr id="3" name="Picture 2"/>
          <p:cNvPicPr>
            <a:picLocks noChangeAspect="1"/>
          </p:cNvPicPr>
          <p:nvPr/>
        </p:nvPicPr>
        <p:blipFill>
          <a:blip r:embed="rId3"/>
          <a:stretch>
            <a:fillRect/>
          </a:stretch>
        </p:blipFill>
        <p:spPr>
          <a:xfrm>
            <a:off x="759063" y="1219200"/>
            <a:ext cx="7702073" cy="3476582"/>
          </a:xfrm>
          <a:prstGeom prst="rect">
            <a:avLst/>
          </a:prstGeom>
        </p:spPr>
      </p:pic>
    </p:spTree>
    <p:extLst>
      <p:ext uri="{BB962C8B-B14F-4D97-AF65-F5344CB8AC3E}">
        <p14:creationId xmlns:p14="http://schemas.microsoft.com/office/powerpoint/2010/main" val="3669307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1410"/>
          </a:xfrm>
        </p:spPr>
        <p:txBody>
          <a:bodyPr/>
          <a:lstStyle/>
          <a:p>
            <a:r>
              <a:rPr lang="en-US" sz="2400" dirty="0" smtClean="0">
                <a:latin typeface="Calibri" panose="020F0502020204030204" pitchFamily="34" charset="0"/>
              </a:rPr>
              <a:t>CIP-012-1 Implementation</a:t>
            </a:r>
            <a:endParaRPr lang="en-US" sz="2400"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pPr/>
              <a:t>4</a:t>
            </a:fld>
            <a:endParaRPr lang="en-US" dirty="0"/>
          </a:p>
        </p:txBody>
      </p:sp>
      <p:sp>
        <p:nvSpPr>
          <p:cNvPr id="7" name="Rectangle 3"/>
          <p:cNvSpPr txBox="1">
            <a:spLocks noChangeArrowheads="1"/>
          </p:cNvSpPr>
          <p:nvPr/>
        </p:nvSpPr>
        <p:spPr bwMode="auto">
          <a:xfrm>
            <a:off x="381000" y="835092"/>
            <a:ext cx="8273526" cy="5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1600" kern="0" dirty="0">
                <a:latin typeface="Calibri" panose="020F0502020204030204" pitchFamily="34" charset="0"/>
                <a:cs typeface="Calibri" panose="020F0502020204030204" pitchFamily="34" charset="0"/>
              </a:rPr>
              <a:t>Effective Date</a:t>
            </a:r>
          </a:p>
          <a:p>
            <a:pPr lvl="1">
              <a:buFont typeface="Wingdings" panose="05000000000000000000" pitchFamily="2" charset="2"/>
              <a:buChar char="v"/>
            </a:pPr>
            <a:r>
              <a:rPr lang="en-US" sz="1100" dirty="0" smtClean="0">
                <a:latin typeface="Calibri" panose="020F0502020204030204" pitchFamily="34" charset="0"/>
                <a:cs typeface="Calibri" panose="020F0502020204030204" pitchFamily="34" charset="0"/>
              </a:rPr>
              <a:t>7/1/2022</a:t>
            </a:r>
            <a:endParaRPr lang="en-US" sz="1100" dirty="0">
              <a:latin typeface="Calibri" panose="020F0502020204030204" pitchFamily="34" charset="0"/>
              <a:cs typeface="Calibri" panose="020F0502020204030204" pitchFamily="34" charset="0"/>
            </a:endParaRPr>
          </a:p>
          <a:p>
            <a:pPr marL="0" indent="0">
              <a:buNone/>
            </a:pPr>
            <a:r>
              <a:rPr lang="en-US" sz="1600" kern="0" dirty="0">
                <a:latin typeface="Calibri" panose="020F0502020204030204" pitchFamily="34" charset="0"/>
                <a:cs typeface="Calibri" panose="020F0502020204030204" pitchFamily="34" charset="0"/>
              </a:rPr>
              <a:t>Significant Changes</a:t>
            </a:r>
          </a:p>
          <a:p>
            <a:pPr lvl="1">
              <a:buFont typeface="Wingdings" panose="05000000000000000000" pitchFamily="2" charset="2"/>
              <a:buChar char="v"/>
            </a:pPr>
            <a:r>
              <a:rPr lang="en-US" sz="1100" dirty="0">
                <a:latin typeface="Calibri" panose="020F0502020204030204" pitchFamily="34" charset="0"/>
                <a:cs typeface="Calibri" panose="020F0502020204030204" pitchFamily="34" charset="0"/>
              </a:rPr>
              <a:t>Requires implementation of a plan to protect against unauthorized disclosure or modification of Real-time Assessment and Real-time monitoring data while being transmitted between any Control Center</a:t>
            </a:r>
            <a:r>
              <a:rPr lang="en-US" sz="1100" dirty="0" smtClean="0">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lvl="1">
              <a:buFont typeface="Wingdings" panose="05000000000000000000" pitchFamily="2" charset="2"/>
              <a:buChar char="v"/>
            </a:pPr>
            <a:r>
              <a:rPr lang="en-US" sz="1100" dirty="0" smtClean="0">
                <a:latin typeface="Calibri" panose="020F0502020204030204" pitchFamily="34" charset="0"/>
                <a:cs typeface="Calibri" panose="020F0502020204030204" pitchFamily="34" charset="0"/>
              </a:rPr>
              <a:t>24 </a:t>
            </a:r>
            <a:r>
              <a:rPr lang="en-US" sz="1100" dirty="0">
                <a:latin typeface="Calibri" panose="020F0502020204030204" pitchFamily="34" charset="0"/>
                <a:cs typeface="Calibri" panose="020F0502020204030204" pitchFamily="34" charset="0"/>
              </a:rPr>
              <a:t>month implementation </a:t>
            </a:r>
            <a:r>
              <a:rPr lang="en-US" sz="1100" dirty="0" smtClean="0">
                <a:latin typeface="Calibri" panose="020F0502020204030204" pitchFamily="34" charset="0"/>
                <a:cs typeface="Calibri" panose="020F0502020204030204" pitchFamily="34" charset="0"/>
              </a:rPr>
              <a:t>period.</a:t>
            </a:r>
            <a:endParaRPr lang="en-US" sz="1100" dirty="0">
              <a:latin typeface="Calibri" panose="020F0502020204030204" pitchFamily="34" charset="0"/>
              <a:cs typeface="Calibri" panose="020F0502020204030204" pitchFamily="34" charset="0"/>
            </a:endParaRPr>
          </a:p>
          <a:p>
            <a:pPr lvl="1">
              <a:buFont typeface="Wingdings" panose="05000000000000000000" pitchFamily="2" charset="2"/>
              <a:buChar char="v"/>
            </a:pPr>
            <a:r>
              <a:rPr lang="en-US" sz="1100" dirty="0" smtClean="0">
                <a:latin typeface="Calibri" panose="020F0502020204030204" pitchFamily="34" charset="0"/>
                <a:cs typeface="Calibri" panose="020F0502020204030204" pitchFamily="34" charset="0"/>
              </a:rPr>
              <a:t>Approved by FERC.</a:t>
            </a:r>
            <a:endParaRPr lang="en-US" sz="900" dirty="0" smtClean="0">
              <a:latin typeface="Calibri" panose="020F0502020204030204" pitchFamily="34" charset="0"/>
              <a:cs typeface="Calibri" panose="020F0502020204030204" pitchFamily="34" charset="0"/>
            </a:endParaRPr>
          </a:p>
          <a:p>
            <a:pPr marL="0" indent="0">
              <a:buNone/>
            </a:pPr>
            <a:r>
              <a:rPr lang="en-US" sz="1600" kern="0" dirty="0" smtClean="0">
                <a:latin typeface="Calibri" panose="020F0502020204030204" pitchFamily="34" charset="0"/>
                <a:cs typeface="Calibri" panose="020F0502020204030204" pitchFamily="34" charset="0"/>
              </a:rPr>
              <a:t>Initiatives</a:t>
            </a:r>
          </a:p>
          <a:p>
            <a:pPr lvl="1">
              <a:buFont typeface="Wingdings" panose="05000000000000000000" pitchFamily="2" charset="2"/>
              <a:buChar char="v"/>
            </a:pPr>
            <a:r>
              <a:rPr lang="en-US" sz="1100" kern="0" dirty="0" smtClean="0">
                <a:latin typeface="Calibri" panose="020F0502020204030204" pitchFamily="34" charset="0"/>
                <a:cs typeface="Calibri" panose="020F0502020204030204" pitchFamily="34" charset="0"/>
              </a:rPr>
              <a:t>Limited to ICCP between ERCOT and Market Participants based on TOP-003 and IRO-010 data spec </a:t>
            </a:r>
            <a:r>
              <a:rPr lang="en-US" sz="1100" u="sng" dirty="0" smtClean="0">
                <a:latin typeface="Calibri" panose="020F0502020204030204" pitchFamily="34" charset="0"/>
                <a:cs typeface="Calibri" panose="020F0502020204030204" pitchFamily="34" charset="0"/>
                <a:hlinkClick r:id="rId3"/>
              </a:rPr>
              <a:t>http</a:t>
            </a:r>
            <a:r>
              <a:rPr lang="en-US" sz="1100" u="sng" dirty="0">
                <a:latin typeface="Calibri" panose="020F0502020204030204" pitchFamily="34" charset="0"/>
                <a:cs typeface="Calibri" panose="020F0502020204030204" pitchFamily="34" charset="0"/>
                <a:hlinkClick r:id="rId3"/>
              </a:rPr>
              <a:t>://www.ercot.com/content/wcm/key_documents_lists/89338/NERC_IRO-010_and_TOP-003_Mapping_Document_V7.xlsx</a:t>
            </a:r>
            <a:r>
              <a:rPr lang="en-US" sz="1100" dirty="0">
                <a:latin typeface="Calibri" panose="020F0502020204030204" pitchFamily="34" charset="0"/>
                <a:cs typeface="Calibri" panose="020F0502020204030204" pitchFamily="34" charset="0"/>
              </a:rPr>
              <a:t> </a:t>
            </a:r>
          </a:p>
          <a:p>
            <a:pPr lvl="1">
              <a:buFont typeface="Wingdings" panose="05000000000000000000" pitchFamily="2" charset="2"/>
              <a:buChar char="v"/>
            </a:pPr>
            <a:r>
              <a:rPr lang="en-US" sz="1100" kern="0" dirty="0" smtClean="0">
                <a:latin typeface="Calibri" panose="020F0502020204030204" pitchFamily="34" charset="0"/>
                <a:cs typeface="Calibri" panose="020F0502020204030204" pitchFamily="34" charset="0"/>
              </a:rPr>
              <a:t>New equipment being distributed under PR306-01 WAN Refresh—equipment includes VoIP and </a:t>
            </a:r>
            <a:r>
              <a:rPr lang="en-US" sz="1100" kern="0" dirty="0" smtClean="0">
                <a:latin typeface="Calibri" panose="020F0502020204030204" pitchFamily="34" charset="0"/>
                <a:cs typeface="Calibri" panose="020F0502020204030204" pitchFamily="34" charset="0"/>
              </a:rPr>
              <a:t>multi-point </a:t>
            </a:r>
            <a:r>
              <a:rPr lang="en-US" sz="1100" kern="0" dirty="0" smtClean="0">
                <a:latin typeface="Calibri" panose="020F0502020204030204" pitchFamily="34" charset="0"/>
                <a:cs typeface="Calibri" panose="020F0502020204030204" pitchFamily="34" charset="0"/>
              </a:rPr>
              <a:t>VPN capability. </a:t>
            </a:r>
          </a:p>
          <a:p>
            <a:pPr lvl="1">
              <a:buFont typeface="Wingdings" panose="05000000000000000000" pitchFamily="2" charset="2"/>
              <a:buChar char="v"/>
            </a:pPr>
            <a:r>
              <a:rPr lang="en-US" sz="1100" kern="0" dirty="0" smtClean="0">
                <a:latin typeface="Calibri" panose="020F0502020204030204" pitchFamily="34" charset="0"/>
                <a:cs typeface="Calibri" panose="020F0502020204030204" pitchFamily="34" charset="0"/>
              </a:rPr>
              <a:t>Testing of WAN encryption in ERCOT test lab. </a:t>
            </a:r>
          </a:p>
          <a:p>
            <a:pPr lvl="1">
              <a:buFont typeface="Wingdings" panose="05000000000000000000" pitchFamily="2" charset="2"/>
              <a:buChar char="v"/>
            </a:pPr>
            <a:r>
              <a:rPr lang="en-US" sz="1100" kern="0" dirty="0" smtClean="0">
                <a:latin typeface="Calibri" panose="020F0502020204030204" pitchFamily="34" charset="0"/>
                <a:cs typeface="Calibri" panose="020F0502020204030204" pitchFamily="34" charset="0"/>
              </a:rPr>
              <a:t>Testing with of WAN encryption with identified Market Participant volunteers. </a:t>
            </a:r>
          </a:p>
          <a:p>
            <a:pPr marL="0" indent="0">
              <a:buNone/>
            </a:pPr>
            <a:r>
              <a:rPr lang="en-US" sz="1600" kern="0" dirty="0" smtClean="0">
                <a:latin typeface="Calibri" panose="020F0502020204030204" pitchFamily="34" charset="0"/>
                <a:cs typeface="Calibri" panose="020F0502020204030204" pitchFamily="34" charset="0"/>
              </a:rPr>
              <a:t>Assumptions</a:t>
            </a:r>
            <a:endParaRPr lang="en-US" sz="1600" kern="0" dirty="0">
              <a:latin typeface="Calibri" panose="020F0502020204030204" pitchFamily="34" charset="0"/>
              <a:cs typeface="Calibri" panose="020F0502020204030204" pitchFamily="34" charset="0"/>
            </a:endParaRPr>
          </a:p>
          <a:p>
            <a:pPr lvl="1">
              <a:buFont typeface="Wingdings" panose="05000000000000000000" pitchFamily="2" charset="2"/>
              <a:buChar char="v"/>
            </a:pPr>
            <a:r>
              <a:rPr lang="en-US" sz="1100" dirty="0" smtClean="0">
                <a:latin typeface="Calibri" panose="020F0502020204030204" pitchFamily="34" charset="0"/>
                <a:cs typeface="Calibri" panose="020F0502020204030204" pitchFamily="34" charset="0"/>
              </a:rPr>
              <a:t>Configurations will be consistent between ERCOT and Market Participants, regardless of NERC registration requirements.</a:t>
            </a:r>
            <a:endParaRPr lang="en-US" sz="1100" dirty="0">
              <a:latin typeface="Calibri" panose="020F0502020204030204" pitchFamily="34" charset="0"/>
              <a:cs typeface="Calibri" panose="020F0502020204030204" pitchFamily="34" charset="0"/>
            </a:endParaRPr>
          </a:p>
          <a:p>
            <a:pPr marL="0" indent="0">
              <a:buNone/>
            </a:pPr>
            <a:r>
              <a:rPr lang="en-US" sz="1600" kern="0" dirty="0" smtClean="0">
                <a:latin typeface="Calibri" panose="020F0502020204030204" pitchFamily="34" charset="0"/>
                <a:cs typeface="Calibri" panose="020F0502020204030204" pitchFamily="34" charset="0"/>
              </a:rPr>
              <a:t>Risks</a:t>
            </a:r>
            <a:endParaRPr lang="en-US" sz="1600" kern="0" dirty="0">
              <a:latin typeface="Calibri" panose="020F0502020204030204" pitchFamily="34" charset="0"/>
              <a:cs typeface="Calibri" panose="020F0502020204030204" pitchFamily="34" charset="0"/>
            </a:endParaRPr>
          </a:p>
          <a:p>
            <a:pPr lvl="1">
              <a:buFont typeface="Wingdings" panose="05000000000000000000" pitchFamily="2" charset="2"/>
              <a:buChar char="v"/>
            </a:pPr>
            <a:r>
              <a:rPr lang="en-US" sz="1100" dirty="0">
                <a:latin typeface="Calibri" panose="020F0502020204030204" pitchFamily="34" charset="0"/>
                <a:cs typeface="Calibri" panose="020F0502020204030204" pitchFamily="34" charset="0"/>
              </a:rPr>
              <a:t>Risk of data latency for ICCP telemetry due to use of </a:t>
            </a:r>
            <a:r>
              <a:rPr lang="en-US" sz="1100" dirty="0" smtClean="0">
                <a:latin typeface="Calibri" panose="020F0502020204030204" pitchFamily="34" charset="0"/>
                <a:cs typeface="Calibri" panose="020F0502020204030204" pitchFamily="34" charset="0"/>
              </a:rPr>
              <a:t>encryption—expectation </a:t>
            </a:r>
            <a:r>
              <a:rPr lang="en-US" sz="1100" dirty="0">
                <a:latin typeface="Calibri" panose="020F0502020204030204" pitchFamily="34" charset="0"/>
                <a:cs typeface="Calibri" panose="020F0502020204030204" pitchFamily="34" charset="0"/>
              </a:rPr>
              <a:t>is that latency may be a few milliseconds at most</a:t>
            </a:r>
            <a:r>
              <a:rPr lang="en-US" sz="1100" dirty="0" smtClean="0">
                <a:latin typeface="Calibri" panose="020F0502020204030204" pitchFamily="34" charset="0"/>
                <a:cs typeface="Calibri" panose="020F0502020204030204" pitchFamily="34" charset="0"/>
              </a:rPr>
              <a:t>.</a:t>
            </a:r>
          </a:p>
          <a:p>
            <a:pPr lvl="1">
              <a:buFont typeface="Wingdings" panose="05000000000000000000" pitchFamily="2" charset="2"/>
              <a:buChar char="v"/>
            </a:pPr>
            <a:r>
              <a:rPr lang="en-US" sz="1100" dirty="0" smtClean="0">
                <a:latin typeface="Calibri" panose="020F0502020204030204" pitchFamily="34" charset="0"/>
                <a:cs typeface="Calibri" panose="020F0502020204030204" pitchFamily="34" charset="0"/>
              </a:rPr>
              <a:t>More complex configurations to manage the encryption.</a:t>
            </a:r>
          </a:p>
          <a:p>
            <a:pPr lvl="1">
              <a:buFont typeface="Wingdings" panose="05000000000000000000" pitchFamily="2" charset="2"/>
              <a:buChar char="v"/>
            </a:pPr>
            <a:r>
              <a:rPr lang="en-US" sz="1100" dirty="0" smtClean="0">
                <a:latin typeface="Calibri" panose="020F0502020204030204" pitchFamily="34" charset="0"/>
                <a:cs typeface="Calibri" panose="020F0502020204030204" pitchFamily="34" charset="0"/>
              </a:rPr>
              <a:t>Lack of participation from Market Participants in scheduling and roll out of solution. </a:t>
            </a:r>
            <a:endParaRPr lang="en-US" sz="1100" dirty="0">
              <a:latin typeface="Calibri" panose="020F0502020204030204" pitchFamily="34" charset="0"/>
              <a:cs typeface="Calibri" panose="020F0502020204030204" pitchFamily="34" charset="0"/>
            </a:endParaRPr>
          </a:p>
          <a:p>
            <a:pPr lvl="1">
              <a:buFont typeface="Wingdings" panose="05000000000000000000" pitchFamily="2" charset="2"/>
              <a:buChar char="v"/>
            </a:pPr>
            <a:r>
              <a:rPr lang="en-US" sz="1100" dirty="0">
                <a:latin typeface="Calibri" panose="020F0502020204030204" pitchFamily="34" charset="0"/>
                <a:cs typeface="Calibri" panose="020F0502020204030204" pitchFamily="34" charset="0"/>
              </a:rPr>
              <a:t>FERC </a:t>
            </a:r>
            <a:r>
              <a:rPr lang="en-US" sz="1100" dirty="0" smtClean="0">
                <a:latin typeface="Calibri" panose="020F0502020204030204" pitchFamily="34" charset="0"/>
                <a:cs typeface="Calibri" panose="020F0502020204030204" pitchFamily="34" charset="0"/>
              </a:rPr>
              <a:t>has issued an order to </a:t>
            </a:r>
            <a:r>
              <a:rPr lang="en-US" sz="1100" dirty="0">
                <a:latin typeface="Calibri" panose="020F0502020204030204" pitchFamily="34" charset="0"/>
                <a:cs typeface="Calibri" panose="020F0502020204030204" pitchFamily="34" charset="0"/>
              </a:rPr>
              <a:t>increase scope of requirements. </a:t>
            </a:r>
          </a:p>
          <a:p>
            <a:pPr marL="0" lvl="1" indent="0">
              <a:buNone/>
            </a:pPr>
            <a:r>
              <a:rPr lang="en-US" sz="1600" b="1" kern="0" dirty="0">
                <a:latin typeface="Calibri" panose="020F0502020204030204" pitchFamily="34" charset="0"/>
                <a:cs typeface="Calibri" panose="020F0502020204030204" pitchFamily="34" charset="0"/>
              </a:rPr>
              <a:t>Upcoming Readiness Milestones</a:t>
            </a:r>
          </a:p>
          <a:p>
            <a:pPr lvl="1">
              <a:buFont typeface="Wingdings" panose="05000000000000000000" pitchFamily="2" charset="2"/>
              <a:buChar char="v"/>
            </a:pPr>
            <a:r>
              <a:rPr lang="en-US" sz="1100" dirty="0">
                <a:latin typeface="Calibri" panose="020F0502020204030204" pitchFamily="34" charset="0"/>
                <a:cs typeface="Calibri" panose="020F0502020204030204" pitchFamily="34" charset="0"/>
              </a:rPr>
              <a:t>Pilot in ERCOT test WAN. </a:t>
            </a:r>
          </a:p>
          <a:p>
            <a:pPr lvl="1">
              <a:buFont typeface="Wingdings" panose="05000000000000000000" pitchFamily="2" charset="2"/>
              <a:buChar char="v"/>
            </a:pPr>
            <a:r>
              <a:rPr lang="en-US" sz="1100" dirty="0">
                <a:latin typeface="Calibri" panose="020F0502020204030204" pitchFamily="34" charset="0"/>
                <a:cs typeface="Calibri" panose="020F0502020204030204" pitchFamily="34" charset="0"/>
              </a:rPr>
              <a:t>Testing to Market Participant sites to obtain metrics on data latency.  </a:t>
            </a:r>
          </a:p>
          <a:p>
            <a:pPr lvl="1">
              <a:buFont typeface="Wingdings" panose="05000000000000000000" pitchFamily="2" charset="2"/>
              <a:buChar char="v"/>
            </a:pPr>
            <a:endParaRPr lang="en-US" sz="1100" dirty="0">
              <a:latin typeface="Calibri" panose="020F0502020204030204" pitchFamily="34" charset="0"/>
              <a:cs typeface="Calibri" panose="020F0502020204030204" pitchFamily="34" charset="0"/>
            </a:endParaRPr>
          </a:p>
          <a:p>
            <a:pPr lvl="1">
              <a:buFont typeface="Wingdings" panose="05000000000000000000" pitchFamily="2" charset="2"/>
              <a:buChar char="ü"/>
            </a:pPr>
            <a:endParaRPr lang="en-US" sz="1100" kern="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7271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1410"/>
          </a:xfrm>
        </p:spPr>
        <p:txBody>
          <a:bodyPr/>
          <a:lstStyle/>
          <a:p>
            <a:r>
              <a:rPr lang="en-US" sz="2400" dirty="0" smtClean="0">
                <a:latin typeface="Calibri" panose="020F0502020204030204" pitchFamily="34" charset="0"/>
              </a:rPr>
              <a:t>CIP-012-1 Technical Rationale for Roles &amp; Responsibilities</a:t>
            </a:r>
            <a:endParaRPr lang="en-US" sz="2400"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pPr/>
              <a:t>5</a:t>
            </a:fld>
            <a:endParaRPr lang="en-US" dirty="0"/>
          </a:p>
        </p:txBody>
      </p:sp>
      <p:sp>
        <p:nvSpPr>
          <p:cNvPr id="7" name="Rectangle 3"/>
          <p:cNvSpPr txBox="1">
            <a:spLocks noChangeArrowheads="1"/>
          </p:cNvSpPr>
          <p:nvPr/>
        </p:nvSpPr>
        <p:spPr bwMode="auto">
          <a:xfrm>
            <a:off x="406450" y="967416"/>
            <a:ext cx="8273526" cy="5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1600" b="0" dirty="0"/>
              <a:t>The requirements do not explicitly require formal agreements between Responsible Entities partnering for protection of applicable data. It is strongly recommended, however, that these partnering entities develop agreements, or use existing ones, to define responsibilities to ensure the security objective is met. </a:t>
            </a:r>
            <a:endParaRPr lang="en-US" sz="1600" b="0" dirty="0" smtClean="0"/>
          </a:p>
          <a:p>
            <a:pPr marL="0" indent="0">
              <a:buNone/>
            </a:pPr>
            <a:endParaRPr lang="en-US" sz="1600" b="0" dirty="0"/>
          </a:p>
          <a:p>
            <a:pPr marL="0" indent="0">
              <a:buNone/>
            </a:pPr>
            <a:r>
              <a:rPr lang="en-US" sz="1600" b="0" dirty="0" smtClean="0"/>
              <a:t>An </a:t>
            </a:r>
            <a:r>
              <a:rPr lang="en-US" sz="1600" b="0" dirty="0"/>
              <a:t>example noted in FERC Order No. </a:t>
            </a:r>
            <a:r>
              <a:rPr lang="en-US" sz="1600" b="0" dirty="0" smtClean="0"/>
              <a:t>822, paragraph </a:t>
            </a:r>
            <a:r>
              <a:rPr lang="en-US" sz="1600" b="0" dirty="0"/>
              <a:t>59 is, “if several registered entities have joint responsibility for a cryptographic key management system used between their respective Control Centers, they should have the prerogative to come to a consensus on which organization administers that particular key management system</a:t>
            </a:r>
            <a:r>
              <a:rPr lang="en-US" sz="1600" b="0" dirty="0" smtClean="0"/>
              <a:t>."</a:t>
            </a:r>
            <a:endParaRPr lang="en-US" sz="1100" dirty="0">
              <a:latin typeface="Calibri" panose="020F0502020204030204" pitchFamily="34" charset="0"/>
              <a:cs typeface="Calibri" panose="020F0502020204030204" pitchFamily="34" charset="0"/>
            </a:endParaRPr>
          </a:p>
          <a:p>
            <a:pPr lvl="1">
              <a:buFont typeface="Wingdings" panose="05000000000000000000" pitchFamily="2" charset="2"/>
              <a:buChar char="ü"/>
            </a:pPr>
            <a:endParaRPr lang="en-US" sz="1100" kern="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286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1410"/>
          </a:xfrm>
        </p:spPr>
        <p:txBody>
          <a:bodyPr/>
          <a:lstStyle/>
          <a:p>
            <a:r>
              <a:rPr lang="en-US" sz="2400" dirty="0" smtClean="0">
                <a:latin typeface="Calibri" panose="020F0502020204030204" pitchFamily="34" charset="0"/>
              </a:rPr>
              <a:t>CIP-012-1 Considerations</a:t>
            </a:r>
            <a:endParaRPr lang="en-US" sz="2400"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pPr/>
              <a:t>6</a:t>
            </a:fld>
            <a:endParaRPr lang="en-US" dirty="0"/>
          </a:p>
        </p:txBody>
      </p:sp>
      <p:sp>
        <p:nvSpPr>
          <p:cNvPr id="7" name="Rectangle 3"/>
          <p:cNvSpPr txBox="1">
            <a:spLocks noChangeArrowheads="1"/>
          </p:cNvSpPr>
          <p:nvPr/>
        </p:nvSpPr>
        <p:spPr bwMode="auto">
          <a:xfrm>
            <a:off x="370289" y="965107"/>
            <a:ext cx="8273526" cy="5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1600" kern="0" dirty="0">
                <a:latin typeface="Calibri" panose="020F0502020204030204" pitchFamily="34" charset="0"/>
                <a:cs typeface="Calibri" panose="020F0502020204030204" pitchFamily="34" charset="0"/>
              </a:rPr>
              <a:t>Address roles </a:t>
            </a:r>
            <a:r>
              <a:rPr lang="en-US" sz="1600" kern="0" dirty="0" smtClean="0">
                <a:latin typeface="Calibri" panose="020F0502020204030204" pitchFamily="34" charset="0"/>
                <a:cs typeface="Calibri" panose="020F0502020204030204" pitchFamily="34" charset="0"/>
              </a:rPr>
              <a:t>and </a:t>
            </a:r>
            <a:r>
              <a:rPr lang="en-US" sz="1600" kern="0" dirty="0">
                <a:latin typeface="Calibri" panose="020F0502020204030204" pitchFamily="34" charset="0"/>
                <a:cs typeface="Calibri" panose="020F0502020204030204" pitchFamily="34" charset="0"/>
              </a:rPr>
              <a:t>responsibilities in the WAN agreement </a:t>
            </a:r>
            <a:r>
              <a:rPr lang="en-US" sz="1600" kern="0" dirty="0" smtClean="0">
                <a:latin typeface="Calibri" panose="020F0502020204030204" pitchFamily="34" charset="0"/>
                <a:cs typeface="Calibri" panose="020F0502020204030204" pitchFamily="34" charset="0"/>
              </a:rPr>
              <a:t>(ERCOT Nodal Protocols Section 23 Form K) and Coordinated Functional Registration (CFR).</a:t>
            </a:r>
          </a:p>
          <a:p>
            <a:pPr marL="0" indent="0">
              <a:buNone/>
            </a:pPr>
            <a:endParaRPr lang="en-US" sz="1600" kern="0" dirty="0">
              <a:latin typeface="Calibri" panose="020F0502020204030204" pitchFamily="34" charset="0"/>
              <a:cs typeface="Calibri" panose="020F0502020204030204" pitchFamily="34" charset="0"/>
            </a:endParaRPr>
          </a:p>
          <a:p>
            <a:pPr marL="0" indent="0">
              <a:buNone/>
            </a:pPr>
            <a:r>
              <a:rPr lang="en-US" sz="1600" dirty="0" smtClean="0">
                <a:latin typeface="Calibri" panose="020F0502020204030204" pitchFamily="34" charset="0"/>
                <a:cs typeface="Calibri" panose="020F0502020204030204" pitchFamily="34" charset="0"/>
              </a:rPr>
              <a:t>ERCOT’s role: </a:t>
            </a:r>
          </a:p>
          <a:p>
            <a:pPr lvl="1">
              <a:buFont typeface="Wingdings" panose="05000000000000000000" pitchFamily="2" charset="2"/>
              <a:buChar char="v"/>
            </a:pPr>
            <a:r>
              <a:rPr lang="en-US" sz="1600" b="0" dirty="0" smtClean="0">
                <a:latin typeface="Calibri" panose="020F0502020204030204" pitchFamily="34" charset="0"/>
                <a:cs typeface="Calibri" panose="020F0502020204030204" pitchFamily="34" charset="0"/>
              </a:rPr>
              <a:t>Management of WAN provider</a:t>
            </a:r>
          </a:p>
          <a:p>
            <a:pPr lvl="1">
              <a:buFont typeface="Wingdings" panose="05000000000000000000" pitchFamily="2" charset="2"/>
              <a:buChar char="v"/>
            </a:pPr>
            <a:r>
              <a:rPr lang="en-US" sz="1600" b="0" dirty="0" smtClean="0">
                <a:latin typeface="Calibri" panose="020F0502020204030204" pitchFamily="34" charset="0"/>
                <a:cs typeface="Calibri" panose="020F0502020204030204" pitchFamily="34" charset="0"/>
              </a:rPr>
              <a:t>Management of the encryption keys</a:t>
            </a:r>
          </a:p>
          <a:p>
            <a:pPr lvl="1">
              <a:buFont typeface="Wingdings" panose="05000000000000000000" pitchFamily="2" charset="2"/>
              <a:buChar char="v"/>
            </a:pPr>
            <a:r>
              <a:rPr lang="en-US" sz="1600" b="0" dirty="0" smtClean="0">
                <a:latin typeface="Calibri" panose="020F0502020204030204" pitchFamily="34" charset="0"/>
                <a:cs typeface="Calibri" panose="020F0502020204030204" pitchFamily="34" charset="0"/>
              </a:rPr>
              <a:t>Coordination of troubleshooting and maintenance</a:t>
            </a:r>
          </a:p>
          <a:p>
            <a:pPr lvl="1">
              <a:buFont typeface="Wingdings" panose="05000000000000000000" pitchFamily="2" charset="2"/>
              <a:buChar char="v"/>
            </a:pPr>
            <a:r>
              <a:rPr lang="en-US" sz="1600" dirty="0" smtClean="0">
                <a:latin typeface="Calibri" panose="020F0502020204030204" pitchFamily="34" charset="0"/>
                <a:cs typeface="Calibri" panose="020F0502020204030204" pitchFamily="34" charset="0"/>
              </a:rPr>
              <a:t>Physical security of WAN equipment located in ERCOT data centers </a:t>
            </a:r>
            <a:endParaRPr lang="en-US" sz="1600" dirty="0">
              <a:latin typeface="Calibri" panose="020F0502020204030204" pitchFamily="34" charset="0"/>
              <a:cs typeface="Calibri" panose="020F0502020204030204" pitchFamily="34" charset="0"/>
            </a:endParaRPr>
          </a:p>
          <a:p>
            <a:pPr lvl="1">
              <a:buFont typeface="Wingdings" panose="05000000000000000000" pitchFamily="2" charset="2"/>
              <a:buChar char="ü"/>
            </a:pPr>
            <a:endParaRPr lang="en-US" sz="1600" kern="0" dirty="0" smtClean="0">
              <a:latin typeface="Calibri" panose="020F0502020204030204" pitchFamily="34" charset="0"/>
              <a:cs typeface="Calibri" panose="020F0502020204030204" pitchFamily="34" charset="0"/>
            </a:endParaRPr>
          </a:p>
          <a:p>
            <a:pPr marL="0" indent="0">
              <a:buNone/>
            </a:pPr>
            <a:r>
              <a:rPr lang="en-US" sz="1600" dirty="0" smtClean="0">
                <a:latin typeface="Calibri" panose="020F0502020204030204" pitchFamily="34" charset="0"/>
                <a:cs typeface="Calibri" panose="020F0502020204030204" pitchFamily="34" charset="0"/>
              </a:rPr>
              <a:t>Market Participant’s role</a:t>
            </a:r>
            <a:r>
              <a:rPr lang="en-US" sz="1600" dirty="0">
                <a:latin typeface="Calibri" panose="020F0502020204030204" pitchFamily="34" charset="0"/>
                <a:cs typeface="Calibri" panose="020F0502020204030204" pitchFamily="34" charset="0"/>
              </a:rPr>
              <a:t>: </a:t>
            </a:r>
          </a:p>
          <a:p>
            <a:pPr lvl="1">
              <a:buFont typeface="Wingdings" panose="05000000000000000000" pitchFamily="2" charset="2"/>
              <a:buChar char="v"/>
            </a:pPr>
            <a:r>
              <a:rPr lang="en-US" sz="1600" dirty="0">
                <a:latin typeface="Calibri" panose="020F0502020204030204" pitchFamily="34" charset="0"/>
                <a:cs typeface="Calibri" panose="020F0502020204030204" pitchFamily="34" charset="0"/>
              </a:rPr>
              <a:t>Physical security of WAN equipment located in </a:t>
            </a:r>
            <a:r>
              <a:rPr lang="en-US" sz="1600" dirty="0" smtClean="0">
                <a:latin typeface="Calibri" panose="020F0502020204030204" pitchFamily="34" charset="0"/>
                <a:cs typeface="Calibri" panose="020F0502020204030204" pitchFamily="34" charset="0"/>
              </a:rPr>
              <a:t>MP data </a:t>
            </a:r>
            <a:r>
              <a:rPr lang="en-US" sz="1600" dirty="0">
                <a:latin typeface="Calibri" panose="020F0502020204030204" pitchFamily="34" charset="0"/>
                <a:cs typeface="Calibri" panose="020F0502020204030204" pitchFamily="34" charset="0"/>
              </a:rPr>
              <a:t>centers </a:t>
            </a:r>
          </a:p>
          <a:p>
            <a:pPr marL="457200" lvl="1" indent="0">
              <a:buNone/>
            </a:pPr>
            <a:endParaRPr lang="en-US" sz="1600" kern="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992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1410"/>
          </a:xfrm>
        </p:spPr>
        <p:txBody>
          <a:bodyPr/>
          <a:lstStyle/>
          <a:p>
            <a:r>
              <a:rPr lang="en-US" sz="2400" dirty="0" smtClean="0">
                <a:latin typeface="Calibri" panose="020F0502020204030204" pitchFamily="34" charset="0"/>
              </a:rPr>
              <a:t>CIP-012-1 Between Control Centers – In Scope</a:t>
            </a:r>
            <a:r>
              <a:rPr lang="en-US" sz="2400" dirty="0">
                <a:latin typeface="Calibri" panose="020F0502020204030204" pitchFamily="34" charset="0"/>
              </a:rPr>
              <a:t/>
            </a:r>
            <a:br>
              <a:rPr lang="en-US" sz="2400" dirty="0">
                <a:latin typeface="Calibri" panose="020F0502020204030204" pitchFamily="34" charset="0"/>
              </a:rPr>
            </a:br>
            <a:endParaRPr lang="en-US" sz="2400"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pPr/>
              <a:t>7</a:t>
            </a:fld>
            <a:endParaRPr lang="en-US" dirty="0"/>
          </a:p>
        </p:txBody>
      </p:sp>
      <p:sp>
        <p:nvSpPr>
          <p:cNvPr id="3" name="Rectangle 2"/>
          <p:cNvSpPr>
            <a:spLocks noChangeArrowheads="1"/>
          </p:cNvSpPr>
          <p:nvPr/>
        </p:nvSpPr>
        <p:spPr bwMode="auto">
          <a:xfrm>
            <a:off x="1492348" y="888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064463421"/>
              </p:ext>
            </p:extLst>
          </p:nvPr>
        </p:nvGraphicFramePr>
        <p:xfrm>
          <a:off x="1492348" y="888132"/>
          <a:ext cx="6400800" cy="5324475"/>
        </p:xfrm>
        <a:graphic>
          <a:graphicData uri="http://schemas.openxmlformats.org/presentationml/2006/ole">
            <mc:AlternateContent xmlns:mc="http://schemas.openxmlformats.org/markup-compatibility/2006">
              <mc:Choice xmlns:v="urn:schemas-microsoft-com:vml" Requires="v">
                <p:oleObj spid="_x0000_s2059" name="Visio" r:id="rId5" imgW="10125123" imgH="8429670" progId="Visio.Drawing.15">
                  <p:embed/>
                </p:oleObj>
              </mc:Choice>
              <mc:Fallback>
                <p:oleObj name="Visio" r:id="rId5" imgW="10125123" imgH="8429670"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348" y="888132"/>
                        <a:ext cx="6400800" cy="532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91582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1410"/>
          </a:xfrm>
        </p:spPr>
        <p:txBody>
          <a:bodyPr/>
          <a:lstStyle/>
          <a:p>
            <a:r>
              <a:rPr lang="en-US" sz="2400" dirty="0">
                <a:latin typeface="Calibri" panose="020F0502020204030204" pitchFamily="34" charset="0"/>
              </a:rPr>
              <a:t>CIP-012-1 Between Control </a:t>
            </a:r>
            <a:r>
              <a:rPr lang="en-US" sz="2400" dirty="0" smtClean="0">
                <a:latin typeface="Calibri" panose="020F0502020204030204" pitchFamily="34" charset="0"/>
              </a:rPr>
              <a:t>Centers – Out of Scope</a:t>
            </a:r>
            <a:endParaRPr lang="en-US" sz="2400"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pPr/>
              <a:t>8</a:t>
            </a:fld>
            <a:endParaRPr lang="en-US" dirty="0"/>
          </a:p>
        </p:txBody>
      </p:sp>
      <p:sp>
        <p:nvSpPr>
          <p:cNvPr id="5" name="Rectangle 2"/>
          <p:cNvSpPr>
            <a:spLocks noChangeArrowheads="1"/>
          </p:cNvSpPr>
          <p:nvPr/>
        </p:nvSpPr>
        <p:spPr bwMode="auto">
          <a:xfrm>
            <a:off x="1676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8306904"/>
              </p:ext>
            </p:extLst>
          </p:nvPr>
        </p:nvGraphicFramePr>
        <p:xfrm>
          <a:off x="1828800" y="823119"/>
          <a:ext cx="5899595" cy="5381625"/>
        </p:xfrm>
        <a:graphic>
          <a:graphicData uri="http://schemas.openxmlformats.org/presentationml/2006/ole">
            <mc:AlternateContent xmlns:mc="http://schemas.openxmlformats.org/markup-compatibility/2006">
              <mc:Choice xmlns:v="urn:schemas-microsoft-com:vml" Requires="v">
                <p:oleObj spid="_x0000_s1035" name="Visio" r:id="rId5" imgW="9468100" imgH="8639406" progId="Visio.Drawing.15">
                  <p:embed/>
                </p:oleObj>
              </mc:Choice>
              <mc:Fallback>
                <p:oleObj name="Visio" r:id="rId5" imgW="9468100" imgH="8639406"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823119"/>
                        <a:ext cx="5899595" cy="5381625"/>
                      </a:xfrm>
                      <a:prstGeom prst="rect">
                        <a:avLst/>
                      </a:prstGeom>
                      <a:noFill/>
                      <a:extLst/>
                    </p:spPr>
                  </p:pic>
                </p:oleObj>
              </mc:Fallback>
            </mc:AlternateContent>
          </a:graphicData>
        </a:graphic>
      </p:graphicFrame>
    </p:spTree>
    <p:extLst>
      <p:ext uri="{BB962C8B-B14F-4D97-AF65-F5344CB8AC3E}">
        <p14:creationId xmlns:p14="http://schemas.microsoft.com/office/powerpoint/2010/main" val="241116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41" name="Rectangle 40"/>
          <p:cNvSpPr/>
          <p:nvPr/>
        </p:nvSpPr>
        <p:spPr>
          <a:xfrm>
            <a:off x="4708779" y="432262"/>
            <a:ext cx="2332101" cy="975012"/>
          </a:xfrm>
          <a:prstGeom prst="rect">
            <a:avLst/>
          </a:prstGeom>
          <a:noFill/>
          <a:ln w="12700" cap="flat" cmpd="sng" algn="ctr">
            <a:noFill/>
            <a:prstDash val="solid"/>
          </a:ln>
          <a:effectLst/>
        </p:spPr>
        <p:txBody>
          <a:bodyPr lIns="91440" tIns="0" rIns="9144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defRPr/>
            </a:pPr>
            <a:endParaRPr lang="en-US" b="1" kern="0" dirty="0">
              <a:solidFill>
                <a:srgbClr val="FF0000"/>
              </a:solidFill>
              <a:latin typeface="Arial" pitchFamily="34" charset="0"/>
              <a:cs typeface="Arial" pitchFamily="34" charset="0"/>
            </a:endParaRPr>
          </a:p>
        </p:txBody>
      </p:sp>
      <p:sp>
        <p:nvSpPr>
          <p:cNvPr id="2" name="TextBox 1"/>
          <p:cNvSpPr txBox="1"/>
          <p:nvPr/>
        </p:nvSpPr>
        <p:spPr>
          <a:xfrm>
            <a:off x="383097" y="919768"/>
            <a:ext cx="8839200" cy="923330"/>
          </a:xfrm>
          <a:prstGeom prst="rect">
            <a:avLst/>
          </a:prstGeom>
          <a:noFill/>
        </p:spPr>
        <p:txBody>
          <a:bodyPr wrap="square" rtlCol="0">
            <a:spAutoFit/>
          </a:bodyPr>
          <a:lstStyle/>
          <a:p>
            <a:pPr marL="285750" lvl="0" indent="-285750">
              <a:buFont typeface="Wingdings" panose="05000000000000000000" pitchFamily="2" charset="2"/>
              <a:buChar char="ü"/>
            </a:pPr>
            <a:endParaRPr lang="en-US" dirty="0"/>
          </a:p>
          <a:p>
            <a:pPr marL="285750" lvl="0" indent="-285750">
              <a:buFont typeface="Wingdings" panose="05000000000000000000" pitchFamily="2" charset="2"/>
              <a:buChar char="v"/>
            </a:pPr>
            <a:endParaRPr lang="en-US" dirty="0"/>
          </a:p>
          <a:p>
            <a:pPr marL="285750" indent="-285750">
              <a:buFont typeface="Wingdings" panose="05000000000000000000" pitchFamily="2" charset="2"/>
              <a:buChar char="q"/>
            </a:pPr>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919768"/>
            <a:ext cx="4953000" cy="4953000"/>
          </a:xfrm>
          <a:prstGeom prst="rect">
            <a:avLst/>
          </a:prstGeom>
        </p:spPr>
      </p:pic>
    </p:spTree>
    <p:extLst>
      <p:ext uri="{BB962C8B-B14F-4D97-AF65-F5344CB8AC3E}">
        <p14:creationId xmlns:p14="http://schemas.microsoft.com/office/powerpoint/2010/main" val="1484532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F736BD869795468DAAE68302AF5438" ma:contentTypeVersion="4" ma:contentTypeDescription="Create a new document." ma:contentTypeScope="" ma:versionID="e9b10ce969ab336f69d6e53984974a32">
  <xsd:schema xmlns:xsd="http://www.w3.org/2001/XMLSchema" xmlns:xs="http://www.w3.org/2001/XMLSchema" xmlns:p="http://schemas.microsoft.com/office/2006/metadata/properties" xmlns:ns2="55f6cb4c-6d73-4ed0-b91f-4f2fd0d93ab7" xmlns:ns3="c34af464-7aa1-4edd-9be4-83dffc1cb926" targetNamespace="http://schemas.microsoft.com/office/2006/metadata/properties" ma:root="true" ma:fieldsID="7adb9d79852ee8c1121bc966c7947fdd" ns2:_="" ns3:_="">
    <xsd:import namespace="55f6cb4c-6d73-4ed0-b91f-4f2fd0d93ab7"/>
    <xsd:import namespace="c34af464-7aa1-4edd-9be4-83dffc1cb926"/>
    <xsd:element name="properties">
      <xsd:complexType>
        <xsd:sequence>
          <xsd:element name="documentManagement">
            <xsd:complexType>
              <xsd:all>
                <xsd:element ref="ns2:Status" minOccurs="0"/>
                <xsd:element ref="ns2:Date_x0020_Presented" minOccurs="0"/>
                <xsd:element ref="ns3:Information_x0020_Classification"/>
                <xsd:element ref="ns2:BCS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f6cb4c-6d73-4ed0-b91f-4f2fd0d93ab7" elementFormDefault="qualified">
    <xsd:import namespace="http://schemas.microsoft.com/office/2006/documentManagement/types"/>
    <xsd:import namespace="http://schemas.microsoft.com/office/infopath/2007/PartnerControls"/>
    <xsd:element name="Status" ma:index="2" nillable="true" ma:displayName="Status" ma:default="Active" ma:format="Dropdown" ma:internalName="Status">
      <xsd:simpleType>
        <xsd:restriction base="dms:Choice">
          <xsd:enumeration value="Active"/>
          <xsd:enumeration value="Archived"/>
        </xsd:restriction>
      </xsd:simpleType>
    </xsd:element>
    <xsd:element name="Date_x0020_Presented" ma:index="3" nillable="true" ma:displayName="Date Presented" ma:format="DateOnly" ma:internalName="Date_x0020_Presented">
      <xsd:simpleType>
        <xsd:restriction base="dms:DateTime"/>
      </xsd:simpleType>
    </xsd:element>
    <xsd:element name="BCSI" ma:index="11" nillable="true" ma:displayName="BCSI" ma:default="NO" ma:format="Dropdown" ma:internalName="BCSI">
      <xsd:simpleType>
        <xsd:restriction base="dms:Choice">
          <xsd:enumeration value="NO"/>
          <xsd:enumeration value="YES"/>
        </xsd:restriction>
      </xsd:simple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4"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Status xmlns="55f6cb4c-6d73-4ed0-b91f-4f2fd0d93ab7">Active</Status>
    <Date_x0020_Presented xmlns="55f6cb4c-6d73-4ed0-b91f-4f2fd0d93ab7" xsi:nil="true"/>
    <BCSI xmlns="55f6cb4c-6d73-4ed0-b91f-4f2fd0d93ab7">NO</BCSI>
  </documentManagement>
</p:properties>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6C94C6ED-C96C-436D-8676-37CBA137F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f6cb4c-6d73-4ed0-b91f-4f2fd0d93ab7"/>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8F63C-08AC-4CDD-B36F-0851B11853CB}">
  <ds:schemaRefs>
    <ds:schemaRef ds:uri="http://schemas.microsoft.com/office/2006/documentManagement/types"/>
    <ds:schemaRef ds:uri="http://purl.org/dc/elements/1.1/"/>
    <ds:schemaRef ds:uri="http://purl.org/dc/dcmitype/"/>
    <ds:schemaRef ds:uri="55f6cb4c-6d73-4ed0-b91f-4f2fd0d93ab7"/>
    <ds:schemaRef ds:uri="http://schemas.microsoft.com/office/infopath/2007/PartnerControls"/>
    <ds:schemaRef ds:uri="http://purl.org/dc/terms/"/>
    <ds:schemaRef ds:uri="http://schemas.microsoft.com/office/2006/metadata/properties"/>
    <ds:schemaRef ds:uri="http://schemas.openxmlformats.org/package/2006/metadata/core-properties"/>
    <ds:schemaRef ds:uri="c34af464-7aa1-4edd-9be4-83dffc1cb92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34336</TotalTime>
  <Words>600</Words>
  <Application>Microsoft Office PowerPoint</Application>
  <PresentationFormat>On-screen Show (4:3)</PresentationFormat>
  <Paragraphs>68</Paragraphs>
  <Slides>9</Slides>
  <Notes>9</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Wingdings</vt:lpstr>
      <vt:lpstr>1_Custom Design</vt:lpstr>
      <vt:lpstr>Office Theme</vt:lpstr>
      <vt:lpstr>Custom Design</vt:lpstr>
      <vt:lpstr>Visio</vt:lpstr>
      <vt:lpstr>PowerPoint Presentation</vt:lpstr>
      <vt:lpstr>CIP-012 - Communication between Control Centers (FERC Order)  </vt:lpstr>
      <vt:lpstr>CIP-012-1 Scope</vt:lpstr>
      <vt:lpstr>CIP-012-1 Implementation</vt:lpstr>
      <vt:lpstr>CIP-012-1 Technical Rationale for Roles &amp; Responsibilities</vt:lpstr>
      <vt:lpstr>CIP-012-1 Considerations</vt:lpstr>
      <vt:lpstr>CIP-012-1 Between Control Centers – In Scope </vt:lpstr>
      <vt:lpstr>CIP-012-1 Between Control Centers – Out of Scope</vt:lpstr>
      <vt:lpstr>PowerPoint Presentation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Hasha, Christine</cp:lastModifiedBy>
  <cp:revision>505</cp:revision>
  <cp:lastPrinted>2019-09-10T16:36:46Z</cp:lastPrinted>
  <dcterms:created xsi:type="dcterms:W3CDTF">2016-01-21T15:20:31Z</dcterms:created>
  <dcterms:modified xsi:type="dcterms:W3CDTF">2021-03-25T19:29:31Z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0x01010059F736BD869795468DAAE68302AF5438</vt:lpwstr>
  </property>
  <property fmtid="{D5CDD505-2E9C-101B-9397-08002B2CF9AE}" pid="3" name="Status">
    <vt:lpwstr>Active</vt:lpwstr>
  </property>
</Properties>
</file>