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2"/>
  </p:notesMasterIdLst>
  <p:handoutMasterIdLst>
    <p:handoutMasterId r:id="rId23"/>
  </p:handoutMasterIdLst>
  <p:sldIdLst>
    <p:sldId id="260" r:id="rId6"/>
    <p:sldId id="277" r:id="rId7"/>
    <p:sldId id="346" r:id="rId8"/>
    <p:sldId id="350" r:id="rId9"/>
    <p:sldId id="360" r:id="rId10"/>
    <p:sldId id="342" r:id="rId11"/>
    <p:sldId id="359" r:id="rId12"/>
    <p:sldId id="365" r:id="rId13"/>
    <p:sldId id="357" r:id="rId14"/>
    <p:sldId id="361" r:id="rId15"/>
    <p:sldId id="362" r:id="rId16"/>
    <p:sldId id="363" r:id="rId17"/>
    <p:sldId id="355" r:id="rId18"/>
    <p:sldId id="364" r:id="rId19"/>
    <p:sldId id="366" r:id="rId20"/>
    <p:sldId id="367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na Morehead" initials="JM(1)" lastIdx="1" clrIdx="0">
    <p:extLst>
      <p:ext uri="{19B8F6BF-5375-455C-9EA6-DF929625EA0E}">
        <p15:presenceInfo xmlns:p15="http://schemas.microsoft.com/office/powerpoint/2012/main" userId="Juliana Morehea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C7"/>
    <a:srgbClr val="AC510C"/>
    <a:srgbClr val="EF7011"/>
    <a:srgbClr val="0F010A"/>
    <a:srgbClr val="D6AD7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8" d="100"/>
          <a:sy n="78" d="100"/>
        </p:scale>
        <p:origin x="29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38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smtClean="0">
              <a:solidFill>
                <a:schemeClr val="tx1"/>
              </a:solidFill>
            </a:endParaRPr>
          </a:p>
          <a:p>
            <a:pPr algn="l"/>
            <a:r>
              <a:rPr lang="en-US" sz="1000" b="0" baseline="0" smtClean="0">
                <a:solidFill>
                  <a:schemeClr val="tx1"/>
                </a:solidFill>
              </a:rPr>
              <a:t>ERCOT </a:t>
            </a:r>
            <a:r>
              <a:rPr lang="en-US" sz="1000" b="0" baseline="0" dirty="0" smtClean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1843951"/>
            <a:ext cx="55537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Passport Update</a:t>
            </a:r>
          </a:p>
          <a:p>
            <a:endParaRPr lang="en-US" b="1" dirty="0" smtClean="0"/>
          </a:p>
          <a:p>
            <a:r>
              <a:rPr lang="en-US" i="1" dirty="0" smtClean="0"/>
              <a:t>Matt Mereness</a:t>
            </a:r>
            <a:endParaRPr lang="en-US" i="1" dirty="0"/>
          </a:p>
          <a:p>
            <a:r>
              <a:rPr lang="en-US" dirty="0" smtClean="0"/>
              <a:t>Passport Director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TAC</a:t>
            </a:r>
          </a:p>
          <a:p>
            <a:r>
              <a:rPr lang="en-US" dirty="0" smtClean="0"/>
              <a:t>March 24,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763000" cy="51054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/>
              <a:t>Passport Scope Details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Detailed Passport Milestones (2021-2024)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RTCTF Items </a:t>
            </a:r>
            <a:r>
              <a:rPr lang="en-US" sz="2000" dirty="0" smtClean="0"/>
              <a:t>for </a:t>
            </a:r>
            <a:r>
              <a:rPr lang="en-US" sz="2000" dirty="0"/>
              <a:t>Future </a:t>
            </a:r>
            <a:r>
              <a:rPr lang="en-US" sz="2000" dirty="0" smtClean="0"/>
              <a:t>Consideration by TAC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959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Real-Time Co-optimization Scope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257800"/>
          </a:xfrm>
        </p:spPr>
        <p:txBody>
          <a:bodyPr/>
          <a:lstStyle/>
          <a:p>
            <a:r>
              <a:rPr lang="en-US" sz="2000" dirty="0" smtClean="0"/>
              <a:t>Real-Time Market will be expanded to clear Energy </a:t>
            </a:r>
            <a:r>
              <a:rPr lang="en-US" sz="2000" u="sng" dirty="0" smtClean="0"/>
              <a:t>and Ancillary Services (AS)</a:t>
            </a:r>
            <a:r>
              <a:rPr lang="en-US" sz="2000" dirty="0" smtClean="0"/>
              <a:t> every five minutes</a:t>
            </a:r>
          </a:p>
          <a:p>
            <a:pPr lvl="1"/>
            <a:r>
              <a:rPr lang="en-US" sz="1600" dirty="0" smtClean="0"/>
              <a:t>Already in place at most ISOs; ERCOT currently co-optimizes in Day-Ahead Market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RTC design also creates benefits and changes:</a:t>
            </a:r>
          </a:p>
          <a:p>
            <a:pPr lvl="1"/>
            <a:r>
              <a:rPr lang="en-US" sz="1600" dirty="0" smtClean="0"/>
              <a:t>Provides ability for ERCOT to select and dispatch full capability of Resources (previously AS capacity was managed by MPs based on their Day-Ahead Market awards).</a:t>
            </a:r>
          </a:p>
          <a:p>
            <a:pPr lvl="1"/>
            <a:r>
              <a:rPr lang="en-US" sz="1600" dirty="0" smtClean="0"/>
              <a:t>Retires an adjustment period AS market</a:t>
            </a:r>
          </a:p>
          <a:p>
            <a:pPr lvl="1"/>
            <a:r>
              <a:rPr lang="en-US" sz="1600" dirty="0" smtClean="0"/>
              <a:t>Reliability Unit Commitment will also co-optimize the full capability of Resources</a:t>
            </a:r>
          </a:p>
          <a:p>
            <a:pPr lvl="1"/>
            <a:r>
              <a:rPr lang="en-US" sz="1600" dirty="0" smtClean="0"/>
              <a:t>Day-Ahead Market will allow virtual AS Offers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Operating Reserve Demand Curve (ORDC) </a:t>
            </a:r>
            <a:r>
              <a:rPr lang="en-US" sz="2000" u="sng" dirty="0" smtClean="0"/>
              <a:t>price adders </a:t>
            </a:r>
            <a:r>
              <a:rPr lang="en-US" sz="2000" dirty="0" smtClean="0"/>
              <a:t>will be discontinued, and replaced by converting ORDC into AS Demand Curves for each AS and </a:t>
            </a:r>
            <a:r>
              <a:rPr lang="en-US" sz="2000" u="sng" dirty="0" smtClean="0"/>
              <a:t>reflected in real-time energy and AS prices</a:t>
            </a:r>
            <a:r>
              <a:rPr lang="en-US" sz="2000" dirty="0" smtClean="0"/>
              <a:t>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01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Passport Storage and Distribution Level Scope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5486400" cy="5052221"/>
          </a:xfrm>
        </p:spPr>
        <p:txBody>
          <a:bodyPr/>
          <a:lstStyle/>
          <a:p>
            <a:r>
              <a:rPr lang="en-US" sz="2200" dirty="0" smtClean="0"/>
              <a:t>Modeling and Dispatching Battery Energy Storage as a single device </a:t>
            </a:r>
          </a:p>
          <a:p>
            <a:pPr lvl="1"/>
            <a:r>
              <a:rPr lang="en-US" sz="2000" dirty="0" smtClean="0"/>
              <a:t>Same device can be a Load when charging and a Generator when discharging.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200" dirty="0" smtClean="0"/>
              <a:t>Distribution-level Generator or Energy Storage</a:t>
            </a:r>
          </a:p>
          <a:p>
            <a:pPr lvl="1"/>
            <a:r>
              <a:rPr lang="en-US" sz="2000" dirty="0" smtClean="0"/>
              <a:t>Device can be within Distribution system and still be dispatched by ERCOT with improved mapping techniques.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749747"/>
            <a:ext cx="2590800" cy="2032867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5218" y="3124200"/>
            <a:ext cx="2913982" cy="3517140"/>
          </a:xfrm>
          <a:prstGeom prst="rect">
            <a:avLst/>
          </a:prstGeom>
          <a:ln>
            <a:solidFill>
              <a:schemeClr val="tx2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4348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Passport Near-Term Milestones </a:t>
            </a:r>
            <a:r>
              <a:rPr lang="en-US" dirty="0" smtClean="0"/>
              <a:t>through 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6826" y="1379173"/>
            <a:ext cx="7777324" cy="687021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9959" y="1385285"/>
            <a:ext cx="817324" cy="67760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GridOps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Package</a:t>
            </a:r>
          </a:p>
        </p:txBody>
      </p:sp>
      <p:sp>
        <p:nvSpPr>
          <p:cNvPr id="9" name="Rectangle 8"/>
          <p:cNvSpPr/>
          <p:nvPr/>
        </p:nvSpPr>
        <p:spPr>
          <a:xfrm>
            <a:off x="1260097" y="1388042"/>
            <a:ext cx="2846717" cy="175575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EMS/OTS Business Reqts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656626" y="1613023"/>
            <a:ext cx="3796752" cy="15726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NMMS/RIOO Business Reqts</a:t>
            </a:r>
          </a:p>
        </p:txBody>
      </p:sp>
      <p:sp>
        <p:nvSpPr>
          <p:cNvPr id="12" name="Diamond 11"/>
          <p:cNvSpPr/>
          <p:nvPr/>
        </p:nvSpPr>
        <p:spPr>
          <a:xfrm>
            <a:off x="6383119" y="1611102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83676" y="1863026"/>
            <a:ext cx="3431897" cy="19985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 and Operator Display Business Reqts</a:t>
            </a:r>
          </a:p>
        </p:txBody>
      </p:sp>
      <p:sp>
        <p:nvSpPr>
          <p:cNvPr id="14" name="Diamond 13"/>
          <p:cNvSpPr/>
          <p:nvPr/>
        </p:nvSpPr>
        <p:spPr>
          <a:xfrm>
            <a:off x="4026960" y="1396006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Diamond 14"/>
          <p:cNvSpPr/>
          <p:nvPr/>
        </p:nvSpPr>
        <p:spPr>
          <a:xfrm>
            <a:off x="8135719" y="1891880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106814" y="1558524"/>
            <a:ext cx="7046" cy="5094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7" name="Rectangle 16"/>
          <p:cNvSpPr/>
          <p:nvPr/>
        </p:nvSpPr>
        <p:spPr>
          <a:xfrm>
            <a:off x="1264150" y="836509"/>
            <a:ext cx="1738148" cy="373582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1Q2021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71748" y="1008034"/>
            <a:ext cx="587549" cy="20988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859297" y="1008034"/>
            <a:ext cx="587549" cy="20988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Feb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422347" y="1008034"/>
            <a:ext cx="587549" cy="20988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989690" y="835315"/>
            <a:ext cx="1738148" cy="373582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2Q2021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997288" y="1006840"/>
            <a:ext cx="587549" cy="20988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584837" y="1006840"/>
            <a:ext cx="587549" cy="20988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May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147887" y="1006840"/>
            <a:ext cx="587549" cy="20988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727838" y="837280"/>
            <a:ext cx="1738148" cy="373582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3Q2021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735436" y="1008805"/>
            <a:ext cx="587549" cy="20988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Jul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322985" y="1008805"/>
            <a:ext cx="587549" cy="20988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Aug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886035" y="1008805"/>
            <a:ext cx="587549" cy="20988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Sep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453378" y="836086"/>
            <a:ext cx="1738148" cy="373582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4Q2021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460976" y="1007611"/>
            <a:ext cx="587549" cy="20988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Oct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048525" y="1007611"/>
            <a:ext cx="587549" cy="20988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Nov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611575" y="1007611"/>
            <a:ext cx="587549" cy="20988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46826" y="2214400"/>
            <a:ext cx="7777324" cy="485481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49959" y="2215285"/>
            <a:ext cx="817324" cy="47572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MarketOps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Package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260097" y="2219248"/>
            <a:ext cx="2846717" cy="175575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MMS/PVT Business Reqts</a:t>
            </a:r>
          </a:p>
        </p:txBody>
      </p:sp>
      <p:sp>
        <p:nvSpPr>
          <p:cNvPr id="37" name="Diamond 36"/>
          <p:cNvSpPr/>
          <p:nvPr/>
        </p:nvSpPr>
        <p:spPr>
          <a:xfrm>
            <a:off x="4034006" y="2215285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4106814" y="2750929"/>
            <a:ext cx="7046" cy="5094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39" name="Rectangle 38"/>
          <p:cNvSpPr/>
          <p:nvPr/>
        </p:nvSpPr>
        <p:spPr>
          <a:xfrm>
            <a:off x="446826" y="2901085"/>
            <a:ext cx="7777324" cy="6326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49959" y="2907197"/>
            <a:ext cx="817324" cy="62649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SupportOps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Package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260097" y="2909955"/>
            <a:ext cx="2846717" cy="175575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S&amp;B/DataAgg/CSI-S&amp;B Business Reqts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2656626" y="3134936"/>
            <a:ext cx="3796752" cy="16343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CMM / CMM-CSI Business Reqts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667312" y="3360139"/>
            <a:ext cx="3786066" cy="16495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Siebel Business Reqts</a:t>
            </a:r>
          </a:p>
        </p:txBody>
      </p:sp>
      <p:sp>
        <p:nvSpPr>
          <p:cNvPr id="44" name="Diamond 43"/>
          <p:cNvSpPr/>
          <p:nvPr/>
        </p:nvSpPr>
        <p:spPr>
          <a:xfrm>
            <a:off x="6383119" y="3133015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Diamond 44"/>
          <p:cNvSpPr/>
          <p:nvPr/>
        </p:nvSpPr>
        <p:spPr>
          <a:xfrm>
            <a:off x="4034006" y="2905992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4106814" y="3080437"/>
            <a:ext cx="7046" cy="5094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47" name="Diamond 46"/>
          <p:cNvSpPr/>
          <p:nvPr/>
        </p:nvSpPr>
        <p:spPr>
          <a:xfrm>
            <a:off x="6381187" y="3363861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46826" y="3678130"/>
            <a:ext cx="7777324" cy="62592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49959" y="3678130"/>
            <a:ext cx="817324" cy="62592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Report/Data Package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4942626" y="3680254"/>
            <a:ext cx="3269111" cy="168402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DAIP/Cognos CDR/ EIS/ISM Business Reqts</a:t>
            </a:r>
          </a:p>
        </p:txBody>
      </p:sp>
      <p:sp>
        <p:nvSpPr>
          <p:cNvPr id="51" name="Rectangle 50"/>
          <p:cNvSpPr/>
          <p:nvPr/>
        </p:nvSpPr>
        <p:spPr>
          <a:xfrm>
            <a:off x="4953311" y="3904617"/>
            <a:ext cx="3269887" cy="15912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TIBCO Business Reqts</a:t>
            </a:r>
          </a:p>
        </p:txBody>
      </p:sp>
      <p:sp>
        <p:nvSpPr>
          <p:cNvPr id="52" name="Diamond 51"/>
          <p:cNvSpPr/>
          <p:nvPr/>
        </p:nvSpPr>
        <p:spPr>
          <a:xfrm>
            <a:off x="8144296" y="3663085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942626" y="4139778"/>
            <a:ext cx="3303446" cy="164272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MIS/Dashboards/ERCOT.com  Business Reqts</a:t>
            </a:r>
          </a:p>
        </p:txBody>
      </p:sp>
      <p:sp>
        <p:nvSpPr>
          <p:cNvPr id="54" name="Diamond 53"/>
          <p:cNvSpPr/>
          <p:nvPr/>
        </p:nvSpPr>
        <p:spPr>
          <a:xfrm>
            <a:off x="8146093" y="4139778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Diamond 54"/>
          <p:cNvSpPr/>
          <p:nvPr/>
        </p:nvSpPr>
        <p:spPr>
          <a:xfrm>
            <a:off x="8146093" y="3884522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46826" y="4488501"/>
            <a:ext cx="7799246" cy="61593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46826" y="4490146"/>
            <a:ext cx="817324" cy="614285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EMS Upgrade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262204" y="4724634"/>
            <a:ext cx="6983867" cy="15086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Convert Gen/SCADA to C++</a:t>
            </a:r>
          </a:p>
        </p:txBody>
      </p:sp>
      <p:sp>
        <p:nvSpPr>
          <p:cNvPr id="59" name="Diamond 58"/>
          <p:cNvSpPr/>
          <p:nvPr/>
        </p:nvSpPr>
        <p:spPr>
          <a:xfrm>
            <a:off x="8166217" y="4714326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264149" y="4488502"/>
            <a:ext cx="6146303" cy="12976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EMS/MMS CIM16 Network Model Go-Live</a:t>
            </a:r>
          </a:p>
        </p:txBody>
      </p:sp>
      <p:sp>
        <p:nvSpPr>
          <p:cNvPr id="61" name="Diamond 60"/>
          <p:cNvSpPr/>
          <p:nvPr/>
        </p:nvSpPr>
        <p:spPr>
          <a:xfrm>
            <a:off x="7339956" y="4483069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271747" y="4970216"/>
            <a:ext cx="6952403" cy="134215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Other EMS Subsystem Dev and Customs</a:t>
            </a:r>
          </a:p>
        </p:txBody>
      </p:sp>
      <p:sp>
        <p:nvSpPr>
          <p:cNvPr id="63" name="Diamond 62"/>
          <p:cNvSpPr/>
          <p:nvPr/>
        </p:nvSpPr>
        <p:spPr>
          <a:xfrm>
            <a:off x="8144296" y="4981861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46826" y="5257485"/>
            <a:ext cx="7799246" cy="457515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46826" y="5257485"/>
            <a:ext cx="817325" cy="45000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Readiness &amp; Go-Live</a:t>
            </a:r>
          </a:p>
        </p:txBody>
      </p:sp>
      <p:sp>
        <p:nvSpPr>
          <p:cNvPr id="66" name="Rectangle 65"/>
          <p:cNvSpPr/>
          <p:nvPr/>
        </p:nvSpPr>
        <p:spPr>
          <a:xfrm>
            <a:off x="6297194" y="5549426"/>
            <a:ext cx="1922031" cy="15806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 and</a:t>
            </a:r>
            <a:r>
              <a:rPr kumimoji="0" lang="en-US" sz="825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Publish MP Specifications</a:t>
            </a:r>
          </a:p>
        </p:txBody>
      </p:sp>
      <p:sp>
        <p:nvSpPr>
          <p:cNvPr id="67" name="Diamond 66"/>
          <p:cNvSpPr/>
          <p:nvPr/>
        </p:nvSpPr>
        <p:spPr>
          <a:xfrm>
            <a:off x="8146092" y="5557174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3045786" y="5258035"/>
            <a:ext cx="5200285" cy="165972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Potentially Begin Passport Implementation Task Force       </a:t>
            </a:r>
          </a:p>
        </p:txBody>
      </p:sp>
      <p:sp>
        <p:nvSpPr>
          <p:cNvPr id="71" name="Diamond 70"/>
          <p:cNvSpPr/>
          <p:nvPr/>
        </p:nvSpPr>
        <p:spPr>
          <a:xfrm>
            <a:off x="2971800" y="5255947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667312" y="2517596"/>
            <a:ext cx="3806272" cy="17341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Outage Scheduler Business Reqts</a:t>
            </a:r>
          </a:p>
        </p:txBody>
      </p:sp>
      <p:sp>
        <p:nvSpPr>
          <p:cNvPr id="69" name="Diamond 68"/>
          <p:cNvSpPr/>
          <p:nvPr/>
        </p:nvSpPr>
        <p:spPr>
          <a:xfrm>
            <a:off x="6381187" y="2600006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017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00AEC7"/>
                </a:solidFill>
              </a:rPr>
              <a:t>Passport Sequence of Milestones through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52400" y="5103399"/>
            <a:ext cx="8774484" cy="9137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157555" y="3501878"/>
            <a:ext cx="8774484" cy="68078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157555" y="1462539"/>
            <a:ext cx="8774484" cy="38337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157555" y="2701125"/>
            <a:ext cx="8774484" cy="657438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157556" y="2004366"/>
            <a:ext cx="8774483" cy="53830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4653617" y="2744489"/>
            <a:ext cx="0" cy="930058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94" name="Rectangle 93"/>
          <p:cNvSpPr/>
          <p:nvPr/>
        </p:nvSpPr>
        <p:spPr>
          <a:xfrm>
            <a:off x="3272820" y="2400186"/>
            <a:ext cx="3338772" cy="14248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Unit/Functional testing</a:t>
            </a:r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880" y="1066800"/>
            <a:ext cx="7957159" cy="402159"/>
          </a:xfrm>
          <a:prstGeom prst="rect">
            <a:avLst/>
          </a:prstGeom>
        </p:spPr>
      </p:pic>
      <p:sp>
        <p:nvSpPr>
          <p:cNvPr id="96" name="Rectangle 95"/>
          <p:cNvSpPr/>
          <p:nvPr/>
        </p:nvSpPr>
        <p:spPr>
          <a:xfrm>
            <a:off x="157556" y="1468959"/>
            <a:ext cx="817324" cy="38306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Pre-Passport</a:t>
            </a: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65483" y="1595589"/>
            <a:ext cx="4584526" cy="15031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557449" y="1487365"/>
            <a:ext cx="1355549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 smtClean="0">
                <a:solidFill>
                  <a:prstClr val="black"/>
                </a:solidFill>
                <a:latin typeface="Calibri" panose="020F0502020204030204"/>
              </a:rPr>
              <a:t>Last </a:t>
            </a:r>
            <a:r>
              <a:rPr lang="en-US" sz="825" dirty="0">
                <a:solidFill>
                  <a:prstClr val="black"/>
                </a:solidFill>
                <a:latin typeface="Calibri" panose="020F0502020204030204"/>
              </a:rPr>
              <a:t>major release date for EMS/MMS/S&amp;B projects</a:t>
            </a:r>
          </a:p>
        </p:txBody>
      </p:sp>
      <p:sp>
        <p:nvSpPr>
          <p:cNvPr id="99" name="Rectangle 98"/>
          <p:cNvSpPr/>
          <p:nvPr/>
        </p:nvSpPr>
        <p:spPr>
          <a:xfrm>
            <a:off x="159122" y="2006012"/>
            <a:ext cx="817324" cy="53665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EMS Upgrade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976446" y="2210730"/>
            <a:ext cx="2281300" cy="14248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Convert Gen/SCADA to C++</a:t>
            </a:r>
          </a:p>
        </p:txBody>
      </p:sp>
      <p:sp>
        <p:nvSpPr>
          <p:cNvPr id="101" name="Diamond 100"/>
          <p:cNvSpPr/>
          <p:nvPr/>
        </p:nvSpPr>
        <p:spPr>
          <a:xfrm>
            <a:off x="3187289" y="2202900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69726" y="2004367"/>
            <a:ext cx="2215607" cy="15467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EMS/MMS CIM16 Network Model Go-Live</a:t>
            </a:r>
          </a:p>
        </p:txBody>
      </p:sp>
      <p:sp>
        <p:nvSpPr>
          <p:cNvPr id="103" name="Diamond 102"/>
          <p:cNvSpPr/>
          <p:nvPr/>
        </p:nvSpPr>
        <p:spPr>
          <a:xfrm>
            <a:off x="3087363" y="2013465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531738" y="2128151"/>
            <a:ext cx="125299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 smtClean="0">
                <a:solidFill>
                  <a:prstClr val="black"/>
                </a:solidFill>
                <a:latin typeface="Calibri" panose="020F0502020204030204"/>
              </a:rPr>
              <a:t>Last date for Go/No-Go </a:t>
            </a:r>
            <a:r>
              <a:rPr lang="en-US" sz="825" dirty="0">
                <a:solidFill>
                  <a:prstClr val="black"/>
                </a:solidFill>
                <a:latin typeface="Calibri" panose="020F0502020204030204"/>
              </a:rPr>
              <a:t>for Combined Passport EMS Upgrade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978012" y="2400186"/>
            <a:ext cx="2281300" cy="14248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Other EMS Subsystem Dev and Customs</a:t>
            </a:r>
          </a:p>
        </p:txBody>
      </p:sp>
      <p:sp>
        <p:nvSpPr>
          <p:cNvPr id="106" name="Diamond 105"/>
          <p:cNvSpPr/>
          <p:nvPr/>
        </p:nvSpPr>
        <p:spPr>
          <a:xfrm>
            <a:off x="3188855" y="2392356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" name="Diamond 106"/>
          <p:cNvSpPr/>
          <p:nvPr/>
        </p:nvSpPr>
        <p:spPr>
          <a:xfrm>
            <a:off x="6531738" y="2392356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3301590" y="2182601"/>
            <a:ext cx="2991632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prstClr val="black"/>
                </a:solidFill>
                <a:latin typeface="Calibri" panose="020F0502020204030204"/>
              </a:rPr>
              <a:t>Snapshot of EMS Upgrade Codestream without Passport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160688" y="2707238"/>
            <a:ext cx="817324" cy="65132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Passport Market Design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Core 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EMS/MMS/SB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OS/</a:t>
            </a:r>
            <a:r>
              <a:rPr kumimoji="0" lang="en-US" sz="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EIS/MIS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970826" y="2709996"/>
            <a:ext cx="1141431" cy="16119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Core Business Reqts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1441475" y="2930387"/>
            <a:ext cx="1219719" cy="16205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 Business Reqts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2092438" y="3178520"/>
            <a:ext cx="1141431" cy="17159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 Business Reqts 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2127273" y="2707237"/>
            <a:ext cx="2526344" cy="16573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Design/Development/UnitTest 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2568816" y="2930386"/>
            <a:ext cx="2408129" cy="16205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Design/Development/UnitTest 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236997" y="3178519"/>
            <a:ext cx="2833241" cy="17159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Design/Development/UnitTest </a:t>
            </a:r>
          </a:p>
        </p:txBody>
      </p:sp>
      <p:sp>
        <p:nvSpPr>
          <p:cNvPr id="116" name="Diamond 115"/>
          <p:cNvSpPr/>
          <p:nvPr/>
        </p:nvSpPr>
        <p:spPr>
          <a:xfrm>
            <a:off x="2033774" y="2728391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7" name="Diamond 116"/>
          <p:cNvSpPr/>
          <p:nvPr/>
        </p:nvSpPr>
        <p:spPr>
          <a:xfrm>
            <a:off x="2501487" y="2942131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8" name="Diamond 117"/>
          <p:cNvSpPr/>
          <p:nvPr/>
        </p:nvSpPr>
        <p:spPr>
          <a:xfrm>
            <a:off x="3154015" y="3199797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157555" y="3501878"/>
            <a:ext cx="817325" cy="68078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Integration Testing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4648138" y="3505997"/>
            <a:ext cx="1972652" cy="19097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Begin Early SCED Testing (EMS/MMS)</a:t>
            </a:r>
          </a:p>
        </p:txBody>
      </p:sp>
      <p:sp>
        <p:nvSpPr>
          <p:cNvPr id="121" name="Diamond 120"/>
          <p:cNvSpPr/>
          <p:nvPr/>
        </p:nvSpPr>
        <p:spPr>
          <a:xfrm>
            <a:off x="4570632" y="2717213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2" name="Diamond 121"/>
          <p:cNvSpPr/>
          <p:nvPr/>
        </p:nvSpPr>
        <p:spPr>
          <a:xfrm>
            <a:off x="4568284" y="352204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3" name="Straight Connector 122"/>
          <p:cNvCxnSpPr/>
          <p:nvPr/>
        </p:nvCxnSpPr>
        <p:spPr>
          <a:xfrm>
            <a:off x="4659880" y="2880477"/>
            <a:ext cx="7046" cy="5094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24" name="Rectangle 123"/>
          <p:cNvSpPr/>
          <p:nvPr/>
        </p:nvSpPr>
        <p:spPr>
          <a:xfrm>
            <a:off x="5585241" y="3763960"/>
            <a:ext cx="1986941" cy="16942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Begin iTest EMS/MMS/S&amp;B</a:t>
            </a:r>
          </a:p>
        </p:txBody>
      </p:sp>
      <p:sp>
        <p:nvSpPr>
          <p:cNvPr id="125" name="Diamond 124"/>
          <p:cNvSpPr/>
          <p:nvPr/>
        </p:nvSpPr>
        <p:spPr>
          <a:xfrm>
            <a:off x="5495993" y="377351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6070238" y="4013243"/>
            <a:ext cx="1772819" cy="169425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Begin End-to-end Testing</a:t>
            </a:r>
          </a:p>
        </p:txBody>
      </p:sp>
      <p:sp>
        <p:nvSpPr>
          <p:cNvPr id="127" name="Diamond 126"/>
          <p:cNvSpPr/>
          <p:nvPr/>
        </p:nvSpPr>
        <p:spPr>
          <a:xfrm>
            <a:off x="5990384" y="402263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8" name="Straight Connector 127"/>
          <p:cNvCxnSpPr>
            <a:stCxn id="98" idx="1"/>
            <a:endCxn id="125" idx="0"/>
          </p:cNvCxnSpPr>
          <p:nvPr/>
        </p:nvCxnSpPr>
        <p:spPr>
          <a:xfrm>
            <a:off x="5557449" y="1660490"/>
            <a:ext cx="18398" cy="2113027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29" name="Rectangle 128"/>
          <p:cNvSpPr/>
          <p:nvPr/>
        </p:nvSpPr>
        <p:spPr>
          <a:xfrm>
            <a:off x="159121" y="4339555"/>
            <a:ext cx="8774484" cy="68078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159121" y="4339555"/>
            <a:ext cx="817325" cy="68078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Trials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6539970" y="4344243"/>
            <a:ext cx="1162638" cy="134732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Connectivity</a:t>
            </a:r>
          </a:p>
        </p:txBody>
      </p:sp>
      <p:sp>
        <p:nvSpPr>
          <p:cNvPr id="132" name="Diamond 131"/>
          <p:cNvSpPr/>
          <p:nvPr/>
        </p:nvSpPr>
        <p:spPr>
          <a:xfrm>
            <a:off x="6477000" y="433139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7651157" y="4613278"/>
            <a:ext cx="1013229" cy="21639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SCED/Control Tests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7639416" y="4838356"/>
            <a:ext cx="1024970" cy="18595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DAM, S&amp;B reports</a:t>
            </a:r>
          </a:p>
        </p:txBody>
      </p:sp>
      <p:sp>
        <p:nvSpPr>
          <p:cNvPr id="135" name="Diamond 134"/>
          <p:cNvSpPr/>
          <p:nvPr/>
        </p:nvSpPr>
        <p:spPr>
          <a:xfrm>
            <a:off x="7584750" y="473969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6611073" y="2522634"/>
            <a:ext cx="24035" cy="1181421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37" name="Diamond 136"/>
          <p:cNvSpPr/>
          <p:nvPr/>
        </p:nvSpPr>
        <p:spPr>
          <a:xfrm>
            <a:off x="7934550" y="474797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8" name="Diamond 137"/>
          <p:cNvSpPr/>
          <p:nvPr/>
        </p:nvSpPr>
        <p:spPr>
          <a:xfrm>
            <a:off x="8333048" y="474250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9" name="Diamond 138"/>
          <p:cNvSpPr/>
          <p:nvPr/>
        </p:nvSpPr>
        <p:spPr>
          <a:xfrm>
            <a:off x="8147205" y="4737354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152400" y="5108258"/>
            <a:ext cx="817325" cy="90941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Readiness &amp; Go-Live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6539969" y="5516117"/>
            <a:ext cx="1092727" cy="162885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Connectivity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7644436" y="5397910"/>
            <a:ext cx="1013229" cy="21639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SCED/Control Tests</a:t>
            </a:r>
          </a:p>
        </p:txBody>
      </p:sp>
      <p:sp>
        <p:nvSpPr>
          <p:cNvPr id="143" name="Rectangle 142"/>
          <p:cNvSpPr/>
          <p:nvPr/>
        </p:nvSpPr>
        <p:spPr>
          <a:xfrm>
            <a:off x="7632696" y="5622989"/>
            <a:ext cx="1024970" cy="18595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DAM, S&amp;B reports</a:t>
            </a:r>
          </a:p>
        </p:txBody>
      </p:sp>
      <p:sp>
        <p:nvSpPr>
          <p:cNvPr id="144" name="Diamond 143"/>
          <p:cNvSpPr/>
          <p:nvPr/>
        </p:nvSpPr>
        <p:spPr>
          <a:xfrm>
            <a:off x="7578030" y="5524325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5" name="Diamond 144"/>
          <p:cNvSpPr/>
          <p:nvPr/>
        </p:nvSpPr>
        <p:spPr>
          <a:xfrm>
            <a:off x="7927830" y="553260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6" name="Diamond 145"/>
          <p:cNvSpPr/>
          <p:nvPr/>
        </p:nvSpPr>
        <p:spPr>
          <a:xfrm>
            <a:off x="8326327" y="552714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7" name="Diamond 146"/>
          <p:cNvSpPr/>
          <p:nvPr/>
        </p:nvSpPr>
        <p:spPr>
          <a:xfrm>
            <a:off x="8140484" y="552198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1487195" y="5347581"/>
            <a:ext cx="1722342" cy="16580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Develop/Publish</a:t>
            </a:r>
            <a:r>
              <a:rPr kumimoji="0" lang="en-US" sz="825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MP Specifications</a:t>
            </a:r>
          </a:p>
        </p:txBody>
      </p:sp>
      <p:sp>
        <p:nvSpPr>
          <p:cNvPr id="149" name="Diamond 148"/>
          <p:cNvSpPr/>
          <p:nvPr/>
        </p:nvSpPr>
        <p:spPr>
          <a:xfrm>
            <a:off x="3131054" y="5352529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3820631" y="5347408"/>
            <a:ext cx="1370819" cy="15516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 Market Trials Plans</a:t>
            </a:r>
          </a:p>
        </p:txBody>
      </p:sp>
      <p:sp>
        <p:nvSpPr>
          <p:cNvPr id="151" name="Diamond 150"/>
          <p:cNvSpPr/>
          <p:nvPr/>
        </p:nvSpPr>
        <p:spPr>
          <a:xfrm>
            <a:off x="5098093" y="534132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7632695" y="5867736"/>
            <a:ext cx="1301947" cy="13359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Passport Cutover/Go-Live</a:t>
            </a:r>
          </a:p>
        </p:txBody>
      </p:sp>
      <p:sp>
        <p:nvSpPr>
          <p:cNvPr id="156" name="Diamond 155"/>
          <p:cNvSpPr/>
          <p:nvPr/>
        </p:nvSpPr>
        <p:spPr>
          <a:xfrm>
            <a:off x="7571304" y="436986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7" name="Diamond 156"/>
          <p:cNvSpPr/>
          <p:nvPr/>
        </p:nvSpPr>
        <p:spPr>
          <a:xfrm>
            <a:off x="8828724" y="5868434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5404624" y="5330787"/>
            <a:ext cx="1399323" cy="16945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Deliver Market Training</a:t>
            </a:r>
          </a:p>
        </p:txBody>
      </p:sp>
      <p:sp>
        <p:nvSpPr>
          <p:cNvPr id="159" name="Diamond 158"/>
          <p:cNvSpPr/>
          <p:nvPr/>
        </p:nvSpPr>
        <p:spPr>
          <a:xfrm>
            <a:off x="6735833" y="534365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7126357" y="5137041"/>
            <a:ext cx="1480799" cy="1725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Readiness Metrics</a:t>
            </a:r>
          </a:p>
        </p:txBody>
      </p:sp>
      <p:sp>
        <p:nvSpPr>
          <p:cNvPr id="161" name="Diamond 160"/>
          <p:cNvSpPr/>
          <p:nvPr/>
        </p:nvSpPr>
        <p:spPr>
          <a:xfrm>
            <a:off x="8540806" y="5147588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1487195" y="5135148"/>
            <a:ext cx="5631404" cy="17443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Passport Implementation Task Force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1894629" y="1561367"/>
            <a:ext cx="2991632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 smtClean="0">
                <a:solidFill>
                  <a:prstClr val="black"/>
                </a:solidFill>
                <a:latin typeface="Calibri" panose="020F0502020204030204"/>
              </a:rPr>
              <a:t>Pre-Passport Deliveries into production before Passport</a:t>
            </a:r>
            <a:endParaRPr lang="en-US" sz="82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4" name="Diamond 163"/>
          <p:cNvSpPr/>
          <p:nvPr/>
        </p:nvSpPr>
        <p:spPr>
          <a:xfrm>
            <a:off x="5479552" y="1600200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5" name="Group 164"/>
          <p:cNvGrpSpPr/>
          <p:nvPr/>
        </p:nvGrpSpPr>
        <p:grpSpPr>
          <a:xfrm>
            <a:off x="6343564" y="558225"/>
            <a:ext cx="2490251" cy="584775"/>
            <a:chOff x="6411562" y="471100"/>
            <a:chExt cx="2490251" cy="584775"/>
          </a:xfrm>
        </p:grpSpPr>
        <p:sp>
          <p:nvSpPr>
            <p:cNvPr id="166" name="Diamond 165"/>
            <p:cNvSpPr/>
            <p:nvPr/>
          </p:nvSpPr>
          <p:spPr>
            <a:xfrm>
              <a:off x="6411562" y="563519"/>
              <a:ext cx="159707" cy="150312"/>
            </a:xfrm>
            <a:prstGeom prst="diamond">
              <a:avLst/>
            </a:prstGeom>
            <a:solidFill>
              <a:srgbClr val="C0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7" name="Diamond 166"/>
            <p:cNvSpPr/>
            <p:nvPr/>
          </p:nvSpPr>
          <p:spPr>
            <a:xfrm>
              <a:off x="6420858" y="806080"/>
              <a:ext cx="159707" cy="150312"/>
            </a:xfrm>
            <a:prstGeom prst="diamond">
              <a:avLst/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633882" y="471100"/>
              <a:ext cx="22679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Planned milestone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Estimated milestone</a:t>
              </a:r>
            </a:p>
          </p:txBody>
        </p:sp>
      </p:grpSp>
      <p:sp>
        <p:nvSpPr>
          <p:cNvPr id="82" name="Diamond 81"/>
          <p:cNvSpPr/>
          <p:nvPr/>
        </p:nvSpPr>
        <p:spPr>
          <a:xfrm>
            <a:off x="6486030" y="5526243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97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RTCTF Items for Future Consideration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671221"/>
          </a:xfrm>
        </p:spPr>
        <p:txBody>
          <a:bodyPr/>
          <a:lstStyle/>
          <a:p>
            <a:r>
              <a:rPr lang="en-US" sz="2000" dirty="0" smtClean="0"/>
              <a:t>POLICY - Open policy discussion items:</a:t>
            </a:r>
          </a:p>
          <a:p>
            <a:pPr lvl="1"/>
            <a:r>
              <a:rPr lang="en-US" sz="1800" dirty="0" smtClean="0"/>
              <a:t>Parameters for Ancillary Service proxy offers</a:t>
            </a:r>
          </a:p>
          <a:p>
            <a:pPr lvl="1"/>
            <a:r>
              <a:rPr lang="en-US" sz="1800" dirty="0" smtClean="0"/>
              <a:t>Ancillary Service Demand Curves (ASDCs) for use in Reliability Unit Commitment (RUC) studies</a:t>
            </a:r>
          </a:p>
          <a:p>
            <a:pPr lvl="1"/>
            <a:r>
              <a:rPr lang="en-US" sz="1800" dirty="0" smtClean="0"/>
              <a:t>Any needed discussion on triggers for initiating off-cycle Security-Constrained Economic Dispatch (SCED) executions</a:t>
            </a:r>
          </a:p>
          <a:p>
            <a:pPr lvl="2"/>
            <a:r>
              <a:rPr lang="en-US" sz="1600" dirty="0" smtClean="0"/>
              <a:t>Largely driven by ERCOT Operator desk procedures and discretion today</a:t>
            </a:r>
          </a:p>
          <a:p>
            <a:pPr lvl="1"/>
            <a:r>
              <a:rPr lang="en-US" sz="1800" dirty="0" smtClean="0"/>
              <a:t>Consideration of NPRR for allowing real-time updates to offers in current Real-Time Market and future with RTC.</a:t>
            </a:r>
          </a:p>
          <a:p>
            <a:pPr lvl="1"/>
            <a:endParaRPr lang="en-US" sz="1800" dirty="0"/>
          </a:p>
          <a:p>
            <a:r>
              <a:rPr lang="en-US" sz="2000" dirty="0" smtClean="0"/>
              <a:t>ANALYSIS -  Requested analysis going forward:</a:t>
            </a:r>
          </a:p>
          <a:p>
            <a:pPr lvl="1"/>
            <a:r>
              <a:rPr lang="en-US" sz="1800" dirty="0" smtClean="0"/>
              <a:t>Framework for periodic analysis comparing RTC and the current Operating Reserve Demand Curve (ORDC) design – Key Principle 1.1(8)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3098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18318"/>
          </a:xfrm>
        </p:spPr>
        <p:txBody>
          <a:bodyPr/>
          <a:lstStyle/>
          <a:p>
            <a:r>
              <a:rPr lang="en-US" sz="2400" dirty="0"/>
              <a:t>RTCTF </a:t>
            </a:r>
            <a:r>
              <a:rPr lang="en-US" sz="2400" dirty="0" smtClean="0"/>
              <a:t>Items </a:t>
            </a:r>
            <a:r>
              <a:rPr lang="en-US" sz="2400" dirty="0"/>
              <a:t>for </a:t>
            </a:r>
            <a:r>
              <a:rPr lang="en-US" sz="2400" dirty="0" smtClean="0"/>
              <a:t>Future Consideration (continued)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052221"/>
          </a:xfrm>
        </p:spPr>
        <p:txBody>
          <a:bodyPr/>
          <a:lstStyle/>
          <a:p>
            <a:r>
              <a:rPr lang="en-US" sz="2000" dirty="0" smtClean="0"/>
              <a:t>SUPPORTING DETAILS - Other documentation that may need review:</a:t>
            </a:r>
          </a:p>
          <a:p>
            <a:pPr lvl="1"/>
            <a:r>
              <a:rPr lang="en-US" sz="1800" dirty="0" smtClean="0"/>
              <a:t>Verifiable Cost Manual (Change for on-line hydro Resources per Key Principle 1.3(3))</a:t>
            </a:r>
          </a:p>
          <a:p>
            <a:pPr lvl="1"/>
            <a:r>
              <a:rPr lang="en-US" sz="1800" dirty="0" smtClean="0"/>
              <a:t>Additional review of transmission constraint max. shadow price values</a:t>
            </a:r>
          </a:p>
          <a:p>
            <a:pPr lvl="1"/>
            <a:r>
              <a:rPr lang="en-US" sz="1800" dirty="0" smtClean="0"/>
              <a:t>Operation Procedures (e.g., removing SASM and HASL/LASL)</a:t>
            </a:r>
          </a:p>
          <a:p>
            <a:pPr lvl="1"/>
            <a:r>
              <a:rPr lang="en-US" sz="1800" dirty="0" smtClean="0"/>
              <a:t>Business Practice Manuals (e.g., changes to COP and telemetry)</a:t>
            </a:r>
          </a:p>
          <a:p>
            <a:pPr lvl="1"/>
            <a:endParaRPr lang="en-US" sz="1800" dirty="0"/>
          </a:p>
          <a:p>
            <a:r>
              <a:rPr lang="en-US" sz="2000" dirty="0" smtClean="0"/>
              <a:t>MARKET PARTICIPANT NEEDS - Market needs </a:t>
            </a:r>
            <a:r>
              <a:rPr lang="en-US" sz="2000" dirty="0"/>
              <a:t>for the </a:t>
            </a:r>
            <a:r>
              <a:rPr lang="en-US" sz="2000" dirty="0" smtClean="0"/>
              <a:t>transition and implementation:</a:t>
            </a:r>
          </a:p>
          <a:p>
            <a:pPr lvl="1"/>
            <a:r>
              <a:rPr lang="en-US" sz="1800" dirty="0"/>
              <a:t>Mapping of bill determinants to extracts and reporting for developing shadow settlement</a:t>
            </a:r>
          </a:p>
          <a:p>
            <a:pPr lvl="1"/>
            <a:r>
              <a:rPr lang="en-US" sz="1800" dirty="0"/>
              <a:t>Changes to </a:t>
            </a:r>
            <a:r>
              <a:rPr lang="en-US" sz="1800" dirty="0" smtClean="0"/>
              <a:t>Inter-Control Center Communications Protocol (ICCP) handbook, and documentation for non-ICCP market submissions</a:t>
            </a:r>
          </a:p>
          <a:p>
            <a:pPr lvl="1"/>
            <a:r>
              <a:rPr lang="en-US" sz="1800" dirty="0" smtClean="0"/>
              <a:t>Market trials/training/annual seminar engagement</a:t>
            </a:r>
          </a:p>
          <a:p>
            <a:pPr lvl="1"/>
            <a:r>
              <a:rPr lang="en-US" sz="1800" dirty="0" smtClean="0"/>
              <a:t>Any details MPs need for designing their control systems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1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dirty="0" smtClean="0"/>
              <a:t>Passport Update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</p:spPr>
        <p:txBody>
          <a:bodyPr/>
          <a:lstStyle/>
          <a:p>
            <a:pPr algn="just"/>
            <a:r>
              <a:rPr lang="en-US" sz="2400" dirty="0" smtClean="0"/>
              <a:t>Scope of Passport</a:t>
            </a:r>
          </a:p>
          <a:p>
            <a:pPr algn="just"/>
            <a:r>
              <a:rPr lang="en-US" sz="2400" dirty="0" smtClean="0"/>
              <a:t>Milestones for Passport</a:t>
            </a:r>
          </a:p>
          <a:p>
            <a:pPr algn="just"/>
            <a:r>
              <a:rPr lang="en-US" sz="2400" dirty="0" smtClean="0"/>
              <a:t>Current Status</a:t>
            </a:r>
          </a:p>
          <a:p>
            <a:pPr algn="just"/>
            <a:r>
              <a:rPr lang="en-US" sz="2400" dirty="0" smtClean="0"/>
              <a:t>Future NPRR consideration</a:t>
            </a:r>
          </a:p>
          <a:p>
            <a:pPr algn="just"/>
            <a:r>
              <a:rPr lang="en-US" sz="2400" dirty="0" smtClean="0"/>
              <a:t>Passport </a:t>
            </a:r>
            <a:r>
              <a:rPr lang="en-US" sz="2400" dirty="0"/>
              <a:t>stakeholder meetings and future actions</a:t>
            </a:r>
          </a:p>
          <a:p>
            <a:pPr algn="just"/>
            <a:r>
              <a:rPr lang="en-US" sz="2400" dirty="0" smtClean="0"/>
              <a:t>Appendix:</a:t>
            </a:r>
          </a:p>
          <a:p>
            <a:pPr lvl="1" algn="just"/>
            <a:r>
              <a:rPr lang="en-US" sz="2000" dirty="0"/>
              <a:t>Passport Scope Details</a:t>
            </a:r>
          </a:p>
          <a:p>
            <a:pPr lvl="1" algn="just"/>
            <a:r>
              <a:rPr lang="en-US" sz="2000" dirty="0"/>
              <a:t>Detailed Passport Milestones (2021-2024</a:t>
            </a:r>
            <a:r>
              <a:rPr lang="en-US" sz="2000" dirty="0" smtClean="0"/>
              <a:t>)</a:t>
            </a:r>
          </a:p>
          <a:p>
            <a:pPr lvl="1" algn="just"/>
            <a:r>
              <a:rPr lang="en-US" sz="2000" dirty="0"/>
              <a:t>RTCTF Items for Future Consideration by </a:t>
            </a:r>
            <a:r>
              <a:rPr lang="en-US" sz="2000" dirty="0" smtClean="0"/>
              <a:t>TAC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248400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88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6994524" y="959881"/>
            <a:ext cx="1276351" cy="3380683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699124" y="951202"/>
            <a:ext cx="1276351" cy="3389361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403723" y="937957"/>
            <a:ext cx="1276351" cy="3402606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108324" y="937957"/>
            <a:ext cx="1276351" cy="3402606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831972" y="937957"/>
            <a:ext cx="1276351" cy="3402606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36573" y="937957"/>
            <a:ext cx="1276351" cy="3402606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36572" y="901225"/>
            <a:ext cx="7734303" cy="5509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9926"/>
          </a:xfrm>
        </p:spPr>
        <p:txBody>
          <a:bodyPr/>
          <a:lstStyle/>
          <a:p>
            <a:r>
              <a:rPr lang="en-US" sz="2400" dirty="0" smtClean="0"/>
              <a:t>Passport Scope and Delivery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679573" y="1677683"/>
            <a:ext cx="6013453" cy="381000"/>
          </a:xfrm>
          <a:prstGeom prst="rect">
            <a:avLst/>
          </a:prstGeom>
          <a:solidFill>
            <a:srgbClr val="7030A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EMS Technology Foundation Upgrade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5773" y="963944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755773" y="95988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013573" y="94392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2024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114675" y="95988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356098" y="94392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15000" y="957174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22" name="5-Point Star 21"/>
          <p:cNvSpPr/>
          <p:nvPr/>
        </p:nvSpPr>
        <p:spPr>
          <a:xfrm>
            <a:off x="7451724" y="1667690"/>
            <a:ext cx="457200" cy="381000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108323" y="2209800"/>
            <a:ext cx="4584703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Real-Time Co-optimization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65173" y="2209800"/>
            <a:ext cx="1263654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RTC </a:t>
            </a:r>
          </a:p>
          <a:p>
            <a:pPr algn="ctr"/>
            <a:r>
              <a:rPr lang="en-US" sz="1100" dirty="0" smtClean="0"/>
              <a:t>Key Principles</a:t>
            </a:r>
            <a:endParaRPr lang="en-US" sz="1100" dirty="0"/>
          </a:p>
        </p:txBody>
      </p:sp>
      <p:sp>
        <p:nvSpPr>
          <p:cNvPr id="30" name="Rectangle 29"/>
          <p:cNvSpPr/>
          <p:nvPr/>
        </p:nvSpPr>
        <p:spPr>
          <a:xfrm>
            <a:off x="2016692" y="2209800"/>
            <a:ext cx="1091631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RTC </a:t>
            </a:r>
          </a:p>
          <a:p>
            <a:pPr algn="ctr"/>
            <a:r>
              <a:rPr lang="en-US" sz="1100" dirty="0" smtClean="0"/>
              <a:t>NPRR review</a:t>
            </a:r>
            <a:endParaRPr lang="en-US" sz="1100" dirty="0"/>
          </a:p>
        </p:txBody>
      </p:sp>
      <p:sp>
        <p:nvSpPr>
          <p:cNvPr id="40" name="Rectangle 39"/>
          <p:cNvSpPr/>
          <p:nvPr/>
        </p:nvSpPr>
        <p:spPr>
          <a:xfrm>
            <a:off x="3076573" y="2743200"/>
            <a:ext cx="4616453" cy="381000"/>
          </a:xfrm>
          <a:prstGeom prst="rect">
            <a:avLst/>
          </a:prstGeom>
          <a:solidFill>
            <a:srgbClr val="00206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Battery Energy Storage Resources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914400" y="2743200"/>
            <a:ext cx="1134039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BES Key Topic Concepts</a:t>
            </a:r>
            <a:endParaRPr lang="en-US" sz="1100" dirty="0"/>
          </a:p>
        </p:txBody>
      </p:sp>
      <p:sp>
        <p:nvSpPr>
          <p:cNvPr id="42" name="Rectangle 41"/>
          <p:cNvSpPr/>
          <p:nvPr/>
        </p:nvSpPr>
        <p:spPr>
          <a:xfrm>
            <a:off x="2028827" y="2743200"/>
            <a:ext cx="1079496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BES </a:t>
            </a:r>
          </a:p>
          <a:p>
            <a:pPr algn="ctr"/>
            <a:r>
              <a:rPr lang="en-US" sz="1100" dirty="0" smtClean="0"/>
              <a:t>NPRR review</a:t>
            </a:r>
            <a:endParaRPr lang="en-US" sz="1100" dirty="0"/>
          </a:p>
        </p:txBody>
      </p:sp>
      <p:sp>
        <p:nvSpPr>
          <p:cNvPr id="43" name="Rectangle 42"/>
          <p:cNvSpPr/>
          <p:nvPr/>
        </p:nvSpPr>
        <p:spPr>
          <a:xfrm>
            <a:off x="3089272" y="3276600"/>
            <a:ext cx="4603754" cy="381000"/>
          </a:xfrm>
          <a:prstGeom prst="rect">
            <a:avLst/>
          </a:prstGeom>
          <a:solidFill>
            <a:srgbClr val="00B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Distribution Generation Resources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1143000" y="3276600"/>
            <a:ext cx="885827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DGR Workshops 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7693026" y="1968025"/>
            <a:ext cx="0" cy="2372539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009773" y="3276600"/>
            <a:ext cx="1098550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DGR </a:t>
            </a:r>
          </a:p>
          <a:p>
            <a:pPr algn="ctr"/>
            <a:r>
              <a:rPr lang="en-US" sz="1100" dirty="0" smtClean="0"/>
              <a:t>NPRR review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371600" y="4803255"/>
            <a:ext cx="4648200" cy="94701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“</a:t>
            </a:r>
            <a:r>
              <a:rPr lang="en-US" sz="1600" u="sng" dirty="0" smtClean="0"/>
              <a:t>Pre-Passport” deliveries before </a:t>
            </a:r>
            <a:r>
              <a:rPr lang="en-US" sz="1600" u="sng" dirty="0"/>
              <a:t>2024:</a:t>
            </a:r>
          </a:p>
          <a:p>
            <a:pPr marL="285750" indent="-169863">
              <a:buFont typeface="Arial" panose="020B0604020202020204" pitchFamily="34" charset="0"/>
              <a:buChar char="•"/>
            </a:pPr>
            <a:r>
              <a:rPr lang="en-US" sz="1600" dirty="0" smtClean="0"/>
              <a:t>FFR advancement </a:t>
            </a:r>
          </a:p>
          <a:p>
            <a:pPr marL="285750" indent="-169863">
              <a:buFont typeface="Arial" panose="020B0604020202020204" pitchFamily="34" charset="0"/>
              <a:buChar char="•"/>
            </a:pPr>
            <a:r>
              <a:rPr lang="en-US" sz="1600" dirty="0" smtClean="0"/>
              <a:t>DGR enhancements to re-open registration</a:t>
            </a:r>
            <a:endParaRPr lang="en-US" sz="1600" dirty="0"/>
          </a:p>
          <a:p>
            <a:pPr marL="285750" indent="-169863">
              <a:buFont typeface="Arial" panose="020B0604020202020204" pitchFamily="34" charset="0"/>
              <a:buChar char="•"/>
            </a:pPr>
            <a:r>
              <a:rPr lang="en-US" sz="1600" dirty="0" smtClean="0"/>
              <a:t>Battery storage functionality enhancements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36572" y="3810000"/>
            <a:ext cx="7143752" cy="530564"/>
          </a:xfrm>
          <a:prstGeom prst="rect">
            <a:avLst/>
          </a:prstGeom>
          <a:solidFill>
            <a:srgbClr val="AC510C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ERCOT Contingency Reserve Service</a:t>
            </a:r>
          </a:p>
          <a:p>
            <a:pPr algn="ctr"/>
            <a:r>
              <a:rPr lang="en-US" sz="1400" dirty="0" smtClean="0"/>
              <a:t>New 10-minute Ancillary Service product defined in NPRR863</a:t>
            </a:r>
            <a:endParaRPr lang="en-US" sz="1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46482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08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Passport Protocol Scope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154106"/>
              </p:ext>
            </p:extLst>
          </p:nvPr>
        </p:nvGraphicFramePr>
        <p:xfrm>
          <a:off x="0" y="1268377"/>
          <a:ext cx="84582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2672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Revision</a:t>
                      </a:r>
                      <a:r>
                        <a:rPr lang="en-US" baseline="0" dirty="0" smtClean="0"/>
                        <a:t> Request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s*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64257">
                <a:tc>
                  <a:txBody>
                    <a:bodyPr/>
                    <a:lstStyle/>
                    <a:p>
                      <a:r>
                        <a:rPr lang="en-US" dirty="0" smtClean="0"/>
                        <a:t>Real-Time Co-optimization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NPRR1007</a:t>
                      </a:r>
                      <a:r>
                        <a:rPr lang="en-US" baseline="0" dirty="0" smtClean="0"/>
                        <a:t> – 1013</a:t>
                      </a:r>
                    </a:p>
                  </a:txBody>
                  <a:tcPr/>
                </a:tc>
              </a:tr>
              <a:tr h="364257">
                <a:tc>
                  <a:txBody>
                    <a:bodyPr/>
                    <a:lstStyle/>
                    <a:p>
                      <a:r>
                        <a:rPr lang="en-US" dirty="0" smtClean="0"/>
                        <a:t>Battery Energy Storage Resources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NPRR1014 &amp; 1029</a:t>
                      </a:r>
                      <a:endParaRPr lang="en-US" dirty="0"/>
                    </a:p>
                  </a:txBody>
                  <a:tcPr/>
                </a:tc>
              </a:tr>
              <a:tr h="414727">
                <a:tc>
                  <a:txBody>
                    <a:bodyPr/>
                    <a:lstStyle/>
                    <a:p>
                      <a:r>
                        <a:rPr lang="en-US" dirty="0" smtClean="0"/>
                        <a:t>Distribution Generation Resources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NPRR1016 </a:t>
                      </a:r>
                      <a:r>
                        <a:rPr lang="en-US" sz="1400" dirty="0" smtClean="0"/>
                        <a:t>(mapping improvements only)</a:t>
                      </a:r>
                      <a:endParaRPr lang="en-US" sz="1400" dirty="0"/>
                    </a:p>
                  </a:txBody>
                  <a:tcPr/>
                </a:tc>
              </a:tr>
              <a:tr h="392993">
                <a:tc>
                  <a:txBody>
                    <a:bodyPr/>
                    <a:lstStyle/>
                    <a:p>
                      <a:r>
                        <a:rPr lang="en-US" dirty="0" smtClean="0"/>
                        <a:t>ERCOT Contingency Reserve Service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NPRR863 </a:t>
                      </a:r>
                      <a:r>
                        <a:rPr lang="en-US" sz="1400" dirty="0" smtClean="0"/>
                        <a:t>(ECRS only)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44213" y="3339528"/>
            <a:ext cx="662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*Additional supporting Market Guide changes are also within Passport scope.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75903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00AEC7"/>
                </a:solidFill>
              </a:rPr>
              <a:t>Passport Sequence of Milestones through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52400" y="5103399"/>
            <a:ext cx="8774484" cy="9137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157555" y="3501878"/>
            <a:ext cx="8774484" cy="68078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157555" y="1462539"/>
            <a:ext cx="8774484" cy="38337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157555" y="2701125"/>
            <a:ext cx="8774484" cy="657438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157556" y="2004366"/>
            <a:ext cx="8774483" cy="53830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4653617" y="2744489"/>
            <a:ext cx="0" cy="930058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94" name="Rectangle 93"/>
          <p:cNvSpPr/>
          <p:nvPr/>
        </p:nvSpPr>
        <p:spPr>
          <a:xfrm>
            <a:off x="3272820" y="2400186"/>
            <a:ext cx="3338772" cy="14248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Unit/Functional testing</a:t>
            </a:r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880" y="1066800"/>
            <a:ext cx="7957159" cy="402159"/>
          </a:xfrm>
          <a:prstGeom prst="rect">
            <a:avLst/>
          </a:prstGeom>
        </p:spPr>
      </p:pic>
      <p:sp>
        <p:nvSpPr>
          <p:cNvPr id="96" name="Rectangle 95"/>
          <p:cNvSpPr/>
          <p:nvPr/>
        </p:nvSpPr>
        <p:spPr>
          <a:xfrm>
            <a:off x="157556" y="1468959"/>
            <a:ext cx="817324" cy="38306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Pre-Passport</a:t>
            </a: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65483" y="1595589"/>
            <a:ext cx="4584526" cy="15031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557449" y="1487365"/>
            <a:ext cx="1355549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 smtClean="0">
                <a:solidFill>
                  <a:prstClr val="black"/>
                </a:solidFill>
                <a:latin typeface="Calibri" panose="020F0502020204030204"/>
              </a:rPr>
              <a:t>Last </a:t>
            </a:r>
            <a:r>
              <a:rPr lang="en-US" sz="825" dirty="0">
                <a:solidFill>
                  <a:prstClr val="black"/>
                </a:solidFill>
                <a:latin typeface="Calibri" panose="020F0502020204030204"/>
              </a:rPr>
              <a:t>major release date for EMS/MMS/S&amp;B projects</a:t>
            </a:r>
          </a:p>
        </p:txBody>
      </p:sp>
      <p:sp>
        <p:nvSpPr>
          <p:cNvPr id="99" name="Rectangle 98"/>
          <p:cNvSpPr/>
          <p:nvPr/>
        </p:nvSpPr>
        <p:spPr>
          <a:xfrm>
            <a:off x="159122" y="2006012"/>
            <a:ext cx="817324" cy="53665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EMS Upgrade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976446" y="2210730"/>
            <a:ext cx="2281300" cy="14248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Convert Gen/SCADA to C++</a:t>
            </a:r>
          </a:p>
        </p:txBody>
      </p:sp>
      <p:sp>
        <p:nvSpPr>
          <p:cNvPr id="101" name="Diamond 100"/>
          <p:cNvSpPr/>
          <p:nvPr/>
        </p:nvSpPr>
        <p:spPr>
          <a:xfrm>
            <a:off x="3187289" y="2202900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69726" y="2004367"/>
            <a:ext cx="2215607" cy="15467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EMS/MMS CIM16 Network Model Go-Live</a:t>
            </a:r>
          </a:p>
        </p:txBody>
      </p:sp>
      <p:sp>
        <p:nvSpPr>
          <p:cNvPr id="103" name="Diamond 102"/>
          <p:cNvSpPr/>
          <p:nvPr/>
        </p:nvSpPr>
        <p:spPr>
          <a:xfrm>
            <a:off x="3087363" y="2013465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531738" y="2128151"/>
            <a:ext cx="125299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 smtClean="0">
                <a:solidFill>
                  <a:prstClr val="black"/>
                </a:solidFill>
                <a:latin typeface="Calibri" panose="020F0502020204030204"/>
              </a:rPr>
              <a:t>Last date for Go/No-Go </a:t>
            </a:r>
            <a:r>
              <a:rPr lang="en-US" sz="825" dirty="0">
                <a:solidFill>
                  <a:prstClr val="black"/>
                </a:solidFill>
                <a:latin typeface="Calibri" panose="020F0502020204030204"/>
              </a:rPr>
              <a:t>for Combined Passport EMS Upgrade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978012" y="2400186"/>
            <a:ext cx="2281300" cy="14248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Other EMS Subsystem Dev and Customs</a:t>
            </a:r>
          </a:p>
        </p:txBody>
      </p:sp>
      <p:sp>
        <p:nvSpPr>
          <p:cNvPr id="106" name="Diamond 105"/>
          <p:cNvSpPr/>
          <p:nvPr/>
        </p:nvSpPr>
        <p:spPr>
          <a:xfrm>
            <a:off x="3188855" y="2392356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" name="Diamond 106"/>
          <p:cNvSpPr/>
          <p:nvPr/>
        </p:nvSpPr>
        <p:spPr>
          <a:xfrm>
            <a:off x="6531738" y="2392356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3301590" y="2182601"/>
            <a:ext cx="2991632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prstClr val="black"/>
                </a:solidFill>
                <a:latin typeface="Calibri" panose="020F0502020204030204"/>
              </a:rPr>
              <a:t>Snapshot of EMS Upgrade Codestream without Passport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160688" y="2707238"/>
            <a:ext cx="817324" cy="65132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Passport Market Design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Core 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EMS/MMS/SB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OS/</a:t>
            </a:r>
            <a:r>
              <a:rPr kumimoji="0" lang="en-US" sz="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EIS/MIS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970826" y="2709996"/>
            <a:ext cx="1141431" cy="16119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Core Business Reqts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1441475" y="2930387"/>
            <a:ext cx="1219719" cy="16205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 Business Reqts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2092438" y="3178520"/>
            <a:ext cx="1141431" cy="17159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 Business Reqts 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2127273" y="2707237"/>
            <a:ext cx="2526344" cy="16573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Design/Development/UnitTest 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2568816" y="2930386"/>
            <a:ext cx="2408129" cy="16205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Design/Development/UnitTest 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236997" y="3178519"/>
            <a:ext cx="2833241" cy="17159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Design/Development/UnitTest </a:t>
            </a:r>
          </a:p>
        </p:txBody>
      </p:sp>
      <p:sp>
        <p:nvSpPr>
          <p:cNvPr id="116" name="Diamond 115"/>
          <p:cNvSpPr/>
          <p:nvPr/>
        </p:nvSpPr>
        <p:spPr>
          <a:xfrm>
            <a:off x="2033774" y="2728391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7" name="Diamond 116"/>
          <p:cNvSpPr/>
          <p:nvPr/>
        </p:nvSpPr>
        <p:spPr>
          <a:xfrm>
            <a:off x="2501487" y="2942131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8" name="Diamond 117"/>
          <p:cNvSpPr/>
          <p:nvPr/>
        </p:nvSpPr>
        <p:spPr>
          <a:xfrm>
            <a:off x="3154015" y="3199797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157555" y="3501878"/>
            <a:ext cx="817325" cy="68078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Integration Testing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4648138" y="3505997"/>
            <a:ext cx="1972652" cy="19097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Begin Early SCED Testing (EMS/MMS)</a:t>
            </a:r>
          </a:p>
        </p:txBody>
      </p:sp>
      <p:sp>
        <p:nvSpPr>
          <p:cNvPr id="121" name="Diamond 120"/>
          <p:cNvSpPr/>
          <p:nvPr/>
        </p:nvSpPr>
        <p:spPr>
          <a:xfrm>
            <a:off x="4570632" y="2717213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2" name="Diamond 121"/>
          <p:cNvSpPr/>
          <p:nvPr/>
        </p:nvSpPr>
        <p:spPr>
          <a:xfrm>
            <a:off x="4568284" y="352204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3" name="Straight Connector 122"/>
          <p:cNvCxnSpPr/>
          <p:nvPr/>
        </p:nvCxnSpPr>
        <p:spPr>
          <a:xfrm>
            <a:off x="4659880" y="2880477"/>
            <a:ext cx="7046" cy="5094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24" name="Rectangle 123"/>
          <p:cNvSpPr/>
          <p:nvPr/>
        </p:nvSpPr>
        <p:spPr>
          <a:xfrm>
            <a:off x="5585241" y="3763960"/>
            <a:ext cx="1986941" cy="16942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Begin iTest EMS/MMS/S&amp;B</a:t>
            </a:r>
          </a:p>
        </p:txBody>
      </p:sp>
      <p:sp>
        <p:nvSpPr>
          <p:cNvPr id="125" name="Diamond 124"/>
          <p:cNvSpPr/>
          <p:nvPr/>
        </p:nvSpPr>
        <p:spPr>
          <a:xfrm>
            <a:off x="5495993" y="377351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6070238" y="4013243"/>
            <a:ext cx="1772819" cy="169425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Begin End-to-end Testing</a:t>
            </a:r>
          </a:p>
        </p:txBody>
      </p:sp>
      <p:sp>
        <p:nvSpPr>
          <p:cNvPr id="127" name="Diamond 126"/>
          <p:cNvSpPr/>
          <p:nvPr/>
        </p:nvSpPr>
        <p:spPr>
          <a:xfrm>
            <a:off x="5990384" y="402263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8" name="Straight Connector 127"/>
          <p:cNvCxnSpPr>
            <a:stCxn id="98" idx="1"/>
            <a:endCxn id="125" idx="0"/>
          </p:cNvCxnSpPr>
          <p:nvPr/>
        </p:nvCxnSpPr>
        <p:spPr>
          <a:xfrm>
            <a:off x="5557449" y="1660490"/>
            <a:ext cx="18398" cy="2113027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29" name="Rectangle 128"/>
          <p:cNvSpPr/>
          <p:nvPr/>
        </p:nvSpPr>
        <p:spPr>
          <a:xfrm>
            <a:off x="159121" y="4339555"/>
            <a:ext cx="8774484" cy="68078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159121" y="4339555"/>
            <a:ext cx="817325" cy="68078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Trials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6598022" y="4344242"/>
            <a:ext cx="1104585" cy="13473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Connectivity</a:t>
            </a:r>
          </a:p>
        </p:txBody>
      </p:sp>
      <p:sp>
        <p:nvSpPr>
          <p:cNvPr id="132" name="Diamond 131"/>
          <p:cNvSpPr/>
          <p:nvPr/>
        </p:nvSpPr>
        <p:spPr>
          <a:xfrm>
            <a:off x="6488923" y="4352434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7651157" y="4613278"/>
            <a:ext cx="1013229" cy="21639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SCED/Control Tests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7639416" y="4838356"/>
            <a:ext cx="1024970" cy="18595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DAM, S&amp;B reports</a:t>
            </a:r>
          </a:p>
        </p:txBody>
      </p:sp>
      <p:sp>
        <p:nvSpPr>
          <p:cNvPr id="135" name="Diamond 134"/>
          <p:cNvSpPr/>
          <p:nvPr/>
        </p:nvSpPr>
        <p:spPr>
          <a:xfrm>
            <a:off x="7584750" y="473969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6611073" y="2522634"/>
            <a:ext cx="24035" cy="1181421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37" name="Diamond 136"/>
          <p:cNvSpPr/>
          <p:nvPr/>
        </p:nvSpPr>
        <p:spPr>
          <a:xfrm>
            <a:off x="7934550" y="474797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8" name="Diamond 137"/>
          <p:cNvSpPr/>
          <p:nvPr/>
        </p:nvSpPr>
        <p:spPr>
          <a:xfrm>
            <a:off x="8333048" y="474250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9" name="Diamond 138"/>
          <p:cNvSpPr/>
          <p:nvPr/>
        </p:nvSpPr>
        <p:spPr>
          <a:xfrm>
            <a:off x="8147205" y="4737354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152400" y="5108258"/>
            <a:ext cx="817325" cy="90941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Readiness &amp; Go-Live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6539969" y="5516117"/>
            <a:ext cx="1092727" cy="162885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Connectivity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7644436" y="5397910"/>
            <a:ext cx="1013229" cy="21639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SCED/Control Tests</a:t>
            </a:r>
          </a:p>
        </p:txBody>
      </p:sp>
      <p:sp>
        <p:nvSpPr>
          <p:cNvPr id="143" name="Rectangle 142"/>
          <p:cNvSpPr/>
          <p:nvPr/>
        </p:nvSpPr>
        <p:spPr>
          <a:xfrm>
            <a:off x="7632696" y="5622989"/>
            <a:ext cx="1024970" cy="18595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DAM, S&amp;B reports</a:t>
            </a:r>
          </a:p>
        </p:txBody>
      </p:sp>
      <p:sp>
        <p:nvSpPr>
          <p:cNvPr id="144" name="Diamond 143"/>
          <p:cNvSpPr/>
          <p:nvPr/>
        </p:nvSpPr>
        <p:spPr>
          <a:xfrm>
            <a:off x="7578030" y="5524325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5" name="Diamond 144"/>
          <p:cNvSpPr/>
          <p:nvPr/>
        </p:nvSpPr>
        <p:spPr>
          <a:xfrm>
            <a:off x="7927830" y="553260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6" name="Diamond 145"/>
          <p:cNvSpPr/>
          <p:nvPr/>
        </p:nvSpPr>
        <p:spPr>
          <a:xfrm>
            <a:off x="8326327" y="552714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7" name="Diamond 146"/>
          <p:cNvSpPr/>
          <p:nvPr/>
        </p:nvSpPr>
        <p:spPr>
          <a:xfrm>
            <a:off x="8140484" y="552198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1487195" y="5347581"/>
            <a:ext cx="1722342" cy="16580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Develop/Publish MP</a:t>
            </a:r>
            <a:r>
              <a:rPr kumimoji="0" lang="en-US" sz="825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Specifications</a:t>
            </a:r>
          </a:p>
        </p:txBody>
      </p:sp>
      <p:sp>
        <p:nvSpPr>
          <p:cNvPr id="149" name="Diamond 148"/>
          <p:cNvSpPr/>
          <p:nvPr/>
        </p:nvSpPr>
        <p:spPr>
          <a:xfrm>
            <a:off x="3131054" y="5352529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3820631" y="5347408"/>
            <a:ext cx="1370819" cy="15516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 Market Trials Plans</a:t>
            </a:r>
          </a:p>
        </p:txBody>
      </p:sp>
      <p:sp>
        <p:nvSpPr>
          <p:cNvPr id="151" name="Diamond 150"/>
          <p:cNvSpPr/>
          <p:nvPr/>
        </p:nvSpPr>
        <p:spPr>
          <a:xfrm>
            <a:off x="5098093" y="534132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7632695" y="5867736"/>
            <a:ext cx="1301947" cy="13359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Passport Cutover/Go-Live</a:t>
            </a:r>
          </a:p>
        </p:txBody>
      </p:sp>
      <p:sp>
        <p:nvSpPr>
          <p:cNvPr id="156" name="Diamond 155"/>
          <p:cNvSpPr/>
          <p:nvPr/>
        </p:nvSpPr>
        <p:spPr>
          <a:xfrm>
            <a:off x="7571304" y="436986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7" name="Diamond 156"/>
          <p:cNvSpPr/>
          <p:nvPr/>
        </p:nvSpPr>
        <p:spPr>
          <a:xfrm>
            <a:off x="8828724" y="5868434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5404624" y="5330787"/>
            <a:ext cx="1399323" cy="16945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Deliver Market Training</a:t>
            </a:r>
          </a:p>
        </p:txBody>
      </p:sp>
      <p:sp>
        <p:nvSpPr>
          <p:cNvPr id="159" name="Diamond 158"/>
          <p:cNvSpPr/>
          <p:nvPr/>
        </p:nvSpPr>
        <p:spPr>
          <a:xfrm>
            <a:off x="6735833" y="534365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7126357" y="5137041"/>
            <a:ext cx="1480799" cy="1725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Readiness Metrics</a:t>
            </a:r>
          </a:p>
        </p:txBody>
      </p:sp>
      <p:sp>
        <p:nvSpPr>
          <p:cNvPr id="161" name="Diamond 160"/>
          <p:cNvSpPr/>
          <p:nvPr/>
        </p:nvSpPr>
        <p:spPr>
          <a:xfrm>
            <a:off x="8540806" y="5147588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1487195" y="5135148"/>
            <a:ext cx="5631404" cy="17443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Passport Implementation Task Force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1894629" y="1561367"/>
            <a:ext cx="2991632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 smtClean="0">
                <a:solidFill>
                  <a:prstClr val="black"/>
                </a:solidFill>
                <a:latin typeface="Calibri" panose="020F0502020204030204"/>
              </a:rPr>
              <a:t>Pre-Passport Deliveries into production before Passport</a:t>
            </a:r>
            <a:endParaRPr lang="en-US" sz="82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4" name="Diamond 163"/>
          <p:cNvSpPr/>
          <p:nvPr/>
        </p:nvSpPr>
        <p:spPr>
          <a:xfrm>
            <a:off x="5479552" y="1600200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5" name="Group 164"/>
          <p:cNvGrpSpPr/>
          <p:nvPr/>
        </p:nvGrpSpPr>
        <p:grpSpPr>
          <a:xfrm>
            <a:off x="6343564" y="558225"/>
            <a:ext cx="2490251" cy="584775"/>
            <a:chOff x="6411562" y="471100"/>
            <a:chExt cx="2490251" cy="584775"/>
          </a:xfrm>
        </p:grpSpPr>
        <p:sp>
          <p:nvSpPr>
            <p:cNvPr id="166" name="Diamond 165"/>
            <p:cNvSpPr/>
            <p:nvPr/>
          </p:nvSpPr>
          <p:spPr>
            <a:xfrm>
              <a:off x="6411562" y="563519"/>
              <a:ext cx="159707" cy="150312"/>
            </a:xfrm>
            <a:prstGeom prst="diamond">
              <a:avLst/>
            </a:prstGeom>
            <a:solidFill>
              <a:srgbClr val="C0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7" name="Diamond 166"/>
            <p:cNvSpPr/>
            <p:nvPr/>
          </p:nvSpPr>
          <p:spPr>
            <a:xfrm>
              <a:off x="6420858" y="806080"/>
              <a:ext cx="159707" cy="150312"/>
            </a:xfrm>
            <a:prstGeom prst="diamond">
              <a:avLst/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633882" y="471100"/>
              <a:ext cx="22679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Planned milestone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Estimated milestone</a:t>
              </a:r>
            </a:p>
          </p:txBody>
        </p:sp>
      </p:grpSp>
      <p:sp>
        <p:nvSpPr>
          <p:cNvPr id="83" name="Rectangle 82"/>
          <p:cNvSpPr/>
          <p:nvPr/>
        </p:nvSpPr>
        <p:spPr>
          <a:xfrm>
            <a:off x="3252858" y="2604058"/>
            <a:ext cx="2316723" cy="3415742"/>
          </a:xfrm>
          <a:prstGeom prst="rect">
            <a:avLst/>
          </a:prstGeom>
          <a:solidFill>
            <a:schemeClr val="tx2">
              <a:lumMod val="50000"/>
              <a:alpha val="67059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Software Development</a:t>
            </a:r>
          </a:p>
          <a:p>
            <a:pPr algn="ctr"/>
            <a:r>
              <a:rPr lang="en-US" dirty="0" smtClean="0"/>
              <a:t> &amp; </a:t>
            </a:r>
          </a:p>
          <a:p>
            <a:pPr algn="ctr"/>
            <a:r>
              <a:rPr lang="en-US" dirty="0" smtClean="0"/>
              <a:t>Unit Testing</a:t>
            </a:r>
            <a:endParaRPr lang="en-US" dirty="0"/>
          </a:p>
        </p:txBody>
      </p:sp>
      <p:sp>
        <p:nvSpPr>
          <p:cNvPr id="87" name="Rectangle 86"/>
          <p:cNvSpPr/>
          <p:nvPr/>
        </p:nvSpPr>
        <p:spPr>
          <a:xfrm>
            <a:off x="7668972" y="2604058"/>
            <a:ext cx="1272073" cy="3415742"/>
          </a:xfrm>
          <a:prstGeom prst="rect">
            <a:avLst/>
          </a:prstGeom>
          <a:solidFill>
            <a:schemeClr val="tx2">
              <a:lumMod val="50000"/>
              <a:alpha val="67059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Market Trials</a:t>
            </a:r>
          </a:p>
          <a:p>
            <a:pPr algn="ctr"/>
            <a:r>
              <a:rPr lang="en-US" dirty="0" smtClean="0"/>
              <a:t>&amp;</a:t>
            </a:r>
          </a:p>
          <a:p>
            <a:pPr algn="ctr"/>
            <a:r>
              <a:rPr lang="en-US" dirty="0" smtClean="0"/>
              <a:t>Go-Live</a:t>
            </a:r>
          </a:p>
          <a:p>
            <a:pPr algn="ctr"/>
            <a:r>
              <a:rPr lang="en-US" dirty="0" smtClean="0"/>
              <a:t>Cutover</a:t>
            </a:r>
          </a:p>
        </p:txBody>
      </p:sp>
      <p:sp>
        <p:nvSpPr>
          <p:cNvPr id="3" name="Rectangle 2"/>
          <p:cNvSpPr/>
          <p:nvPr/>
        </p:nvSpPr>
        <p:spPr>
          <a:xfrm>
            <a:off x="974880" y="2601357"/>
            <a:ext cx="2270538" cy="3415742"/>
          </a:xfrm>
          <a:prstGeom prst="rect">
            <a:avLst/>
          </a:prstGeom>
          <a:solidFill>
            <a:schemeClr val="tx2">
              <a:lumMod val="50000"/>
              <a:alpha val="67059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Business Requirements </a:t>
            </a:r>
          </a:p>
          <a:p>
            <a:pPr algn="ctr"/>
            <a:r>
              <a:rPr lang="en-US" dirty="0" smtClean="0"/>
              <a:t>&amp; </a:t>
            </a:r>
          </a:p>
          <a:p>
            <a:pPr algn="ctr"/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86" name="Diamond 85"/>
          <p:cNvSpPr/>
          <p:nvPr/>
        </p:nvSpPr>
        <p:spPr>
          <a:xfrm>
            <a:off x="6475401" y="551684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5562600" y="2604058"/>
            <a:ext cx="2094823" cy="3415742"/>
          </a:xfrm>
          <a:prstGeom prst="rect">
            <a:avLst/>
          </a:prstGeom>
          <a:solidFill>
            <a:schemeClr val="tx2">
              <a:lumMod val="50000"/>
              <a:alpha val="67059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Integration </a:t>
            </a:r>
          </a:p>
          <a:p>
            <a:pPr algn="ctr"/>
            <a:r>
              <a:rPr lang="en-US" dirty="0" smtClean="0"/>
              <a:t>&amp;</a:t>
            </a:r>
          </a:p>
          <a:p>
            <a:pPr algn="ctr"/>
            <a:r>
              <a:rPr lang="en-US" dirty="0" smtClean="0"/>
              <a:t>End-to-End 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93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Passport Current Status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763000" cy="5707062"/>
          </a:xfrm>
        </p:spPr>
        <p:txBody>
          <a:bodyPr/>
          <a:lstStyle/>
          <a:p>
            <a:r>
              <a:rPr lang="en-US" sz="2000" dirty="0" smtClean="0"/>
              <a:t>Key Passport Activities and Risks</a:t>
            </a:r>
          </a:p>
          <a:p>
            <a:pPr lvl="1"/>
            <a:r>
              <a:rPr lang="en-US" sz="1600" dirty="0" smtClean="0"/>
              <a:t>2021 </a:t>
            </a:r>
            <a:r>
              <a:rPr lang="en-US" sz="1600" dirty="0"/>
              <a:t>Program objectives</a:t>
            </a:r>
          </a:p>
          <a:p>
            <a:pPr lvl="2"/>
            <a:r>
              <a:rPr lang="en-US" sz="1200" dirty="0" smtClean="0"/>
              <a:t>Upgrade </a:t>
            </a:r>
            <a:r>
              <a:rPr lang="en-US" sz="1200" dirty="0"/>
              <a:t>EMS to new version for Passport development to be built upon</a:t>
            </a:r>
          </a:p>
          <a:p>
            <a:pPr lvl="2"/>
            <a:r>
              <a:rPr lang="en-US" sz="1200" dirty="0"/>
              <a:t>Develop and integrate the EMS, MMS, S&amp;B Business Requirements in first half of year to then develop supporting system requirements in second half of year</a:t>
            </a:r>
          </a:p>
          <a:p>
            <a:pPr lvl="2"/>
            <a:r>
              <a:rPr lang="en-US" sz="1200" dirty="0" smtClean="0"/>
              <a:t>Passport scope and shared staff resources with FFR</a:t>
            </a:r>
            <a:r>
              <a:rPr lang="en-US" sz="1200" dirty="0"/>
              <a:t>, pre-Passport BES and </a:t>
            </a:r>
            <a:r>
              <a:rPr lang="en-US" sz="1200" dirty="0" smtClean="0"/>
              <a:t>DGR.</a:t>
            </a:r>
            <a:endParaRPr lang="en-US" sz="1200" dirty="0"/>
          </a:p>
          <a:p>
            <a:pPr lvl="1"/>
            <a:r>
              <a:rPr lang="en-US" sz="1600" dirty="0"/>
              <a:t>Challenges and Risks</a:t>
            </a:r>
          </a:p>
          <a:p>
            <a:pPr lvl="2"/>
            <a:r>
              <a:rPr lang="en-US" sz="1200" dirty="0"/>
              <a:t>Passport planning has aggressive EMS upgrade schedule as well as supporting key Pre-Passport </a:t>
            </a:r>
            <a:r>
              <a:rPr lang="en-US" sz="1200" dirty="0" smtClean="0"/>
              <a:t>projects </a:t>
            </a:r>
            <a:r>
              <a:rPr lang="en-US" sz="1200" dirty="0"/>
              <a:t>(risk connected to a go/no-go </a:t>
            </a:r>
            <a:r>
              <a:rPr lang="en-US" sz="1200" dirty="0" smtClean="0"/>
              <a:t>milestone).</a:t>
            </a:r>
            <a:endParaRPr lang="en-US" sz="1200" dirty="0"/>
          </a:p>
          <a:p>
            <a:pPr lvl="2"/>
            <a:r>
              <a:rPr lang="en-US" sz="1200" dirty="0"/>
              <a:t>MMS/OS Tech </a:t>
            </a:r>
            <a:r>
              <a:rPr lang="en-US" sz="1200" dirty="0" smtClean="0"/>
              <a:t>project went live three-months late affecting EMS-IT </a:t>
            </a:r>
            <a:r>
              <a:rPr lang="en-US" sz="1200" dirty="0"/>
              <a:t>resources </a:t>
            </a:r>
            <a:r>
              <a:rPr lang="en-US" sz="1200" dirty="0" smtClean="0"/>
              <a:t>and other </a:t>
            </a:r>
            <a:r>
              <a:rPr lang="en-US" sz="1200" dirty="0"/>
              <a:t>planned project </a:t>
            </a:r>
            <a:r>
              <a:rPr lang="en-US" sz="1200" dirty="0" smtClean="0"/>
              <a:t>work.</a:t>
            </a:r>
            <a:endParaRPr lang="en-US" sz="1200" dirty="0"/>
          </a:p>
          <a:p>
            <a:pPr lvl="2"/>
            <a:r>
              <a:rPr lang="en-US" sz="1200" dirty="0"/>
              <a:t>Winter event </a:t>
            </a:r>
            <a:r>
              <a:rPr lang="en-US" sz="1200" dirty="0" smtClean="0"/>
              <a:t>impacts to </a:t>
            </a:r>
            <a:r>
              <a:rPr lang="en-US" sz="1200" smtClean="0"/>
              <a:t>staffing resources and </a:t>
            </a:r>
            <a:r>
              <a:rPr lang="en-US" sz="1200" dirty="0"/>
              <a:t>recognition of potential policy-driven </a:t>
            </a:r>
            <a:r>
              <a:rPr lang="en-US" sz="1200" dirty="0" smtClean="0"/>
              <a:t>system changes.</a:t>
            </a:r>
            <a:endParaRPr lang="en-US" sz="1200" dirty="0"/>
          </a:p>
          <a:p>
            <a:pPr lvl="1"/>
            <a:r>
              <a:rPr lang="en-US" sz="1600" dirty="0" smtClean="0"/>
              <a:t>Currently the Market Management System (MMS) and Settlements &amp; Billing (S&amp;B) Business Requirements are on schedule.</a:t>
            </a:r>
          </a:p>
          <a:p>
            <a:pPr lvl="1"/>
            <a:r>
              <a:rPr lang="en-US" sz="1600" dirty="0" smtClean="0"/>
              <a:t>The Energy </a:t>
            </a:r>
            <a:r>
              <a:rPr lang="en-US" sz="1600" dirty="0"/>
              <a:t>Management System (EMS) Upgrade </a:t>
            </a:r>
            <a:r>
              <a:rPr lang="en-US" sz="1600" dirty="0" smtClean="0"/>
              <a:t>and EMS Passport Business Requirements have staffing constraints that are being evaluated.</a:t>
            </a:r>
          </a:p>
          <a:p>
            <a:pPr lvl="1"/>
            <a:r>
              <a:rPr lang="en-US" sz="1600" dirty="0" smtClean="0"/>
              <a:t>No change in combined $85.5M budget</a:t>
            </a:r>
          </a:p>
          <a:p>
            <a:pPr lvl="2"/>
            <a:endParaRPr lang="en-US" sz="1200" dirty="0" smtClean="0"/>
          </a:p>
          <a:p>
            <a:pPr lvl="2"/>
            <a:endParaRPr lang="en-US" sz="1200" dirty="0" smtClean="0"/>
          </a:p>
          <a:p>
            <a:pPr lvl="2"/>
            <a:endParaRPr lang="en-US" sz="1200" dirty="0" smtClean="0"/>
          </a:p>
          <a:p>
            <a:pPr lvl="2"/>
            <a:endParaRPr lang="en-US" sz="1200" dirty="0" smtClean="0"/>
          </a:p>
          <a:p>
            <a:pPr lvl="2"/>
            <a:endParaRPr lang="en-US" sz="12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Budget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000" dirty="0" smtClean="0"/>
          </a:p>
          <a:p>
            <a:pPr lvl="1"/>
            <a:r>
              <a:rPr lang="en-US" sz="1600" dirty="0" smtClean="0"/>
              <a:t>More budget details in April 2021 Board F&amp;A Report</a:t>
            </a: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8" name="Picture 3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671" y="4807239"/>
            <a:ext cx="3886200" cy="15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472516" y="4545629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(Dollars in millions)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1850003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dirty="0"/>
              <a:t>Future NPRR consideration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839200" cy="51054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800" dirty="0"/>
              <a:t>Reminder that Passport program is engaged with Protocol and Impact Analysis to file comments on stakeholder Revision Requests identifying high-level assessment of impacts and risks to Passport Program delivery.</a:t>
            </a:r>
          </a:p>
          <a:p>
            <a:pPr>
              <a:spcAft>
                <a:spcPts val="600"/>
              </a:spcAft>
            </a:pPr>
            <a:r>
              <a:rPr lang="en-US" sz="1800" dirty="0"/>
              <a:t>ERCOT feedback through comments or the Impact Analysis will provide a recommendation for “before or after” Passport Program delivery.</a:t>
            </a:r>
          </a:p>
          <a:p>
            <a:pPr>
              <a:spcAft>
                <a:spcPts val="600"/>
              </a:spcAft>
            </a:pPr>
            <a:r>
              <a:rPr lang="en-US" sz="1800" dirty="0"/>
              <a:t>If impact to Passport Program delivery, Sponsor can decide next step for the Revision Request – withdraw or pursue.</a:t>
            </a:r>
          </a:p>
          <a:p>
            <a:pPr>
              <a:spcAft>
                <a:spcPts val="600"/>
              </a:spcAft>
            </a:pPr>
            <a:r>
              <a:rPr lang="en-US" sz="1800" dirty="0"/>
              <a:t>If pursue, then PRS may recommend approval and/or tabling of the Revision Request.  If approved by PRS, ERCOT will file additional comments indicating that Impact Analysis will not be completed until ERCOT has bandwidth to consider post-Passport Program efforts.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Exceptions </a:t>
            </a:r>
            <a:r>
              <a:rPr lang="en-US" sz="1800" dirty="0"/>
              <a:t>to this recommendation:</a:t>
            </a:r>
          </a:p>
          <a:p>
            <a:pPr lvl="1">
              <a:spcAft>
                <a:spcPts val="600"/>
              </a:spcAft>
            </a:pPr>
            <a:r>
              <a:rPr lang="en-US" sz="1600" dirty="0"/>
              <a:t>Revision Requests that are critical to reliability or instructed by </a:t>
            </a:r>
            <a:r>
              <a:rPr lang="en-US" sz="1600" dirty="0" smtClean="0"/>
              <a:t>PUCT (would include any Revision Requests from February 2021 Extreme Winter Weather Event).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931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Passport stakeholder meetings and future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763000" cy="5105400"/>
          </a:xfrm>
        </p:spPr>
        <p:txBody>
          <a:bodyPr/>
          <a:lstStyle/>
          <a:p>
            <a:r>
              <a:rPr lang="en-US" sz="2000" dirty="0" smtClean="0"/>
              <a:t>Reminder of recommendation for TAC to sunset the RTCTF.</a:t>
            </a:r>
          </a:p>
          <a:p>
            <a:pPr lvl="1"/>
            <a:r>
              <a:rPr lang="en-US" sz="1800" dirty="0" smtClean="0"/>
              <a:t>Development of RTC Principles and RTC Protocols completed.</a:t>
            </a:r>
          </a:p>
          <a:p>
            <a:endParaRPr lang="en-US" sz="2000" dirty="0" smtClean="0"/>
          </a:p>
          <a:p>
            <a:r>
              <a:rPr lang="en-US" sz="2000" dirty="0"/>
              <a:t>Recommendation that TAC consider ownership and assignments of the RTCTF-identified items that will require stakeholder engagement prior to 2024 Passport implementation (details in Appendix).</a:t>
            </a:r>
          </a:p>
          <a:p>
            <a:pPr lvl="1"/>
            <a:r>
              <a:rPr lang="en-US" sz="1800" dirty="0"/>
              <a:t>Policy items- Potentially to WMS</a:t>
            </a:r>
          </a:p>
          <a:p>
            <a:pPr lvl="1"/>
            <a:r>
              <a:rPr lang="en-US" sz="1800" dirty="0"/>
              <a:t>Analysis items- Potentially to WMS</a:t>
            </a:r>
          </a:p>
          <a:p>
            <a:pPr lvl="1"/>
            <a:r>
              <a:rPr lang="en-US" sz="1800" dirty="0"/>
              <a:t>Supporting details- Future implementation working group / task force</a:t>
            </a:r>
          </a:p>
          <a:p>
            <a:pPr lvl="1"/>
            <a:r>
              <a:rPr lang="en-US" sz="1800" dirty="0"/>
              <a:t>Market Participant needs- Future implementation working group / task force</a:t>
            </a:r>
          </a:p>
          <a:p>
            <a:endParaRPr lang="en-US" sz="2000" dirty="0" smtClean="0"/>
          </a:p>
          <a:p>
            <a:r>
              <a:rPr lang="en-US" sz="2000" dirty="0" smtClean="0"/>
              <a:t>ERCOT </a:t>
            </a:r>
            <a:r>
              <a:rPr lang="en-US" sz="2000" dirty="0" smtClean="0"/>
              <a:t>proposes working with TAC leadership to develop a Passport Implementation Working Group or Task Force in the coming months.</a:t>
            </a:r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667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dirty="0" smtClean="0"/>
              <a:t>Wrap-up and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763000" cy="51054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 smtClean="0"/>
              <a:t>ERCOT is continuing work on Passport efforts.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ERCOT acknowledges there is risk to Passport and will keep </a:t>
            </a:r>
            <a:r>
              <a:rPr lang="en-US" sz="2000" dirty="0" smtClean="0"/>
              <a:t>stakeholders (PUCT </a:t>
            </a:r>
            <a:r>
              <a:rPr lang="en-US" sz="2000" dirty="0" smtClean="0"/>
              <a:t>staff, TAC, and </a:t>
            </a:r>
            <a:r>
              <a:rPr lang="en-US" sz="2000" dirty="0" smtClean="0"/>
              <a:t>Board) </a:t>
            </a:r>
            <a:r>
              <a:rPr lang="en-US" sz="2000" dirty="0" smtClean="0"/>
              <a:t>updated on the risks.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ERCOT will continue work to evaluate NPRRs that overlap with Passport scope or resources.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ERCOT willing to support next steps on transitioning stakeholder processes to support Passport </a:t>
            </a:r>
            <a:r>
              <a:rPr lang="en-US" sz="2000" dirty="0" smtClean="0"/>
              <a:t>implementation effort </a:t>
            </a:r>
            <a:r>
              <a:rPr lang="en-US" sz="2000" dirty="0" smtClean="0"/>
              <a:t>in </a:t>
            </a:r>
            <a:r>
              <a:rPr lang="en-US" sz="2000" dirty="0" smtClean="0"/>
              <a:t>coming months</a:t>
            </a:r>
            <a:r>
              <a:rPr lang="en-US" sz="2000" dirty="0" smtClean="0"/>
              <a:t>.</a:t>
            </a:r>
          </a:p>
          <a:p>
            <a:pPr>
              <a:spcAft>
                <a:spcPts val="1200"/>
              </a:spcAft>
            </a:pPr>
            <a:endParaRPr lang="en-US" sz="2000" dirty="0"/>
          </a:p>
          <a:p>
            <a:r>
              <a:rPr lang="en-US" sz="2000" dirty="0" smtClean="0"/>
              <a:t>Questions?</a:t>
            </a:r>
          </a:p>
          <a:p>
            <a:pPr marL="914400" lvl="2" indent="0">
              <a:buNone/>
            </a:pP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03894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968CB8-5FF8-44D7-A459-A3FC34AC4F7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63D459-1C05-483F-85D1-C9E478EC32CC}">
  <ds:schemaRefs>
    <ds:schemaRef ds:uri="http://purl.org/dc/terms/"/>
    <ds:schemaRef ds:uri="http://schemas.microsoft.com/office/2006/documentManagement/types"/>
    <ds:schemaRef ds:uri="c34af464-7aa1-4edd-9be4-83dffc1cb926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75107C8-DC22-41ED-81EF-363FA84522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3309</TotalTime>
  <Words>1513</Words>
  <Application>Microsoft Office PowerPoint</Application>
  <PresentationFormat>On-screen Show (4:3)</PresentationFormat>
  <Paragraphs>310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1_Custom Design</vt:lpstr>
      <vt:lpstr>Inside pages</vt:lpstr>
      <vt:lpstr>PowerPoint Presentation</vt:lpstr>
      <vt:lpstr>Passport Update</vt:lpstr>
      <vt:lpstr>Passport Scope and Delivery</vt:lpstr>
      <vt:lpstr>Passport Protocol Scope</vt:lpstr>
      <vt:lpstr>Passport Sequence of Milestones through 2024</vt:lpstr>
      <vt:lpstr>Passport Current Status</vt:lpstr>
      <vt:lpstr>Future NPRR consideration</vt:lpstr>
      <vt:lpstr>Passport stakeholder meetings and future actions</vt:lpstr>
      <vt:lpstr>Wrap-up and Questions</vt:lpstr>
      <vt:lpstr>Appendix</vt:lpstr>
      <vt:lpstr>Real-Time Co-optimization Scope</vt:lpstr>
      <vt:lpstr>Passport Storage and Distribution Level Scope</vt:lpstr>
      <vt:lpstr>Passport Near-Term Milestones through 2021</vt:lpstr>
      <vt:lpstr>Passport Sequence of Milestones through 2024</vt:lpstr>
      <vt:lpstr>RTCTF Items for Future Consideration</vt:lpstr>
      <vt:lpstr>RTCTF Items for Future Consideration (continued)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252</cp:revision>
  <cp:lastPrinted>2016-01-21T20:53:15Z</cp:lastPrinted>
  <dcterms:created xsi:type="dcterms:W3CDTF">2016-01-21T15:20:31Z</dcterms:created>
  <dcterms:modified xsi:type="dcterms:W3CDTF">2021-03-24T00:02:49Z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