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6"/>
  </p:notesMasterIdLst>
  <p:handoutMasterIdLst>
    <p:handoutMasterId r:id="rId37"/>
  </p:handoutMasterIdLst>
  <p:sldIdLst>
    <p:sldId id="260" r:id="rId7"/>
    <p:sldId id="323" r:id="rId8"/>
    <p:sldId id="325" r:id="rId9"/>
    <p:sldId id="326" r:id="rId10"/>
    <p:sldId id="324" r:id="rId11"/>
    <p:sldId id="327" r:id="rId12"/>
    <p:sldId id="328" r:id="rId13"/>
    <p:sldId id="330" r:id="rId14"/>
    <p:sldId id="331" r:id="rId15"/>
    <p:sldId id="332" r:id="rId16"/>
    <p:sldId id="329" r:id="rId17"/>
    <p:sldId id="313" r:id="rId18"/>
    <p:sldId id="308" r:id="rId19"/>
    <p:sldId id="316" r:id="rId20"/>
    <p:sldId id="280" r:id="rId21"/>
    <p:sldId id="317" r:id="rId22"/>
    <p:sldId id="319" r:id="rId23"/>
    <p:sldId id="305" r:id="rId24"/>
    <p:sldId id="318" r:id="rId25"/>
    <p:sldId id="306" r:id="rId26"/>
    <p:sldId id="312" r:id="rId27"/>
    <p:sldId id="299" r:id="rId28"/>
    <p:sldId id="310" r:id="rId29"/>
    <p:sldId id="309" r:id="rId30"/>
    <p:sldId id="311" r:id="rId31"/>
    <p:sldId id="304" r:id="rId32"/>
    <p:sldId id="315" r:id="rId33"/>
    <p:sldId id="307" r:id="rId34"/>
    <p:sldId id="264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63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8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70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92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8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36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40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91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9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00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45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19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453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11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03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91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98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27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3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89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2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11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3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</a:t>
            </a:r>
            <a:r>
              <a:rPr lang="en-US" sz="2000" b="1" dirty="0" smtClean="0"/>
              <a:t>.  Credit Scoring Model Parameters</a:t>
            </a:r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Sr. 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February 17,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467558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Translating agency ratings to model scores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838200"/>
            <a:ext cx="2552701" cy="557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83099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Appendices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4384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financial scoring model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0037" y="969429"/>
            <a:ext cx="8462963" cy="216059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Financial Scoring Models</a:t>
            </a:r>
          </a:p>
          <a:p>
            <a:pPr marL="457200" indent="-457200"/>
            <a:r>
              <a:rPr lang="en-US" sz="2400" dirty="0" smtClean="0"/>
              <a:t>Updated using 2019 Counter-Party financial data</a:t>
            </a:r>
          </a:p>
          <a:p>
            <a:pPr marL="457200" indent="-457200"/>
            <a:r>
              <a:rPr lang="en-US" sz="2400" dirty="0" smtClean="0"/>
              <a:t>For both testing models, revised data reduced the “fit” of the model score to the agency rating for rated entities. </a:t>
            </a:r>
          </a:p>
          <a:p>
            <a:pPr marL="457200" indent="-457200"/>
            <a:r>
              <a:rPr lang="en-US" sz="2400" dirty="0" smtClean="0"/>
              <a:t>Changes to weightings and sector results follow.</a:t>
            </a:r>
          </a:p>
        </p:txBody>
      </p:sp>
    </p:spTree>
    <p:extLst>
      <p:ext uri="{BB962C8B-B14F-4D97-AF65-F5344CB8AC3E}">
        <p14:creationId xmlns:p14="http://schemas.microsoft.com/office/powerpoint/2010/main" val="21627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score results by ERCOT-defined segment</a:t>
            </a:r>
            <a:r>
              <a:rPr lang="en-US" sz="2400" dirty="0"/>
              <a:t>:</a:t>
            </a:r>
            <a:r>
              <a:rPr lang="en-US" sz="2400" dirty="0" smtClean="0"/>
              <a:t> 2018 financial data (both classes).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77" y="2457450"/>
            <a:ext cx="8201645" cy="22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</a:t>
            </a:r>
            <a:r>
              <a:rPr lang="en-US" sz="2400" dirty="0"/>
              <a:t>model score results by segment:  2019 financial data, calibrated using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55" y="2438400"/>
            <a:ext cx="8201645" cy="22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</a:t>
            </a:r>
            <a:r>
              <a:rPr lang="en-US" sz="2400" dirty="0"/>
              <a:t>model score results by segment:  2019 financial data, calibrated using </a:t>
            </a:r>
            <a:r>
              <a:rPr lang="en-US" sz="2400" dirty="0" smtClean="0"/>
              <a:t>2019 </a:t>
            </a:r>
            <a:r>
              <a:rPr lang="en-US" sz="2400" dirty="0"/>
              <a:t>financial </a:t>
            </a:r>
            <a:r>
              <a:rPr lang="en-US" sz="2400" dirty="0" smtClean="0"/>
              <a:t>data (both classes).</a:t>
            </a:r>
            <a:endParaRPr lang="en-US" sz="24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233614"/>
            <a:ext cx="8382000" cy="232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600200"/>
            <a:ext cx="6324600" cy="37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31" y="871537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weightings, calibrated using 2018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4" y="1752600"/>
            <a:ext cx="7606571" cy="414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31" y="871537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weightings, calibrated using 2019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93" y="1885951"/>
            <a:ext cx="7999014" cy="362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83099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The weightings below reflect changes suggested at the January CWG/MCWG meeting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02" y="1897797"/>
            <a:ext cx="8423299" cy="381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ratio bounds.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43" y="1745457"/>
            <a:ext cx="8535057" cy="34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4384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financial scoring model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1000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1981200"/>
            <a:ext cx="6781800" cy="26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2019 financial data, calibrated using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5281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00" y="2195514"/>
            <a:ext cx="6979400" cy="274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2019 financial data, calibrated using 2019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5281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705" y="2233614"/>
            <a:ext cx="6926590" cy="271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25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676400"/>
            <a:ext cx="6934200" cy="415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weightings calibrated using 2018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447800"/>
            <a:ext cx="4267200" cy="46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weightings calibrated using 2019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1524000"/>
            <a:ext cx="4038600" cy="44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ratio bounds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890714"/>
            <a:ext cx="532715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 / next steps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46166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Summary results by segment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7" y="1981200"/>
            <a:ext cx="886924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46166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Histograms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757065"/>
            <a:ext cx="6972300" cy="418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571" y="1723505"/>
            <a:ext cx="7037472" cy="422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051" y="1751214"/>
            <a:ext cx="6988938" cy="419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091" y="1752600"/>
            <a:ext cx="698895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46166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Mapping to agency ratings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1190437" cy="36925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752600"/>
            <a:ext cx="6157670" cy="369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46166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Mapping to agency ratings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752600"/>
            <a:ext cx="6629400" cy="397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10146</TotalTime>
  <Words>538</Words>
  <Application>Microsoft Office PowerPoint</Application>
  <PresentationFormat>On-screen Show (4:3)</PresentationFormat>
  <Paragraphs>126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252</cp:revision>
  <cp:lastPrinted>2016-01-21T20:53:15Z</cp:lastPrinted>
  <dcterms:created xsi:type="dcterms:W3CDTF">2016-01-21T15:20:31Z</dcterms:created>
  <dcterms:modified xsi:type="dcterms:W3CDTF">2021-03-23T13:48:14Z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