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sldIdLst>
    <p:sldId id="256" r:id="rId5"/>
    <p:sldId id="257" r:id="rId6"/>
    <p:sldId id="259" r:id="rId7"/>
    <p:sldId id="262" r:id="rId8"/>
    <p:sldId id="263" r:id="rId9"/>
    <p:sldId id="260"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rendran, Resmi SENA-STX/A/7" userId="52accb71-ece2-4667-b0bc-23b238a51097" providerId="ADAL" clId="{8E1568F9-577A-4B89-AEB3-90858C5D7710}"/>
    <pc:docChg chg="undo custSel modSld">
      <pc:chgData name="Surendran, Resmi SENA-STX/A/7" userId="52accb71-ece2-4667-b0bc-23b238a51097" providerId="ADAL" clId="{8E1568F9-577A-4B89-AEB3-90858C5D7710}" dt="2021-03-23T16:03:50.534" v="420" actId="20577"/>
      <pc:docMkLst>
        <pc:docMk/>
      </pc:docMkLst>
      <pc:sldChg chg="modSp">
        <pc:chgData name="Surendran, Resmi SENA-STX/A/7" userId="52accb71-ece2-4667-b0bc-23b238a51097" providerId="ADAL" clId="{8E1568F9-577A-4B89-AEB3-90858C5D7710}" dt="2021-03-23T15:32:40.131" v="5" actId="20577"/>
        <pc:sldMkLst>
          <pc:docMk/>
          <pc:sldMk cId="333387915" sldId="257"/>
        </pc:sldMkLst>
        <pc:spChg chg="mod">
          <ac:chgData name="Surendran, Resmi SENA-STX/A/7" userId="52accb71-ece2-4667-b0bc-23b238a51097" providerId="ADAL" clId="{8E1568F9-577A-4B89-AEB3-90858C5D7710}" dt="2021-03-23T15:32:40.131" v="5" actId="20577"/>
          <ac:spMkLst>
            <pc:docMk/>
            <pc:sldMk cId="333387915" sldId="257"/>
            <ac:spMk id="3" creationId="{F68F564F-A32A-47D1-911B-E1EE4EFCF616}"/>
          </ac:spMkLst>
        </pc:spChg>
      </pc:sldChg>
      <pc:sldChg chg="modSp">
        <pc:chgData name="Surendran, Resmi SENA-STX/A/7" userId="52accb71-ece2-4667-b0bc-23b238a51097" providerId="ADAL" clId="{8E1568F9-577A-4B89-AEB3-90858C5D7710}" dt="2021-03-23T15:58:32.362" v="226" actId="27636"/>
        <pc:sldMkLst>
          <pc:docMk/>
          <pc:sldMk cId="3452119403" sldId="259"/>
        </pc:sldMkLst>
        <pc:spChg chg="mod">
          <ac:chgData name="Surendran, Resmi SENA-STX/A/7" userId="52accb71-ece2-4667-b0bc-23b238a51097" providerId="ADAL" clId="{8E1568F9-577A-4B89-AEB3-90858C5D7710}" dt="2021-03-23T15:58:32.362" v="226" actId="27636"/>
          <ac:spMkLst>
            <pc:docMk/>
            <pc:sldMk cId="3452119403" sldId="259"/>
            <ac:spMk id="3" creationId="{F68F564F-A32A-47D1-911B-E1EE4EFCF616}"/>
          </ac:spMkLst>
        </pc:spChg>
      </pc:sldChg>
      <pc:sldChg chg="modSp">
        <pc:chgData name="Surendran, Resmi SENA-STX/A/7" userId="52accb71-ece2-4667-b0bc-23b238a51097" providerId="ADAL" clId="{8E1568F9-577A-4B89-AEB3-90858C5D7710}" dt="2021-03-23T16:03:50.534" v="420" actId="20577"/>
        <pc:sldMkLst>
          <pc:docMk/>
          <pc:sldMk cId="3065972262" sldId="262"/>
        </pc:sldMkLst>
        <pc:spChg chg="mod">
          <ac:chgData name="Surendran, Resmi SENA-STX/A/7" userId="52accb71-ece2-4667-b0bc-23b238a51097" providerId="ADAL" clId="{8E1568F9-577A-4B89-AEB3-90858C5D7710}" dt="2021-03-23T16:03:50.534" v="420" actId="20577"/>
          <ac:spMkLst>
            <pc:docMk/>
            <pc:sldMk cId="3065972262" sldId="262"/>
            <ac:spMk id="3" creationId="{F68F564F-A32A-47D1-911B-E1EE4EFCF616}"/>
          </ac:spMkLst>
        </pc:spChg>
      </pc:sldChg>
      <pc:sldChg chg="modSp">
        <pc:chgData name="Surendran, Resmi SENA-STX/A/7" userId="52accb71-ece2-4667-b0bc-23b238a51097" providerId="ADAL" clId="{8E1568F9-577A-4B89-AEB3-90858C5D7710}" dt="2021-03-23T15:58:15.857" v="221" actId="20577"/>
        <pc:sldMkLst>
          <pc:docMk/>
          <pc:sldMk cId="1097572720" sldId="263"/>
        </pc:sldMkLst>
        <pc:spChg chg="mod">
          <ac:chgData name="Surendran, Resmi SENA-STX/A/7" userId="52accb71-ece2-4667-b0bc-23b238a51097" providerId="ADAL" clId="{8E1568F9-577A-4B89-AEB3-90858C5D7710}" dt="2021-03-23T15:58:15.857" v="221" actId="20577"/>
          <ac:spMkLst>
            <pc:docMk/>
            <pc:sldMk cId="1097572720" sldId="263"/>
            <ac:spMk id="3" creationId="{F68F564F-A32A-47D1-911B-E1EE4EFCF61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255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080796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335388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17675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689093-469E-468C-ABA2-5CF0A6764A51}"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12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689093-469E-468C-ABA2-5CF0A6764A51}"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55275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689093-469E-468C-ABA2-5CF0A6764A51}" type="datetimeFigureOut">
              <a:rPr lang="en-US" smtClean="0"/>
              <a:t>3/23/2021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417380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689093-469E-468C-ABA2-5CF0A6764A51}" type="datetimeFigureOut">
              <a:rPr lang="en-US" smtClean="0"/>
              <a:t>3/23/2021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60757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5689093-469E-468C-ABA2-5CF0A6764A51}" type="datetimeFigureOut">
              <a:rPr lang="en-US" smtClean="0"/>
              <a:t>3/23/2021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85659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5689093-469E-468C-ABA2-5CF0A6764A51}" type="datetimeFigureOut">
              <a:rPr lang="en-US" smtClean="0"/>
              <a:t>3/23/2021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2DD09DB-E614-4478-BE4D-547C2F5E64C9}" type="slidenum">
              <a:rPr lang="en-US" smtClean="0"/>
              <a:t>‹#›</a:t>
            </a:fld>
            <a:endParaRPr lang="en-US"/>
          </a:p>
        </p:txBody>
      </p:sp>
    </p:spTree>
    <p:extLst>
      <p:ext uri="{BB962C8B-B14F-4D97-AF65-F5344CB8AC3E}">
        <p14:creationId xmlns:p14="http://schemas.microsoft.com/office/powerpoint/2010/main" val="67268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689093-469E-468C-ABA2-5CF0A6764A51}"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596368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5689093-469E-468C-ABA2-5CF0A6764A51}" type="datetimeFigureOut">
              <a:rPr lang="en-US" smtClean="0"/>
              <a:t>3/23/2021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2DD09DB-E614-4478-BE4D-547C2F5E64C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701344"/>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E242A-A689-4DF5-95ED-B6BA05F2E2FF}"/>
              </a:ext>
            </a:extLst>
          </p:cNvPr>
          <p:cNvSpPr>
            <a:spLocks noGrp="1"/>
          </p:cNvSpPr>
          <p:nvPr>
            <p:ph type="ctrTitle"/>
          </p:nvPr>
        </p:nvSpPr>
        <p:spPr>
          <a:xfrm>
            <a:off x="838199" y="1093788"/>
            <a:ext cx="10506455" cy="2967208"/>
          </a:xfrm>
        </p:spPr>
        <p:txBody>
          <a:bodyPr>
            <a:normAutofit/>
          </a:bodyPr>
          <a:lstStyle/>
          <a:p>
            <a:pPr algn="l"/>
            <a:r>
              <a:rPr lang="en-US" sz="8000" dirty="0"/>
              <a:t>WMS Report</a:t>
            </a:r>
          </a:p>
        </p:txBody>
      </p:sp>
      <p:sp>
        <p:nvSpPr>
          <p:cNvPr id="3" name="Subtitle 2">
            <a:extLst>
              <a:ext uri="{FF2B5EF4-FFF2-40B4-BE49-F238E27FC236}">
                <a16:creationId xmlns:a16="http://schemas.microsoft.com/office/drawing/2014/main" id="{DAF09D7D-76C4-4ABA-9706-116A5D45E4BC}"/>
              </a:ext>
            </a:extLst>
          </p:cNvPr>
          <p:cNvSpPr>
            <a:spLocks noGrp="1"/>
          </p:cNvSpPr>
          <p:nvPr>
            <p:ph type="subTitle" idx="1"/>
          </p:nvPr>
        </p:nvSpPr>
        <p:spPr>
          <a:xfrm>
            <a:off x="5921830" y="4619624"/>
            <a:ext cx="5425874" cy="1038225"/>
          </a:xfrm>
        </p:spPr>
        <p:txBody>
          <a:bodyPr>
            <a:normAutofit/>
          </a:bodyPr>
          <a:lstStyle/>
          <a:p>
            <a:pPr algn="r"/>
            <a:r>
              <a:rPr lang="en-US" dirty="0"/>
              <a:t>Resmi Surendran</a:t>
            </a:r>
          </a:p>
          <a:p>
            <a:pPr algn="r"/>
            <a:r>
              <a:rPr lang="en-US" dirty="0"/>
              <a:t>TAC Meeting – March 2021 </a:t>
            </a:r>
          </a:p>
        </p:txBody>
      </p:sp>
    </p:spTree>
    <p:extLst>
      <p:ext uri="{BB962C8B-B14F-4D97-AF65-F5344CB8AC3E}">
        <p14:creationId xmlns:p14="http://schemas.microsoft.com/office/powerpoint/2010/main" val="1872770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2E226-179F-420E-A434-DFEE7EEFFE9D}"/>
              </a:ext>
            </a:extLst>
          </p:cNvPr>
          <p:cNvSpPr>
            <a:spLocks noGrp="1"/>
          </p:cNvSpPr>
          <p:nvPr>
            <p:ph type="title"/>
          </p:nvPr>
        </p:nvSpPr>
        <p:spPr/>
        <p:txBody>
          <a:bodyPr/>
          <a:lstStyle/>
          <a:p>
            <a:r>
              <a:rPr lang="en-US" dirty="0"/>
              <a:t>Process Review</a:t>
            </a:r>
          </a:p>
        </p:txBody>
      </p:sp>
      <p:sp>
        <p:nvSpPr>
          <p:cNvPr id="3" name="Content Placeholder 2">
            <a:extLst>
              <a:ext uri="{FF2B5EF4-FFF2-40B4-BE49-F238E27FC236}">
                <a16:creationId xmlns:a16="http://schemas.microsoft.com/office/drawing/2014/main" id="{E2B16453-45C6-4C94-A3BD-3DA7589407C9}"/>
              </a:ext>
            </a:extLst>
          </p:cNvPr>
          <p:cNvSpPr>
            <a:spLocks noGrp="1"/>
          </p:cNvSpPr>
          <p:nvPr>
            <p:ph idx="1"/>
          </p:nvPr>
        </p:nvSpPr>
        <p:spPr>
          <a:xfrm>
            <a:off x="1097279" y="1845734"/>
            <a:ext cx="10875645" cy="4023360"/>
          </a:xfrm>
        </p:spPr>
        <p:txBody>
          <a:bodyPr>
            <a:noAutofit/>
          </a:bodyPr>
          <a:lstStyle/>
          <a:p>
            <a:pPr lvl="1">
              <a:lnSpc>
                <a:spcPct val="110000"/>
              </a:lnSpc>
              <a:buFont typeface="Wingdings" panose="05000000000000000000" pitchFamily="2" charset="2"/>
              <a:buChar char="Ø"/>
            </a:pPr>
            <a:r>
              <a:rPr lang="en-US" sz="2400" dirty="0"/>
              <a:t> </a:t>
            </a:r>
            <a:r>
              <a:rPr lang="en-US" sz="2400" b="1" dirty="0"/>
              <a:t>CDR/SARA </a:t>
            </a:r>
            <a:r>
              <a:rPr lang="en-US" sz="2400" dirty="0"/>
              <a:t>- reflecting reliability risk, risk of range of ERCOT emergency events - average Vs sensitivities Vs worst case, extreme and overlapping events,  gas market coincident and offsetting risks, fuel supply – firm/non-firm/storage</a:t>
            </a:r>
          </a:p>
          <a:p>
            <a:pPr lvl="1">
              <a:lnSpc>
                <a:spcPct val="110000"/>
              </a:lnSpc>
              <a:buFont typeface="Wingdings" panose="05000000000000000000" pitchFamily="2" charset="2"/>
              <a:buChar char="Ø"/>
            </a:pPr>
            <a:r>
              <a:rPr lang="en-US" sz="2400" dirty="0"/>
              <a:t> </a:t>
            </a:r>
            <a:r>
              <a:rPr lang="en-US" sz="2400" b="1" dirty="0"/>
              <a:t>Study assumption changes </a:t>
            </a:r>
            <a:r>
              <a:rPr lang="en-US" sz="2400" dirty="0"/>
              <a:t>– RMR, MERM/EORM, Load forecast</a:t>
            </a:r>
          </a:p>
          <a:p>
            <a:pPr lvl="1">
              <a:lnSpc>
                <a:spcPct val="110000"/>
              </a:lnSpc>
              <a:buFont typeface="Wingdings" panose="05000000000000000000" pitchFamily="2" charset="2"/>
              <a:buChar char="Ø"/>
            </a:pPr>
            <a:r>
              <a:rPr lang="en-US" sz="2400" dirty="0"/>
              <a:t> </a:t>
            </a:r>
            <a:r>
              <a:rPr lang="en-US" sz="2400" b="1" dirty="0"/>
              <a:t>Reserves Requirement</a:t>
            </a:r>
            <a:r>
              <a:rPr lang="en-US" sz="2400" dirty="0"/>
              <a:t> – Winter Vs Summer, higher AS quantities, New AS types, higher EEA trigger level </a:t>
            </a:r>
          </a:p>
          <a:p>
            <a:pPr lvl="1">
              <a:lnSpc>
                <a:spcPct val="110000"/>
              </a:lnSpc>
              <a:buFont typeface="Wingdings" panose="05000000000000000000" pitchFamily="2" charset="2"/>
              <a:buChar char="Ø"/>
            </a:pPr>
            <a:r>
              <a:rPr lang="en-US" sz="2400" dirty="0"/>
              <a:t> </a:t>
            </a:r>
            <a:r>
              <a:rPr lang="en-US" sz="2400" b="1" dirty="0"/>
              <a:t>Credit exposure calculations </a:t>
            </a:r>
            <a:r>
              <a:rPr lang="en-US" sz="2400" dirty="0"/>
              <a:t>– DC tie historic Vs Actual, Net DAM/RT Vs separate</a:t>
            </a:r>
          </a:p>
          <a:p>
            <a:pPr lvl="1">
              <a:lnSpc>
                <a:spcPct val="110000"/>
              </a:lnSpc>
              <a:buFont typeface="Wingdings" panose="05000000000000000000" pitchFamily="2" charset="2"/>
              <a:buChar char="Ø"/>
            </a:pPr>
            <a:r>
              <a:rPr lang="en-US" sz="2400" dirty="0"/>
              <a:t> </a:t>
            </a:r>
            <a:r>
              <a:rPr lang="en-US" sz="2400" b="1" dirty="0"/>
              <a:t>RT Operations </a:t>
            </a:r>
          </a:p>
          <a:p>
            <a:pPr lvl="2">
              <a:lnSpc>
                <a:spcPct val="110000"/>
              </a:lnSpc>
              <a:buFont typeface="Wingdings" panose="05000000000000000000" pitchFamily="2" charset="2"/>
              <a:buChar char="Ø"/>
            </a:pPr>
            <a:r>
              <a:rPr lang="en-US" sz="2400" dirty="0"/>
              <a:t> Situation Awareness  - fuel availability, PRD available </a:t>
            </a:r>
          </a:p>
          <a:p>
            <a:pPr lvl="2">
              <a:lnSpc>
                <a:spcPct val="110000"/>
              </a:lnSpc>
              <a:buFont typeface="Wingdings" panose="05000000000000000000" pitchFamily="2" charset="2"/>
              <a:buChar char="Ø"/>
            </a:pPr>
            <a:r>
              <a:rPr lang="en-US" sz="2400" dirty="0"/>
              <a:t> Cost recovery - compensation for firm fuel, exceptional fuel price process, </a:t>
            </a:r>
            <a:r>
              <a:rPr lang="en-US" sz="2400" dirty="0" err="1"/>
              <a:t>RUCing</a:t>
            </a:r>
            <a:endParaRPr lang="en-US" sz="2400" dirty="0"/>
          </a:p>
        </p:txBody>
      </p:sp>
    </p:spTree>
    <p:extLst>
      <p:ext uri="{BB962C8B-B14F-4D97-AF65-F5344CB8AC3E}">
        <p14:creationId xmlns:p14="http://schemas.microsoft.com/office/powerpoint/2010/main" val="3376880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591DC-E2BD-4AC8-BF07-EA8FDF940E93}"/>
              </a:ext>
            </a:extLst>
          </p:cNvPr>
          <p:cNvSpPr>
            <a:spLocks noGrp="1"/>
          </p:cNvSpPr>
          <p:nvPr>
            <p:ph type="title"/>
          </p:nvPr>
        </p:nvSpPr>
        <p:spPr/>
        <p:txBody>
          <a:bodyPr/>
          <a:lstStyle/>
          <a:p>
            <a:r>
              <a:rPr lang="en-US" dirty="0"/>
              <a:t>Performance Review</a:t>
            </a:r>
          </a:p>
        </p:txBody>
      </p:sp>
      <p:sp>
        <p:nvSpPr>
          <p:cNvPr id="3" name="Content Placeholder 2">
            <a:extLst>
              <a:ext uri="{FF2B5EF4-FFF2-40B4-BE49-F238E27FC236}">
                <a16:creationId xmlns:a16="http://schemas.microsoft.com/office/drawing/2014/main" id="{DEE22720-CDC4-4F7E-BAA1-A414C4557FAF}"/>
              </a:ext>
            </a:extLst>
          </p:cNvPr>
          <p:cNvSpPr>
            <a:spLocks noGrp="1"/>
          </p:cNvSpPr>
          <p:nvPr>
            <p:ph idx="1"/>
          </p:nvPr>
        </p:nvSpPr>
        <p:spPr>
          <a:xfrm>
            <a:off x="1097280" y="1845734"/>
            <a:ext cx="10828020" cy="4478866"/>
          </a:xfrm>
        </p:spPr>
        <p:txBody>
          <a:bodyPr>
            <a:noAutofit/>
          </a:bodyPr>
          <a:lstStyle/>
          <a:p>
            <a:pPr lvl="1">
              <a:lnSpc>
                <a:spcPct val="110000"/>
              </a:lnSpc>
              <a:buFont typeface="Wingdings" panose="05000000000000000000" pitchFamily="2" charset="2"/>
              <a:buChar char="Ø"/>
            </a:pPr>
            <a:r>
              <a:rPr lang="en-US" sz="2400" dirty="0"/>
              <a:t> </a:t>
            </a:r>
            <a:r>
              <a:rPr lang="en-US" sz="2400" b="1" dirty="0"/>
              <a:t>Resource performance: </a:t>
            </a:r>
          </a:p>
          <a:p>
            <a:pPr lvl="2">
              <a:lnSpc>
                <a:spcPct val="110000"/>
              </a:lnSpc>
              <a:buFont typeface="Wingdings" panose="05000000000000000000" pitchFamily="2" charset="2"/>
              <a:buChar char="Ø"/>
            </a:pPr>
            <a:r>
              <a:rPr lang="en-US" sz="2400" dirty="0"/>
              <a:t> ERS – would more help, self curtailment, critical assets</a:t>
            </a:r>
          </a:p>
          <a:p>
            <a:pPr lvl="2">
              <a:lnSpc>
                <a:spcPct val="110000"/>
              </a:lnSpc>
              <a:buFont typeface="Wingdings" panose="05000000000000000000" pitchFamily="2" charset="2"/>
              <a:buChar char="Ø"/>
            </a:pPr>
            <a:r>
              <a:rPr lang="en-US" sz="2400" dirty="0"/>
              <a:t> DR – payment for deployment beyond obligation, AS imbalance, critical assets</a:t>
            </a:r>
          </a:p>
          <a:p>
            <a:pPr lvl="2">
              <a:lnSpc>
                <a:spcPct val="110000"/>
              </a:lnSpc>
              <a:buFont typeface="Wingdings" panose="05000000000000000000" pitchFamily="2" charset="2"/>
              <a:buChar char="Ø"/>
            </a:pPr>
            <a:r>
              <a:rPr lang="en-US" sz="2400" dirty="0"/>
              <a:t> Batteries – FFR, charging</a:t>
            </a:r>
          </a:p>
          <a:p>
            <a:pPr lvl="2">
              <a:lnSpc>
                <a:spcPct val="110000"/>
              </a:lnSpc>
              <a:buFont typeface="Wingdings" panose="05000000000000000000" pitchFamily="2" charset="2"/>
              <a:buChar char="Ø"/>
            </a:pPr>
            <a:r>
              <a:rPr lang="en-US" sz="2400" dirty="0"/>
              <a:t> Others – SODG/DER – could more help; DC Tie – update planning assumption</a:t>
            </a:r>
          </a:p>
          <a:p>
            <a:pPr lvl="1">
              <a:lnSpc>
                <a:spcPct val="110000"/>
              </a:lnSpc>
              <a:buFont typeface="Wingdings" panose="05000000000000000000" pitchFamily="2" charset="2"/>
              <a:buChar char="Ø"/>
            </a:pPr>
            <a:r>
              <a:rPr lang="en-US" sz="2400" dirty="0"/>
              <a:t> </a:t>
            </a:r>
            <a:r>
              <a:rPr lang="en-US" sz="2400" b="1" dirty="0"/>
              <a:t>RT Operation</a:t>
            </a:r>
          </a:p>
          <a:p>
            <a:pPr lvl="2">
              <a:lnSpc>
                <a:spcPct val="110000"/>
              </a:lnSpc>
              <a:buFont typeface="Wingdings" panose="05000000000000000000" pitchFamily="2" charset="2"/>
              <a:buChar char="Ø"/>
            </a:pPr>
            <a:r>
              <a:rPr lang="en-US" sz="2400" dirty="0"/>
              <a:t> Congestion management </a:t>
            </a:r>
          </a:p>
          <a:p>
            <a:pPr lvl="2">
              <a:lnSpc>
                <a:spcPct val="110000"/>
              </a:lnSpc>
              <a:buFont typeface="Wingdings" panose="05000000000000000000" pitchFamily="2" charset="2"/>
              <a:buChar char="Ø"/>
            </a:pPr>
            <a:r>
              <a:rPr lang="en-US" sz="2400" dirty="0"/>
              <a:t>ORDC and PRC convergence</a:t>
            </a:r>
          </a:p>
          <a:p>
            <a:pPr lvl="1">
              <a:lnSpc>
                <a:spcPct val="110000"/>
              </a:lnSpc>
              <a:buFont typeface="Wingdings" panose="05000000000000000000" pitchFamily="2" charset="2"/>
              <a:buChar char="Ø"/>
            </a:pPr>
            <a:r>
              <a:rPr lang="en-US" sz="2400" b="1" dirty="0"/>
              <a:t> Metering/ Billing/ Settlement</a:t>
            </a:r>
          </a:p>
        </p:txBody>
      </p:sp>
    </p:spTree>
    <p:extLst>
      <p:ext uri="{BB962C8B-B14F-4D97-AF65-F5344CB8AC3E}">
        <p14:creationId xmlns:p14="http://schemas.microsoft.com/office/powerpoint/2010/main" val="4043489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Overview</a:t>
            </a:r>
          </a:p>
        </p:txBody>
      </p:sp>
      <p:sp>
        <p:nvSpPr>
          <p:cNvPr id="3" name="Content Placeholder 2">
            <a:extLst>
              <a:ext uri="{FF2B5EF4-FFF2-40B4-BE49-F238E27FC236}">
                <a16:creationId xmlns:a16="http://schemas.microsoft.com/office/drawing/2014/main" id="{F68F564F-A32A-47D1-911B-E1EE4EFCF616}"/>
              </a:ext>
            </a:extLst>
          </p:cNvPr>
          <p:cNvSpPr>
            <a:spLocks noGrp="1"/>
          </p:cNvSpPr>
          <p:nvPr>
            <p:ph idx="1"/>
          </p:nvPr>
        </p:nvSpPr>
        <p:spPr>
          <a:xfrm>
            <a:off x="838200" y="1838325"/>
            <a:ext cx="10515600" cy="4333875"/>
          </a:xfrm>
        </p:spPr>
        <p:txBody>
          <a:bodyPr>
            <a:normAutofit/>
          </a:bodyPr>
          <a:lstStyle/>
          <a:p>
            <a:pPr>
              <a:buFont typeface="Wingdings" panose="05000000000000000000" pitchFamily="2" charset="2"/>
              <a:buChar char="Ø"/>
            </a:pPr>
            <a:r>
              <a:rPr lang="en-US" sz="2800" dirty="0"/>
              <a:t> Previous meetings – Feb 3</a:t>
            </a:r>
            <a:r>
              <a:rPr lang="en-US" sz="2800" baseline="30000" dirty="0"/>
              <a:t>rd</a:t>
            </a:r>
            <a:r>
              <a:rPr lang="en-US" sz="2800" dirty="0"/>
              <a:t>  &amp; Mar 3</a:t>
            </a:r>
            <a:r>
              <a:rPr lang="en-US" sz="2800" baseline="30000" dirty="0"/>
              <a:t>rd</a:t>
            </a:r>
            <a:r>
              <a:rPr lang="en-US" sz="2800" dirty="0"/>
              <a:t> </a:t>
            </a:r>
          </a:p>
          <a:p>
            <a:pPr>
              <a:buFont typeface="Wingdings" panose="05000000000000000000" pitchFamily="2" charset="2"/>
              <a:buChar char="Ø"/>
            </a:pPr>
            <a:r>
              <a:rPr lang="en-US" sz="2800" dirty="0"/>
              <a:t> Revision Requests</a:t>
            </a:r>
          </a:p>
          <a:p>
            <a:pPr>
              <a:buFont typeface="Wingdings" panose="05000000000000000000" pitchFamily="2" charset="2"/>
              <a:buChar char="Ø"/>
            </a:pPr>
            <a:r>
              <a:rPr lang="en-US" sz="2800" dirty="0"/>
              <a:t> WMS Discussions </a:t>
            </a:r>
          </a:p>
          <a:p>
            <a:pPr>
              <a:buFont typeface="Wingdings" panose="05000000000000000000" pitchFamily="2" charset="2"/>
              <a:buChar char="Ø"/>
            </a:pPr>
            <a:r>
              <a:rPr lang="en-US" sz="2800" dirty="0"/>
              <a:t> WMS Actions</a:t>
            </a:r>
          </a:p>
          <a:p>
            <a:pPr>
              <a:buFont typeface="Wingdings" panose="05000000000000000000" pitchFamily="2" charset="2"/>
              <a:buChar char="Ø"/>
            </a:pPr>
            <a:endParaRPr lang="en-US" sz="2800" dirty="0"/>
          </a:p>
          <a:p>
            <a:endParaRPr lang="en-US" sz="2200" dirty="0"/>
          </a:p>
        </p:txBody>
      </p:sp>
    </p:spTree>
    <p:extLst>
      <p:ext uri="{BB962C8B-B14F-4D97-AF65-F5344CB8AC3E}">
        <p14:creationId xmlns:p14="http://schemas.microsoft.com/office/powerpoint/2010/main" val="333387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Revision Requests</a:t>
            </a:r>
          </a:p>
        </p:txBody>
      </p:sp>
      <p:sp>
        <p:nvSpPr>
          <p:cNvPr id="3" name="Content Placeholder 2">
            <a:extLst>
              <a:ext uri="{FF2B5EF4-FFF2-40B4-BE49-F238E27FC236}">
                <a16:creationId xmlns:a16="http://schemas.microsoft.com/office/drawing/2014/main" id="{F68F564F-A32A-47D1-911B-E1EE4EFCF616}"/>
              </a:ext>
            </a:extLst>
          </p:cNvPr>
          <p:cNvSpPr>
            <a:spLocks noGrp="1"/>
          </p:cNvSpPr>
          <p:nvPr>
            <p:ph idx="1"/>
          </p:nvPr>
        </p:nvSpPr>
        <p:spPr>
          <a:xfrm>
            <a:off x="838199" y="1828800"/>
            <a:ext cx="11133667" cy="4648200"/>
          </a:xfrm>
        </p:spPr>
        <p:txBody>
          <a:bodyPr>
            <a:normAutofit fontScale="92500" lnSpcReduction="20000"/>
          </a:bodyPr>
          <a:lstStyle/>
          <a:p>
            <a:pPr>
              <a:lnSpc>
                <a:spcPct val="110000"/>
              </a:lnSpc>
              <a:buFont typeface="Wingdings" panose="05000000000000000000" pitchFamily="2" charset="2"/>
              <a:buChar char="Ø"/>
            </a:pPr>
            <a:r>
              <a:rPr lang="en-US" sz="2800" b="1" dirty="0"/>
              <a:t>New PRS Referrals &amp; VCMRRs</a:t>
            </a:r>
          </a:p>
          <a:p>
            <a:pPr lvl="1">
              <a:lnSpc>
                <a:spcPct val="110000"/>
              </a:lnSpc>
              <a:buFont typeface="Wingdings" panose="05000000000000000000" pitchFamily="2" charset="2"/>
              <a:buChar char="Ø"/>
            </a:pPr>
            <a:r>
              <a:rPr lang="en-US" sz="2600" dirty="0"/>
              <a:t>NPRR1063, Dynamic Rating Transparency</a:t>
            </a:r>
          </a:p>
          <a:p>
            <a:pPr lvl="1">
              <a:lnSpc>
                <a:spcPct val="110000"/>
              </a:lnSpc>
              <a:buFont typeface="Wingdings" panose="05000000000000000000" pitchFamily="2" charset="2"/>
              <a:buChar char="Ø"/>
            </a:pPr>
            <a:r>
              <a:rPr lang="en-US" sz="2600" dirty="0"/>
              <a:t>NPRR1067, Market Entry Qualifications, Continued Participation Requirements, and Credit Risk Assessment</a:t>
            </a:r>
          </a:p>
          <a:p>
            <a:pPr lvl="1">
              <a:lnSpc>
                <a:spcPct val="110000"/>
              </a:lnSpc>
              <a:buFont typeface="Wingdings" panose="05000000000000000000" pitchFamily="2" charset="2"/>
              <a:buChar char="Ø"/>
            </a:pPr>
            <a:r>
              <a:rPr lang="en-US" sz="2600" dirty="0"/>
              <a:t>VCMRR031, Clarification Related to Variable Costs in Fuel Adders</a:t>
            </a:r>
          </a:p>
          <a:p>
            <a:pPr marL="201168" lvl="1" indent="0">
              <a:lnSpc>
                <a:spcPct val="110000"/>
              </a:lnSpc>
              <a:buNone/>
            </a:pPr>
            <a:endParaRPr lang="en-US" sz="2600" dirty="0"/>
          </a:p>
          <a:p>
            <a:pPr marL="201168" lvl="1" indent="0">
              <a:lnSpc>
                <a:spcPct val="110000"/>
              </a:lnSpc>
              <a:buNone/>
            </a:pPr>
            <a:r>
              <a:rPr lang="en-US" sz="2800" b="1" dirty="0"/>
              <a:t>Working Groups Discussions</a:t>
            </a:r>
          </a:p>
          <a:p>
            <a:pPr lvl="1">
              <a:lnSpc>
                <a:spcPct val="110000"/>
              </a:lnSpc>
              <a:buFont typeface="Wingdings" panose="05000000000000000000" pitchFamily="2" charset="2"/>
              <a:buChar char="Ø"/>
            </a:pPr>
            <a:r>
              <a:rPr lang="en-US" sz="2600" dirty="0"/>
              <a:t>NPRR981, Day-Ahead Market Price Correction Process (WMWG)</a:t>
            </a:r>
          </a:p>
          <a:p>
            <a:pPr lvl="1">
              <a:lnSpc>
                <a:spcPct val="110000"/>
              </a:lnSpc>
              <a:buFont typeface="Wingdings" panose="05000000000000000000" pitchFamily="2" charset="2"/>
              <a:buChar char="Ø"/>
            </a:pPr>
            <a:r>
              <a:rPr lang="en-US" sz="2600" dirty="0"/>
              <a:t>NPRR1056, Market Impact Generic Transmission Constraint Notification (WMWG)</a:t>
            </a:r>
          </a:p>
          <a:p>
            <a:pPr lvl="1">
              <a:lnSpc>
                <a:spcPct val="110000"/>
              </a:lnSpc>
              <a:buFont typeface="Wingdings" panose="05000000000000000000" pitchFamily="2" charset="2"/>
              <a:buChar char="Ø"/>
            </a:pPr>
            <a:r>
              <a:rPr lang="en-US" sz="2600" dirty="0"/>
              <a:t>NPRR1058, Resource Offer Modernization for Real-Time Co-Optimization (WMWG)</a:t>
            </a:r>
          </a:p>
          <a:p>
            <a:pPr lvl="1">
              <a:lnSpc>
                <a:spcPct val="110000"/>
              </a:lnSpc>
              <a:buFont typeface="Wingdings" panose="05000000000000000000" pitchFamily="2" charset="2"/>
              <a:buChar char="Ø"/>
            </a:pPr>
            <a:r>
              <a:rPr lang="en-US" sz="2600" dirty="0"/>
              <a:t>NOGRR215, Limit Use of Remedial Action Schemes</a:t>
            </a:r>
          </a:p>
          <a:p>
            <a:endParaRPr lang="en-US" sz="2200" dirty="0"/>
          </a:p>
        </p:txBody>
      </p:sp>
    </p:spTree>
    <p:extLst>
      <p:ext uri="{BB962C8B-B14F-4D97-AF65-F5344CB8AC3E}">
        <p14:creationId xmlns:p14="http://schemas.microsoft.com/office/powerpoint/2010/main" val="3452119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WMS Discussions </a:t>
            </a:r>
          </a:p>
        </p:txBody>
      </p:sp>
      <p:sp>
        <p:nvSpPr>
          <p:cNvPr id="3" name="Content Placeholder 2">
            <a:extLst>
              <a:ext uri="{FF2B5EF4-FFF2-40B4-BE49-F238E27FC236}">
                <a16:creationId xmlns:a16="http://schemas.microsoft.com/office/drawing/2014/main" id="{F68F564F-A32A-47D1-911B-E1EE4EFCF616}"/>
              </a:ext>
            </a:extLst>
          </p:cNvPr>
          <p:cNvSpPr>
            <a:spLocks noGrp="1"/>
          </p:cNvSpPr>
          <p:nvPr>
            <p:ph idx="1"/>
          </p:nvPr>
        </p:nvSpPr>
        <p:spPr>
          <a:xfrm>
            <a:off x="838200" y="1803399"/>
            <a:ext cx="11252200" cy="4532088"/>
          </a:xfrm>
        </p:spPr>
        <p:txBody>
          <a:bodyPr>
            <a:noAutofit/>
          </a:bodyPr>
          <a:lstStyle/>
          <a:p>
            <a:pPr>
              <a:buFont typeface="Wingdings" panose="05000000000000000000" pitchFamily="2" charset="2"/>
              <a:buChar char="Ø"/>
            </a:pPr>
            <a:r>
              <a:rPr lang="en-US" sz="2400" b="1" dirty="0"/>
              <a:t> Winter Storm Items: </a:t>
            </a:r>
            <a:r>
              <a:rPr lang="en-US" sz="2400" dirty="0"/>
              <a:t>WMS stakeholders provided an extensive list of items for TAC consideration, which consisted of items requiring immediate attention, process reviews, and performance reviews. ERCOT experts explained the shortfall and default uplift process and answered questions on </a:t>
            </a:r>
            <a:r>
              <a:rPr lang="en-US" sz="2400"/>
              <a:t>settlements related market notices. </a:t>
            </a:r>
            <a:endParaRPr lang="en-US" sz="2400" dirty="0"/>
          </a:p>
          <a:p>
            <a:pPr>
              <a:buFont typeface="Wingdings" panose="05000000000000000000" pitchFamily="2" charset="2"/>
              <a:buChar char="Ø"/>
            </a:pPr>
            <a:r>
              <a:rPr lang="en-US" sz="2400" b="1" dirty="0"/>
              <a:t> CRR Activity Calendar:</a:t>
            </a:r>
            <a:r>
              <a:rPr lang="en-US" sz="2400" dirty="0"/>
              <a:t> Discussion on the impact of delaying the posting of auction results around the holidays at the end of 2022 and 2023. </a:t>
            </a:r>
            <a:r>
              <a:rPr lang="en-US" sz="2400" dirty="0">
                <a:solidFill>
                  <a:schemeClr val="tx1"/>
                </a:solidFill>
              </a:rPr>
              <a:t>WMS approved the CRR Activity Calendar as presented by ERCOT at WMS meeting on February 3, 2021. </a:t>
            </a:r>
            <a:endParaRPr lang="en-US" sz="2400" dirty="0"/>
          </a:p>
          <a:p>
            <a:pPr marL="0" indent="0">
              <a:buNone/>
            </a:pPr>
            <a:endParaRPr lang="en-US" sz="2400" dirty="0">
              <a:sym typeface="Wingdings" panose="05000000000000000000" pitchFamily="2" charset="2"/>
            </a:endParaRPr>
          </a:p>
          <a:p>
            <a:pPr>
              <a:buFont typeface="Wingdings" panose="05000000000000000000" pitchFamily="2" charset="2"/>
              <a:buChar char="Ø"/>
            </a:pPr>
            <a:endParaRPr lang="en-US" sz="2400" dirty="0"/>
          </a:p>
        </p:txBody>
      </p:sp>
    </p:spTree>
    <p:extLst>
      <p:ext uri="{BB962C8B-B14F-4D97-AF65-F5344CB8AC3E}">
        <p14:creationId xmlns:p14="http://schemas.microsoft.com/office/powerpoint/2010/main" val="3065972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WMS Actions </a:t>
            </a:r>
          </a:p>
        </p:txBody>
      </p:sp>
      <p:sp>
        <p:nvSpPr>
          <p:cNvPr id="3" name="Content Placeholder 2">
            <a:extLst>
              <a:ext uri="{FF2B5EF4-FFF2-40B4-BE49-F238E27FC236}">
                <a16:creationId xmlns:a16="http://schemas.microsoft.com/office/drawing/2014/main" id="{F68F564F-A32A-47D1-911B-E1EE4EFCF616}"/>
              </a:ext>
            </a:extLst>
          </p:cNvPr>
          <p:cNvSpPr>
            <a:spLocks noGrp="1"/>
          </p:cNvSpPr>
          <p:nvPr>
            <p:ph idx="1"/>
          </p:nvPr>
        </p:nvSpPr>
        <p:spPr>
          <a:xfrm>
            <a:off x="838199" y="1828800"/>
            <a:ext cx="11039475" cy="4343400"/>
          </a:xfrm>
        </p:spPr>
        <p:txBody>
          <a:bodyPr>
            <a:normAutofit/>
          </a:bodyPr>
          <a:lstStyle/>
          <a:p>
            <a:pPr>
              <a:lnSpc>
                <a:spcPct val="100000"/>
              </a:lnSpc>
              <a:buFont typeface="Wingdings" panose="05000000000000000000" pitchFamily="2" charset="2"/>
              <a:buChar char="Ø"/>
            </a:pPr>
            <a:r>
              <a:rPr lang="en-US" sz="2400" b="1" dirty="0">
                <a:solidFill>
                  <a:schemeClr val="tx1"/>
                </a:solidFill>
              </a:rPr>
              <a:t> NPRR1023 – Endorsed </a:t>
            </a:r>
            <a:r>
              <a:rPr lang="en-US" sz="2400" dirty="0">
                <a:solidFill>
                  <a:schemeClr val="tx1"/>
                </a:solidFill>
              </a:rPr>
              <a:t>as amended by the 1/25/21 ERCOT comments</a:t>
            </a:r>
          </a:p>
          <a:p>
            <a:pPr>
              <a:lnSpc>
                <a:spcPct val="100000"/>
              </a:lnSpc>
              <a:buFont typeface="Wingdings" panose="05000000000000000000" pitchFamily="2" charset="2"/>
              <a:buChar char="Ø"/>
            </a:pPr>
            <a:r>
              <a:rPr lang="en-US" sz="2400" dirty="0">
                <a:solidFill>
                  <a:schemeClr val="tx1"/>
                </a:solidFill>
              </a:rPr>
              <a:t> </a:t>
            </a:r>
            <a:r>
              <a:rPr lang="en-US" sz="2400" b="1" dirty="0">
                <a:solidFill>
                  <a:schemeClr val="tx1"/>
                </a:solidFill>
              </a:rPr>
              <a:t>NPRR1060 – Endorsed </a:t>
            </a:r>
            <a:r>
              <a:rPr lang="en-US" sz="2400" dirty="0">
                <a:solidFill>
                  <a:schemeClr val="tx1"/>
                </a:solidFill>
              </a:rPr>
              <a:t>as amended by the 1/8/21 ERCOT comments</a:t>
            </a:r>
          </a:p>
          <a:p>
            <a:pPr>
              <a:lnSpc>
                <a:spcPct val="100000"/>
              </a:lnSpc>
              <a:buFont typeface="Wingdings" panose="05000000000000000000" pitchFamily="2" charset="2"/>
              <a:buChar char="Ø"/>
            </a:pPr>
            <a:r>
              <a:rPr lang="en-US" sz="2400" dirty="0">
                <a:solidFill>
                  <a:schemeClr val="tx1"/>
                </a:solidFill>
              </a:rPr>
              <a:t> NPRR1063, Dynamic Rating Transparency – Assigned to CMWG</a:t>
            </a:r>
          </a:p>
          <a:p>
            <a:pPr>
              <a:lnSpc>
                <a:spcPct val="100000"/>
              </a:lnSpc>
              <a:buFont typeface="Wingdings" panose="05000000000000000000" pitchFamily="2" charset="2"/>
              <a:buChar char="Ø"/>
            </a:pPr>
            <a:r>
              <a:rPr lang="en-US" sz="2400" dirty="0">
                <a:solidFill>
                  <a:schemeClr val="tx1"/>
                </a:solidFill>
              </a:rPr>
              <a:t> NPRR1067, Market Entry Qualifications, Continued Participation Requirements, and Credit Risk Assessment – Assigned to MCWG</a:t>
            </a:r>
          </a:p>
          <a:p>
            <a:pPr>
              <a:lnSpc>
                <a:spcPct val="100000"/>
              </a:lnSpc>
              <a:buFont typeface="Wingdings" panose="05000000000000000000" pitchFamily="2" charset="2"/>
              <a:buChar char="Ø"/>
            </a:pPr>
            <a:r>
              <a:rPr lang="en-US" sz="2400" dirty="0">
                <a:solidFill>
                  <a:schemeClr val="tx1"/>
                </a:solidFill>
              </a:rPr>
              <a:t> VCMRR031, Clarification Related to Variable Costs in Fuel Adders – Assigned to RCWG</a:t>
            </a:r>
          </a:p>
          <a:p>
            <a:pPr>
              <a:lnSpc>
                <a:spcPct val="100000"/>
              </a:lnSpc>
              <a:buFont typeface="Wingdings" panose="05000000000000000000" pitchFamily="2" charset="2"/>
              <a:buChar char="Ø"/>
            </a:pPr>
            <a:r>
              <a:rPr lang="en-US" sz="2400" dirty="0">
                <a:solidFill>
                  <a:schemeClr val="tx1"/>
                </a:solidFill>
              </a:rPr>
              <a:t> Approved CRR Activity Calendar</a:t>
            </a:r>
          </a:p>
          <a:p>
            <a:pPr>
              <a:lnSpc>
                <a:spcPct val="100000"/>
              </a:lnSpc>
              <a:buFont typeface="Wingdings" panose="05000000000000000000" pitchFamily="2" charset="2"/>
              <a:buChar char="Ø"/>
            </a:pPr>
            <a:endParaRPr lang="en-US" sz="2800" dirty="0">
              <a:solidFill>
                <a:schemeClr val="tx1"/>
              </a:solidFill>
            </a:endParaRPr>
          </a:p>
          <a:p>
            <a:pPr lvl="1">
              <a:lnSpc>
                <a:spcPct val="110000"/>
              </a:lnSpc>
              <a:buFont typeface="Wingdings" panose="05000000000000000000" pitchFamily="2" charset="2"/>
              <a:buChar char="Ø"/>
            </a:pPr>
            <a:endParaRPr lang="en-US" sz="2600" dirty="0"/>
          </a:p>
          <a:p>
            <a:pPr>
              <a:lnSpc>
                <a:spcPct val="100000"/>
              </a:lnSpc>
              <a:buFont typeface="Wingdings" panose="05000000000000000000" pitchFamily="2" charset="2"/>
              <a:buChar char="Ø"/>
            </a:pPr>
            <a:endParaRPr lang="en-US" sz="2800" dirty="0">
              <a:solidFill>
                <a:schemeClr val="tx1"/>
              </a:solidFill>
            </a:endParaRPr>
          </a:p>
          <a:p>
            <a:pPr>
              <a:lnSpc>
                <a:spcPct val="100000"/>
              </a:lnSpc>
              <a:buFont typeface="Wingdings" panose="05000000000000000000" pitchFamily="2" charset="2"/>
              <a:buChar char="Ø"/>
            </a:pPr>
            <a:endParaRPr lang="en-US" sz="2800" dirty="0"/>
          </a:p>
          <a:p>
            <a:pPr>
              <a:buFont typeface="Wingdings" panose="05000000000000000000" pitchFamily="2" charset="2"/>
              <a:buChar char="Ø"/>
            </a:pPr>
            <a:endParaRPr lang="en-US" sz="2200" dirty="0"/>
          </a:p>
        </p:txBody>
      </p:sp>
    </p:spTree>
    <p:extLst>
      <p:ext uri="{BB962C8B-B14F-4D97-AF65-F5344CB8AC3E}">
        <p14:creationId xmlns:p14="http://schemas.microsoft.com/office/powerpoint/2010/main" val="1097572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B55DB-9E0B-4B82-A775-EF031F8A92EE}"/>
              </a:ext>
            </a:extLst>
          </p:cNvPr>
          <p:cNvSpPr>
            <a:spLocks noGrp="1"/>
          </p:cNvSpPr>
          <p:nvPr>
            <p:ph type="title"/>
          </p:nvPr>
        </p:nvSpPr>
        <p:spPr/>
        <p:txBody>
          <a:bodyPr/>
          <a:lstStyle/>
          <a:p>
            <a:r>
              <a:rPr lang="en-US" dirty="0"/>
              <a:t>Next Meeting – April 7</a:t>
            </a:r>
            <a:r>
              <a:rPr lang="en-US" baseline="30000" dirty="0"/>
              <a:t>th</a:t>
            </a:r>
            <a:endParaRPr lang="en-US" dirty="0"/>
          </a:p>
        </p:txBody>
      </p:sp>
      <p:pic>
        <p:nvPicPr>
          <p:cNvPr id="4" name="Picture 2">
            <a:extLst>
              <a:ext uri="{FF2B5EF4-FFF2-40B4-BE49-F238E27FC236}">
                <a16:creationId xmlns:a16="http://schemas.microsoft.com/office/drawing/2014/main" id="{DA0FA00F-7190-4737-8CF9-E2FB8EA308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3962401" y="1779542"/>
            <a:ext cx="4557485" cy="4557485"/>
          </a:xfrm>
        </p:spPr>
      </p:pic>
    </p:spTree>
    <p:extLst>
      <p:ext uri="{BB962C8B-B14F-4D97-AF65-F5344CB8AC3E}">
        <p14:creationId xmlns:p14="http://schemas.microsoft.com/office/powerpoint/2010/main" val="170657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E242A-A689-4DF5-95ED-B6BA05F2E2FF}"/>
              </a:ext>
            </a:extLst>
          </p:cNvPr>
          <p:cNvSpPr>
            <a:spLocks noGrp="1"/>
          </p:cNvSpPr>
          <p:nvPr>
            <p:ph type="ctrTitle"/>
          </p:nvPr>
        </p:nvSpPr>
        <p:spPr>
          <a:xfrm>
            <a:off x="838199" y="1093788"/>
            <a:ext cx="10506455" cy="2220912"/>
          </a:xfrm>
        </p:spPr>
        <p:txBody>
          <a:bodyPr>
            <a:normAutofit/>
          </a:bodyPr>
          <a:lstStyle/>
          <a:p>
            <a:pPr algn="l"/>
            <a:r>
              <a:rPr lang="en-US" sz="6000" dirty="0"/>
              <a:t>WMS Winter Storm Items</a:t>
            </a:r>
          </a:p>
        </p:txBody>
      </p:sp>
      <p:sp>
        <p:nvSpPr>
          <p:cNvPr id="3" name="Subtitle 2">
            <a:extLst>
              <a:ext uri="{FF2B5EF4-FFF2-40B4-BE49-F238E27FC236}">
                <a16:creationId xmlns:a16="http://schemas.microsoft.com/office/drawing/2014/main" id="{DAF09D7D-76C4-4ABA-9706-116A5D45E4BC}"/>
              </a:ext>
            </a:extLst>
          </p:cNvPr>
          <p:cNvSpPr>
            <a:spLocks noGrp="1"/>
          </p:cNvSpPr>
          <p:nvPr>
            <p:ph type="subTitle" idx="1"/>
          </p:nvPr>
        </p:nvSpPr>
        <p:spPr>
          <a:xfrm>
            <a:off x="5921830" y="4619624"/>
            <a:ext cx="5425874" cy="1038225"/>
          </a:xfrm>
        </p:spPr>
        <p:txBody>
          <a:bodyPr>
            <a:normAutofit/>
          </a:bodyPr>
          <a:lstStyle/>
          <a:p>
            <a:pPr algn="r"/>
            <a:r>
              <a:rPr lang="en-US" dirty="0"/>
              <a:t>Resmi Surendran</a:t>
            </a:r>
          </a:p>
          <a:p>
            <a:pPr algn="r"/>
            <a:r>
              <a:rPr lang="en-US" dirty="0"/>
              <a:t>TAC Meeting – MARCH 2021 </a:t>
            </a:r>
          </a:p>
        </p:txBody>
      </p:sp>
    </p:spTree>
    <p:extLst>
      <p:ext uri="{BB962C8B-B14F-4D97-AF65-F5344CB8AC3E}">
        <p14:creationId xmlns:p14="http://schemas.microsoft.com/office/powerpoint/2010/main" val="2084263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Overview</a:t>
            </a:r>
          </a:p>
        </p:txBody>
      </p:sp>
      <p:sp>
        <p:nvSpPr>
          <p:cNvPr id="3" name="Content Placeholder 2">
            <a:extLst>
              <a:ext uri="{FF2B5EF4-FFF2-40B4-BE49-F238E27FC236}">
                <a16:creationId xmlns:a16="http://schemas.microsoft.com/office/drawing/2014/main" id="{F68F564F-A32A-47D1-911B-E1EE4EFCF616}"/>
              </a:ext>
            </a:extLst>
          </p:cNvPr>
          <p:cNvSpPr>
            <a:spLocks noGrp="1"/>
          </p:cNvSpPr>
          <p:nvPr>
            <p:ph idx="1"/>
          </p:nvPr>
        </p:nvSpPr>
        <p:spPr>
          <a:xfrm>
            <a:off x="838200" y="1838325"/>
            <a:ext cx="10515600" cy="4333875"/>
          </a:xfrm>
        </p:spPr>
        <p:txBody>
          <a:bodyPr>
            <a:normAutofit/>
          </a:bodyPr>
          <a:lstStyle/>
          <a:p>
            <a:pPr>
              <a:buFont typeface="Wingdings" panose="05000000000000000000" pitchFamily="2" charset="2"/>
              <a:buChar char="Ø"/>
            </a:pPr>
            <a:r>
              <a:rPr lang="en-US" sz="2800" dirty="0"/>
              <a:t> WMS stakeholders provided an extensive list of items for TAC consideration</a:t>
            </a:r>
          </a:p>
          <a:p>
            <a:pPr>
              <a:buFont typeface="Wingdings" panose="05000000000000000000" pitchFamily="2" charset="2"/>
              <a:buChar char="Ø"/>
            </a:pPr>
            <a:r>
              <a:rPr lang="en-US" sz="2800" dirty="0"/>
              <a:t> Identified items spanned the scope of WMS, some were in scope of multiple subcommittees, and some were out of WMS’ scope and/or require policy direction at a higher level</a:t>
            </a:r>
          </a:p>
          <a:p>
            <a:pPr>
              <a:buFont typeface="Wingdings" panose="05000000000000000000" pitchFamily="2" charset="2"/>
              <a:buChar char="Ø"/>
            </a:pPr>
            <a:r>
              <a:rPr lang="en-US" sz="2800" dirty="0"/>
              <a:t> Issues within WMS scope can be categorized into three buckets:</a:t>
            </a:r>
          </a:p>
          <a:p>
            <a:pPr lvl="1">
              <a:buFont typeface="Wingdings" panose="05000000000000000000" pitchFamily="2" charset="2"/>
              <a:buChar char="Ø"/>
            </a:pPr>
            <a:r>
              <a:rPr lang="en-US" sz="2600" dirty="0"/>
              <a:t> Items requiring immediate attention</a:t>
            </a:r>
          </a:p>
          <a:p>
            <a:pPr lvl="1">
              <a:buFont typeface="Wingdings" panose="05000000000000000000" pitchFamily="2" charset="2"/>
              <a:buChar char="Ø"/>
            </a:pPr>
            <a:r>
              <a:rPr lang="en-US" sz="2600" dirty="0"/>
              <a:t> Process review</a:t>
            </a:r>
          </a:p>
          <a:p>
            <a:pPr lvl="1">
              <a:buFont typeface="Wingdings" panose="05000000000000000000" pitchFamily="2" charset="2"/>
              <a:buChar char="Ø"/>
            </a:pPr>
            <a:r>
              <a:rPr lang="en-US" sz="2600" dirty="0"/>
              <a:t> Performance review</a:t>
            </a:r>
            <a:endParaRPr lang="en-US" sz="2800" dirty="0"/>
          </a:p>
          <a:p>
            <a:endParaRPr lang="en-US" sz="2200" dirty="0"/>
          </a:p>
        </p:txBody>
      </p:sp>
    </p:spTree>
    <p:extLst>
      <p:ext uri="{BB962C8B-B14F-4D97-AF65-F5344CB8AC3E}">
        <p14:creationId xmlns:p14="http://schemas.microsoft.com/office/powerpoint/2010/main" val="31324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Items Requiring Immediate Attention</a:t>
            </a:r>
          </a:p>
        </p:txBody>
      </p:sp>
      <p:sp>
        <p:nvSpPr>
          <p:cNvPr id="3" name="Content Placeholder 2">
            <a:extLst>
              <a:ext uri="{FF2B5EF4-FFF2-40B4-BE49-F238E27FC236}">
                <a16:creationId xmlns:a16="http://schemas.microsoft.com/office/drawing/2014/main" id="{F68F564F-A32A-47D1-911B-E1EE4EFCF616}"/>
              </a:ext>
            </a:extLst>
          </p:cNvPr>
          <p:cNvSpPr>
            <a:spLocks noGrp="1"/>
          </p:cNvSpPr>
          <p:nvPr>
            <p:ph idx="1"/>
          </p:nvPr>
        </p:nvSpPr>
        <p:spPr>
          <a:xfrm>
            <a:off x="838199" y="1828800"/>
            <a:ext cx="11133667" cy="4343400"/>
          </a:xfrm>
        </p:spPr>
        <p:txBody>
          <a:bodyPr>
            <a:normAutofit/>
          </a:bodyPr>
          <a:lstStyle/>
          <a:p>
            <a:pPr>
              <a:lnSpc>
                <a:spcPct val="110000"/>
              </a:lnSpc>
              <a:buFont typeface="Wingdings" panose="05000000000000000000" pitchFamily="2" charset="2"/>
              <a:buChar char="Ø"/>
            </a:pPr>
            <a:r>
              <a:rPr lang="en-US" sz="2800" b="1" dirty="0"/>
              <a:t> </a:t>
            </a:r>
            <a:r>
              <a:rPr lang="en-US" sz="2800" dirty="0"/>
              <a:t>Changes to recover short fall while minimizing potential for further default </a:t>
            </a:r>
          </a:p>
          <a:p>
            <a:pPr lvl="2">
              <a:lnSpc>
                <a:spcPct val="110000"/>
              </a:lnSpc>
              <a:buFont typeface="Wingdings" panose="05000000000000000000" pitchFamily="2" charset="2"/>
              <a:buChar char="Ø"/>
            </a:pPr>
            <a:r>
              <a:rPr lang="en-US" sz="2800" dirty="0"/>
              <a:t> $2.5M / 30 days default uplift invoice cap</a:t>
            </a:r>
          </a:p>
          <a:p>
            <a:pPr lvl="2">
              <a:lnSpc>
                <a:spcPct val="110000"/>
              </a:lnSpc>
              <a:buFont typeface="Wingdings" panose="05000000000000000000" pitchFamily="2" charset="2"/>
              <a:buChar char="Ø"/>
            </a:pPr>
            <a:r>
              <a:rPr lang="en-US" sz="2800" dirty="0"/>
              <a:t> Process for replenishing CARD funds</a:t>
            </a:r>
          </a:p>
          <a:p>
            <a:pPr lvl="2">
              <a:lnSpc>
                <a:spcPct val="110000"/>
              </a:lnSpc>
              <a:buFont typeface="Wingdings" panose="05000000000000000000" pitchFamily="2" charset="2"/>
              <a:buChar char="Ø"/>
            </a:pPr>
            <a:r>
              <a:rPr lang="en-US" sz="2800" dirty="0"/>
              <a:t> Should netting be done at Counter Party level?</a:t>
            </a:r>
          </a:p>
          <a:p>
            <a:pPr>
              <a:lnSpc>
                <a:spcPct val="110000"/>
              </a:lnSpc>
              <a:buFont typeface="Wingdings" panose="05000000000000000000" pitchFamily="2" charset="2"/>
              <a:buChar char="Ø"/>
            </a:pPr>
            <a:r>
              <a:rPr lang="en-US" sz="2800" dirty="0"/>
              <a:t>  Low hanging fruits with high impact</a:t>
            </a:r>
          </a:p>
          <a:p>
            <a:pPr lvl="2">
              <a:lnSpc>
                <a:spcPct val="110000"/>
              </a:lnSpc>
              <a:buFont typeface="Wingdings" panose="05000000000000000000" pitchFamily="2" charset="2"/>
              <a:buChar char="Ø"/>
            </a:pPr>
            <a:r>
              <a:rPr lang="en-US" sz="2800" dirty="0"/>
              <a:t> DAM</a:t>
            </a:r>
            <a:r>
              <a:rPr lang="en-US" sz="2800" b="1" dirty="0"/>
              <a:t> </a:t>
            </a:r>
            <a:r>
              <a:rPr lang="en-US" sz="2800" dirty="0"/>
              <a:t>Ancillary Service price with Demand Curve or price cap</a:t>
            </a:r>
          </a:p>
          <a:p>
            <a:pPr lvl="2">
              <a:lnSpc>
                <a:spcPct val="110000"/>
              </a:lnSpc>
              <a:buFont typeface="Wingdings" panose="05000000000000000000" pitchFamily="2" charset="2"/>
              <a:buChar char="Ø"/>
            </a:pPr>
            <a:r>
              <a:rPr lang="en-US" sz="2800" dirty="0"/>
              <a:t> Including firm load shed in Reliability Deployment Price Adder</a:t>
            </a:r>
          </a:p>
          <a:p>
            <a:pPr lvl="1">
              <a:lnSpc>
                <a:spcPct val="110000"/>
              </a:lnSpc>
              <a:buFont typeface="Wingdings" panose="05000000000000000000" pitchFamily="2" charset="2"/>
              <a:buChar char="Ø"/>
            </a:pPr>
            <a:endParaRPr lang="en-US" sz="2200" dirty="0"/>
          </a:p>
          <a:p>
            <a:pPr>
              <a:lnSpc>
                <a:spcPct val="110000"/>
              </a:lnSpc>
              <a:buFont typeface="Wingdings" panose="05000000000000000000" pitchFamily="2" charset="2"/>
              <a:buChar char="Ø"/>
            </a:pPr>
            <a:endParaRPr lang="en-US" sz="2200" dirty="0"/>
          </a:p>
        </p:txBody>
      </p:sp>
    </p:spTree>
    <p:extLst>
      <p:ext uri="{BB962C8B-B14F-4D97-AF65-F5344CB8AC3E}">
        <p14:creationId xmlns:p14="http://schemas.microsoft.com/office/powerpoint/2010/main" val="28436507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550AB4A1B11D40BA93648E453A38A9" ma:contentTypeVersion="10" ma:contentTypeDescription="Create a new document." ma:contentTypeScope="" ma:versionID="a23f2b49f195ed5706c0043339cf2995">
  <xsd:schema xmlns:xsd="http://www.w3.org/2001/XMLSchema" xmlns:xs="http://www.w3.org/2001/XMLSchema" xmlns:p="http://schemas.microsoft.com/office/2006/metadata/properties" xmlns:ns3="60b3afc9-a72a-4286-a1f6-3c61aad5d6c4" targetNamespace="http://schemas.microsoft.com/office/2006/metadata/properties" ma:root="true" ma:fieldsID="25f05895d88c426d0858f9f4f1a8fcf0" ns3:_="">
    <xsd:import namespace="60b3afc9-a72a-4286-a1f6-3c61aad5d6c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3afc9-a72a-4286-a1f6-3c61aad5d6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A27AB3-3142-443C-B6D1-944B4E605F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b3afc9-a72a-4286-a1f6-3c61aad5d6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8C2B8A-E3D4-4968-B35C-5CC75D34F430}">
  <ds:schemaRefs>
    <ds:schemaRef ds:uri="http://schemas.microsoft.com/sharepoint/v3/contenttype/forms"/>
  </ds:schemaRefs>
</ds:datastoreItem>
</file>

<file path=customXml/itemProps3.xml><?xml version="1.0" encoding="utf-8"?>
<ds:datastoreItem xmlns:ds="http://schemas.openxmlformats.org/officeDocument/2006/customXml" ds:itemID="{859730CC-A266-4BA8-9C1E-8492A0A2661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6051</TotalTime>
  <Words>629</Words>
  <Application>Microsoft Office PowerPoint</Application>
  <PresentationFormat>Widescreen</PresentationFormat>
  <Paragraphs>69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Cambria</vt:lpstr>
      <vt:lpstr>Wingdings</vt:lpstr>
      <vt:lpstr>Retrospect</vt:lpstr>
      <vt:lpstr>WMS Report</vt:lpstr>
      <vt:lpstr>Overview</vt:lpstr>
      <vt:lpstr>Revision Requests</vt:lpstr>
      <vt:lpstr>WMS Discussions </vt:lpstr>
      <vt:lpstr>WMS Actions </vt:lpstr>
      <vt:lpstr>Next Meeting – April 7th</vt:lpstr>
      <vt:lpstr>WMS Winter Storm Items</vt:lpstr>
      <vt:lpstr>Overview</vt:lpstr>
      <vt:lpstr>Items Requiring Immediate Attention</vt:lpstr>
      <vt:lpstr>Process Review</vt:lpstr>
      <vt:lpstr>Performance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WMS Report</dc:title>
  <dc:creator>Surendran, Resmi SENA-STX/A/7</dc:creator>
  <cp:lastModifiedBy>Surendran, Resmi SENA-STX/A/7</cp:lastModifiedBy>
  <cp:revision>37</cp:revision>
  <dcterms:created xsi:type="dcterms:W3CDTF">2021-01-14T19:13:08Z</dcterms:created>
  <dcterms:modified xsi:type="dcterms:W3CDTF">2021-03-23T16:03:52Z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0x0101000E550AB4A1B11D40BA93648E453A38A9</vt:lpwstr>
  </property>
</Properties>
</file>