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0"/>
  </p:notesMasterIdLst>
  <p:handoutMasterIdLst>
    <p:handoutMasterId r:id="rId11"/>
  </p:handoutMasterIdLst>
  <p:sldIdLst>
    <p:sldId id="260" r:id="rId7"/>
    <p:sldId id="271" r:id="rId8"/>
    <p:sldId id="257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B6770"/>
    <a:srgbClr val="685B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451" autoAdjust="0"/>
  </p:normalViewPr>
  <p:slideViewPr>
    <p:cSldViewPr showGuides="1">
      <p:cViewPr varScale="1">
        <p:scale>
          <a:sx n="64" d="100"/>
          <a:sy n="64" d="100"/>
        </p:scale>
        <p:origin x="1554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3/12/2021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169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667000"/>
            <a:ext cx="411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Market Update</a:t>
            </a:r>
            <a:endParaRPr lang="en-US" b="1" dirty="0"/>
          </a:p>
          <a:p>
            <a:r>
              <a:rPr lang="en-US" b="1" dirty="0" smtClean="0"/>
              <a:t>Wholesale Market Working Group</a:t>
            </a:r>
          </a:p>
          <a:p>
            <a:endParaRPr lang="en-US" dirty="0"/>
          </a:p>
          <a:p>
            <a:r>
              <a:rPr lang="en-US" dirty="0" smtClean="0"/>
              <a:t>Market Analysis &amp; Validation</a:t>
            </a:r>
            <a:endParaRPr lang="en-US" dirty="0"/>
          </a:p>
          <a:p>
            <a:r>
              <a:rPr lang="en-US" dirty="0" smtClean="0"/>
              <a:t>3/22/2021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Supplemental Ancillary Services Market (SASM) </a:t>
            </a:r>
            <a:r>
              <a:rPr lang="en-US" altLang="en-US" sz="2400" dirty="0" smtClean="0"/>
              <a:t>Update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6944870"/>
              </p:ext>
            </p:extLst>
          </p:nvPr>
        </p:nvGraphicFramePr>
        <p:xfrm>
          <a:off x="274320" y="1143000"/>
          <a:ext cx="8553649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830"/>
                <a:gridCol w="704850"/>
                <a:gridCol w="655518"/>
                <a:gridCol w="1973580"/>
                <a:gridCol w="723702"/>
                <a:gridCol w="846216"/>
                <a:gridCol w="1143000"/>
                <a:gridCol w="1199953"/>
              </a:tblGrid>
              <a:tr h="36576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SASM ID</a:t>
                      </a:r>
                    </a:p>
                  </a:txBody>
                  <a:tcPr marL="9525" marR="9525" marT="9525" marB="0" anchor="ctr" anchorCtr="1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Type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#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 Procurement Hours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Req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Award Qty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Insufficiency</a:t>
                      </a:r>
                      <a:b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(MWh)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MCPC ($/MWh)</a:t>
                      </a:r>
                    </a:p>
                  </a:txBody>
                  <a:tcPr marL="9525" marR="9525" marT="9525" marB="0" anchor="ctr"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1/6/2021 19:30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REGUP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1/7 HE 8-11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$65 </a:t>
                      </a:r>
                    </a:p>
                  </a:txBody>
                  <a:tcPr marL="9525" marR="9525" marT="9525" marB="0" anchor="ctr"/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1/8/2021 0:16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REGUP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1/8 HE 3-5, 8-11, 19-24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14.3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$25 - $749</a:t>
                      </a:r>
                    </a:p>
                  </a:txBody>
                  <a:tcPr marL="9525" marR="9525" marT="9525" marB="0" anchor="ctr"/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2/8/2021 7:37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REGDN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2/8 HE 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$17.76 </a:t>
                      </a:r>
                    </a:p>
                  </a:txBody>
                  <a:tcPr marL="9525" marR="9525" marT="9525" marB="0" anchor="ctr"/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2/19/2021 15:32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2/19 HE 18-24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116.2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116.2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$750 - $1,000</a:t>
                      </a:r>
                    </a:p>
                  </a:txBody>
                  <a:tcPr marL="9525" marR="9525" marT="9525" marB="0" anchor="ctr"/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2/19/2021 22:03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2/20 HE 1-24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288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$696 </a:t>
                      </a:r>
                    </a:p>
                  </a:txBody>
                  <a:tcPr marL="9525" marR="9525" marT="9525" marB="0" anchor="ctr"/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2/21/2021 22:02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NSPIN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2/22 HE 15-22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$0.01 </a:t>
                      </a:r>
                    </a:p>
                  </a:txBody>
                  <a:tcPr marL="9525" marR="9525" marT="9525" marB="0" anchor="ctr"/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2/21/2021 22:02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2/22 HE 1-24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44.3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$75 - $500</a:t>
                      </a:r>
                    </a:p>
                  </a:txBody>
                  <a:tcPr marL="9525" marR="9525" marT="9525" marB="0" anchor="ctr"/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2/25/2021 3:10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2/25 HE 6-7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$175 </a:t>
                      </a:r>
                    </a:p>
                  </a:txBody>
                  <a:tcPr marL="9525" marR="9525" marT="9525" marB="0" anchor="ctr"/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2/25/2021 12:40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2/25 HE 15-16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25.8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-0.2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$0 </a:t>
                      </a:r>
                    </a:p>
                  </a:txBody>
                  <a:tcPr marL="9525" marR="9525" marT="9525" marB="0" anchor="ctr"/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2/25/2021 15:45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2/25 HE 18-19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35.6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$205 </a:t>
                      </a:r>
                    </a:p>
                  </a:txBody>
                  <a:tcPr marL="9525" marR="9525" marT="9525" marB="0" anchor="ctr"/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2/26/2021 17:53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REGDN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2/26 HE 20-24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$8,000 </a:t>
                      </a:r>
                    </a:p>
                  </a:txBody>
                  <a:tcPr marL="9525" marR="9525" marT="9525" marB="0" anchor="ctr"/>
                </a:tc>
              </a:tr>
              <a:tr h="3657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/>
                        <a:t>2/26/2021 17:53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RRS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2/26 HE 20-24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$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350 - $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3,000</a:t>
                      </a: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12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/>
              <a:t>Manual Overrides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" y="838200"/>
            <a:ext cx="8534400" cy="5158033"/>
          </a:xfrm>
        </p:spPr>
        <p:txBody>
          <a:bodyPr/>
          <a:lstStyle/>
          <a:p>
            <a:r>
              <a:rPr lang="en-US" altLang="en-US" sz="2000" b="1" dirty="0"/>
              <a:t>For this analysis, we captured unique HDL/LDL overrides</a:t>
            </a:r>
          </a:p>
          <a:p>
            <a:pPr lvl="1"/>
            <a:r>
              <a:rPr lang="en-US" altLang="en-US" sz="2000" dirty="0"/>
              <a:t>An override is considered unique if that same Resource did not have an override within the last 10 minutes</a:t>
            </a:r>
          </a:p>
          <a:p>
            <a:r>
              <a:rPr lang="en-US" altLang="en-US" sz="2000" b="1" dirty="0"/>
              <a:t>There were </a:t>
            </a:r>
            <a:r>
              <a:rPr lang="en-US" altLang="en-US" sz="2000" b="1" dirty="0" smtClean="0"/>
              <a:t>12 </a:t>
            </a:r>
            <a:r>
              <a:rPr lang="en-US" altLang="en-US" sz="2000" b="1" dirty="0"/>
              <a:t>total unique overrides in </a:t>
            </a:r>
            <a:r>
              <a:rPr lang="en-US" altLang="en-US" sz="2000" b="1" dirty="0" smtClean="0"/>
              <a:t>February</a:t>
            </a:r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endParaRPr lang="en-US" sz="2000" dirty="0"/>
          </a:p>
          <a:p>
            <a:r>
              <a:rPr lang="en-US" sz="2000" dirty="0" smtClean="0"/>
              <a:t>Per </a:t>
            </a:r>
            <a:r>
              <a:rPr lang="en-US" sz="2000" dirty="0"/>
              <a:t>Nodal Protocols section 6.5.7.1.13 (10), ERCOT will provide a more detailed update at the </a:t>
            </a:r>
            <a:r>
              <a:rPr lang="en-US" sz="2000" dirty="0" smtClean="0"/>
              <a:t>May 2021 </a:t>
            </a:r>
            <a:r>
              <a:rPr lang="en-US" sz="2000" dirty="0"/>
              <a:t>WMS meeting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447327"/>
              </p:ext>
            </p:extLst>
          </p:nvPr>
        </p:nvGraphicFramePr>
        <p:xfrm>
          <a:off x="533400" y="2426616"/>
          <a:ext cx="8153400" cy="1981200"/>
        </p:xfrm>
        <a:graphic>
          <a:graphicData uri="http://schemas.openxmlformats.org/drawingml/2006/table">
            <a:tbl>
              <a:tblPr/>
              <a:tblGrid>
                <a:gridCol w="1613594"/>
                <a:gridCol w="2695653"/>
                <a:gridCol w="1979028"/>
                <a:gridCol w="1865125"/>
              </a:tblGrid>
              <a:tr h="6096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Date Start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44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Total Number of </a:t>
                      </a:r>
                      <a:r>
                        <a:rPr lang="en-US" sz="12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Resource-SCED Interval Overrides</a:t>
                      </a:r>
                      <a:endParaRPr lang="en-US" sz="1200" b="1" i="0" u="none" strike="noStrike" dirty="0"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Numer of Resources</a:t>
                      </a:r>
                      <a:b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1" i="0" u="none" strike="noStrike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with an Override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Number of Unique</a:t>
                      </a:r>
                      <a:b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1200" b="1" i="0" u="none" strike="noStrike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</a:rPr>
                        <a:t>HDL/LDL Overrides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44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ACC8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February 14, 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44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497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44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February 15, 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44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5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 (Overrides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were 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 c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ontinuation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of 2/14)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44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F5FF"/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February 18, 2021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44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44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44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44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44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44E3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elements/1.1/"/>
    <ds:schemaRef ds:uri="http://schemas.openxmlformats.org/package/2006/metadata/core-properties"/>
    <ds:schemaRef ds:uri="c34af464-7aa1-4edd-9be4-83dffc1cb926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9169</TotalTime>
  <Words>304</Words>
  <Application>Microsoft Office PowerPoint</Application>
  <PresentationFormat>On-screen Show (4:3)</PresentationFormat>
  <Paragraphs>143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Custom Design</vt:lpstr>
      <vt:lpstr>PowerPoint Presentation</vt:lpstr>
      <vt:lpstr>Supplemental Ancillary Services Market (SASM) Update</vt:lpstr>
      <vt:lpstr>Manual Overrides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Ben.Dansro@ercot.com</dc:creator>
  <cp:lastModifiedBy>Dansro, Ben</cp:lastModifiedBy>
  <cp:revision>299</cp:revision>
  <cp:lastPrinted>2016-01-21T20:53:15Z</cp:lastPrinted>
  <dcterms:created xsi:type="dcterms:W3CDTF">2016-01-21T15:20:31Z</dcterms:created>
  <dcterms:modified xsi:type="dcterms:W3CDTF">2021-03-12T23:22:21Z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