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6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7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8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9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10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11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app0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package/2006/relationships/metadata/extended-properties" Target="docProps/app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49" r:id="rId2"/>
    <p:sldMasterId id="2147483666" r:id="rId3"/>
    <p:sldMasterId id="2147483671" r:id="rId4"/>
    <p:sldMasterId id="2147483676" r:id="rId5"/>
    <p:sldMasterId id="2147483681" r:id="rId6"/>
    <p:sldMasterId id="2147483686" r:id="rId7"/>
    <p:sldMasterId id="2147483691" r:id="rId8"/>
    <p:sldMasterId id="2147483696" r:id="rId9"/>
    <p:sldMasterId id="2147483701" r:id="rId10"/>
    <p:sldMasterId id="2147483706" r:id="rId11"/>
    <p:sldMasterId id="2147483711" r:id="rId12"/>
  </p:sldMasterIdLst>
  <p:sldIdLst>
    <p:sldId id="256" r:id="rId13"/>
    <p:sldId id="273" r:id="rId14"/>
    <p:sldId id="274" r:id="rId15"/>
    <p:sldId id="284" r:id="rId16"/>
    <p:sldId id="277" r:id="rId17"/>
    <p:sldId id="276" r:id="rId18"/>
    <p:sldId id="257" r:id="rId19"/>
    <p:sldId id="267" r:id="rId20"/>
    <p:sldId id="268" r:id="rId21"/>
    <p:sldId id="272" r:id="rId22"/>
    <p:sldId id="269" r:id="rId23"/>
    <p:sldId id="279" r:id="rId24"/>
    <p:sldId id="282" r:id="rId25"/>
    <p:sldId id="283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e, Anson" initials="LA" lastIdx="2" clrIdx="0">
    <p:extLst>
      <p:ext uri="{19B8F6BF-5375-455C-9EA6-DF929625EA0E}">
        <p15:presenceInfo xmlns:p15="http://schemas.microsoft.com/office/powerpoint/2012/main" userId="S-1-5-21-639947351-343809578-3807592339-560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E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2912" autoAdjust="0"/>
  </p:normalViewPr>
  <p:slideViewPr>
    <p:cSldViewPr snapToGrid="0" showGuides="1">
      <p:cViewPr varScale="1">
        <p:scale>
          <a:sx n="74" d="100"/>
          <a:sy n="74" d="100"/>
        </p:scale>
        <p:origin x="1248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47" y="2756261"/>
            <a:ext cx="2857586" cy="1105445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755571" y="2383335"/>
            <a:ext cx="4392386" cy="745852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3755571" y="3349898"/>
            <a:ext cx="3617259" cy="129836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696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8700"/>
            <a:ext cx="8534400" cy="518104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5360" y="6561137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22" name="TextBox 21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785257" y="2407217"/>
            <a:ext cx="5921829" cy="1143000"/>
          </a:xfrm>
          <a:prstGeom prst="rect">
            <a:avLst/>
          </a:prstGeom>
        </p:spPr>
        <p:txBody>
          <a:bodyPr/>
          <a:lstStyle>
            <a:lvl1pPr algn="l"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709057" y="2407217"/>
            <a:ext cx="55483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709057" y="2407217"/>
            <a:ext cx="721277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5360" y="6561137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807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3316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53049"/>
            <a:ext cx="4071257" cy="496698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4588329" y="960986"/>
            <a:ext cx="4294414" cy="495904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5360" y="6561137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60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5" Type="http://schemas.openxmlformats.org/officeDocument/2006/relationships/theme" Target="../theme/theme10.xml"/><Relationship Id="rId4" Type="http://schemas.openxmlformats.org/officeDocument/2006/relationships/slideLayout" Target="../slideLayouts/slideLayout36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5" Type="http://schemas.openxmlformats.org/officeDocument/2006/relationships/theme" Target="../theme/theme11.xml"/><Relationship Id="rId4" Type="http://schemas.openxmlformats.org/officeDocument/2006/relationships/slideLayout" Target="../slideLayouts/slideLayout40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theme" Target="../theme/theme12.xml"/><Relationship Id="rId4" Type="http://schemas.openxmlformats.org/officeDocument/2006/relationships/slideLayout" Target="../slideLayouts/slideLayout4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0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24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2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theme" Target="../theme/theme9.xml"/><Relationship Id="rId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4C695-3221-466E-BAEC-DD11E88C05C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FE09C-AABA-439A-88E3-82A0C2CD3BB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65" r:id="rId3"/>
    <p:sldLayoutId id="214748366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3755571" y="3349898"/>
            <a:ext cx="3617259" cy="1298364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</a:pP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endParaRPr dirty="0"/>
          </a:p>
        </p:txBody>
      </p:sp>
      <p:sp>
        <p:nvSpPr>
          <p:cNvPr id="2" name=" 1"/>
          <p:cNvSpPr/>
          <p:nvPr/>
        </p:nvSpPr>
        <p:spPr/>
      </p:sp>
      <p:sp>
        <p:nvSpPr>
          <p:cNvPr id="6" name="TextBox 5"/>
          <p:cNvSpPr txBox="1"/>
          <p:nvPr/>
        </p:nvSpPr>
        <p:spPr>
          <a:xfrm>
            <a:off x="3693763" y="2095623"/>
            <a:ext cx="5646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Day-Ahead Market (DAM) Performance Issue (DAM Delays</a:t>
            </a:r>
            <a:r>
              <a:rPr lang="en-US" sz="2400" b="1" dirty="0" smtClean="0"/>
              <a:t>)</a:t>
            </a:r>
          </a:p>
          <a:p>
            <a:r>
              <a:rPr lang="en-US" i="1" dirty="0" smtClean="0"/>
              <a:t>(Follow-up from Jan 25</a:t>
            </a:r>
            <a:r>
              <a:rPr lang="en-US" i="1" baseline="30000" dirty="0" smtClean="0"/>
              <a:t>th</a:t>
            </a:r>
            <a:r>
              <a:rPr lang="en-US" i="1" dirty="0" smtClean="0"/>
              <a:t> WMWG)</a:t>
            </a:r>
            <a:endParaRPr lang="en-US" sz="2400" i="1" dirty="0" smtClean="0"/>
          </a:p>
          <a:p>
            <a:endParaRPr lang="en-US" sz="2400" dirty="0"/>
          </a:p>
          <a:p>
            <a:r>
              <a:rPr lang="en-US" dirty="0" smtClean="0"/>
              <a:t>March 22</a:t>
            </a:r>
            <a:r>
              <a:rPr lang="en-US" baseline="30000" dirty="0" smtClean="0"/>
              <a:t>nd</a:t>
            </a:r>
            <a:r>
              <a:rPr lang="en-US" dirty="0" smtClean="0"/>
              <a:t>, 2021 WMWG</a:t>
            </a:r>
          </a:p>
          <a:p>
            <a:endParaRPr lang="en-US" dirty="0"/>
          </a:p>
          <a:p>
            <a:r>
              <a:rPr lang="en-US" dirty="0" smtClean="0"/>
              <a:t>ERCOT Staff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6968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</a:pPr>
            <a:r>
              <a:rPr sz="2000" dirty="0" smtClean="0"/>
              <a:t>Higher </a:t>
            </a:r>
            <a:r>
              <a:rPr sz="2000" dirty="0"/>
              <a:t>PTP Submission correlates with higher </a:t>
            </a:r>
            <a:r>
              <a:rPr sz="2000" dirty="0" smtClean="0"/>
              <a:t>un</a:t>
            </a:r>
            <a:r>
              <a:rPr lang="en-US" sz="2000" dirty="0" smtClean="0"/>
              <a:t>-</a:t>
            </a:r>
            <a:r>
              <a:rPr sz="2000" dirty="0" smtClean="0"/>
              <a:t>awarded </a:t>
            </a:r>
            <a:r>
              <a:rPr sz="2000" dirty="0"/>
              <a:t>PTP Bids</a:t>
            </a:r>
          </a:p>
        </p:txBody>
      </p:sp>
      <p:pic>
        <p:nvPicPr>
          <p:cNvPr id="3" name="Picture 1" descr="Regression_Analysis_Follow_Up_files/figure-pptx/unnamed-chunk-8-1.png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04800" y="1117600"/>
            <a:ext cx="8534400" cy="4978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340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6968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</a:pPr>
            <a:r>
              <a:rPr lang="en-US" sz="2400" dirty="0" smtClean="0"/>
              <a:t>Multiple Regression Analysis- Number of Constraints</a:t>
            </a:r>
            <a:endParaRPr sz="2400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889143"/>
              </p:ext>
            </p:extLst>
          </p:nvPr>
        </p:nvGraphicFramePr>
        <p:xfrm>
          <a:off x="449580" y="1037968"/>
          <a:ext cx="8534400" cy="4425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720"/>
                <a:gridCol w="1554480"/>
                <a:gridCol w="2133600"/>
                <a:gridCol w="2133600"/>
              </a:tblGrid>
              <a:tr h="555247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Dependent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Variable : Number of Constraint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Predictors</a:t>
                      </a:r>
                    </a:p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Estimates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95 % Confidence Interval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lang="en-US" b="1" i="1" baseline="0" dirty="0" smtClean="0">
                          <a:solidFill>
                            <a:schemeClr val="bg1"/>
                          </a:solidFill>
                        </a:rPr>
                        <a:t> value</a:t>
                      </a:r>
                      <a:endParaRPr lang="en-US" b="1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+mj-lt"/>
                          <a:cs typeface="Arial"/>
                        </a:rPr>
                        <a:t>(Intercept)</a:t>
                      </a: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62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4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110      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762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14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- 41.91 ~  261.91</a:t>
                      </a:r>
                      <a:endParaRPr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762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4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0.156</a:t>
                      </a:r>
                    </a:p>
                  </a:txBody>
                  <a:tcPr marL="0" marR="0" marT="0" marB="0"/>
                </a:tc>
              </a:tr>
              <a:tr h="360045"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+mj-lt"/>
                          <a:cs typeface="Arial"/>
                        </a:rPr>
                        <a:t>PTPTOTAL_INT</a:t>
                      </a: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62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4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0.00427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762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14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0.0038  ~  0.0047</a:t>
                      </a:r>
                      <a:endParaRPr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762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&lt;</a:t>
                      </a:r>
                      <a:r>
                        <a:rPr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0.001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*</a:t>
                      </a:r>
                      <a:endParaRPr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+mj-lt"/>
                          <a:cs typeface="Arial"/>
                        </a:rPr>
                        <a:t>EOO_INT</a:t>
                      </a: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62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4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-0.00654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762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14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-0.0111 -0.0019</a:t>
                      </a:r>
                      <a:endParaRPr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762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0.006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*</a:t>
                      </a:r>
                      <a:endParaRPr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+mj-lt"/>
                          <a:cs typeface="Arial"/>
                        </a:rPr>
                        <a:t>TPO_INT</a:t>
                      </a: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62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4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0.0364 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762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14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0.00897  0.0639</a:t>
                      </a:r>
                      <a:endParaRPr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762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0.009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*</a:t>
                      </a:r>
                      <a:endParaRPr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+mj-lt"/>
                          <a:cs typeface="Arial"/>
                        </a:rPr>
                        <a:t>EB_INT</a:t>
                      </a: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62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4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0.000916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762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14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0.00236   0.00419</a:t>
                      </a:r>
                      <a:endParaRPr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762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4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0.583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76200" marR="7620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4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Arial"/>
                        </a:rPr>
                        <a:t>Outages</a:t>
                      </a: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62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4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0.0209 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762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14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0.0059 ~   0.0358</a:t>
                      </a:r>
                      <a:endParaRPr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762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0.006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*</a:t>
                      </a:r>
                      <a:endParaRPr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76200" marR="7620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Arial"/>
                        </a:rPr>
                        <a:t>Observation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62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14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636</a:t>
                      </a:r>
                      <a:endParaRPr lang="en-US"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 rowSpan="2" gridSpan="2">
                  <a:txBody>
                    <a:bodyPr/>
                    <a:lstStyle/>
                    <a:p>
                      <a:pPr marL="0" marR="762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762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sz="12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76200" marR="7620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+mj-lt"/>
                          <a:cs typeface="Arial"/>
                        </a:rPr>
                        <a:t>Adjusted R squared</a:t>
                      </a: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62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14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0.455   </a:t>
                      </a:r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pPr marL="0" marR="762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endParaRPr lang="en-US" sz="1200" b="1" i="0" u="none" strike="noStrike" kern="1200" dirty="0">
                        <a:solidFill>
                          <a:schemeClr val="tx2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3830" y="5552662"/>
            <a:ext cx="92849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*</a:t>
            </a:r>
            <a:r>
              <a:rPr lang="en-US" sz="1600" i="1" dirty="0" smtClean="0"/>
              <a:t>The effect of </a:t>
            </a:r>
            <a:r>
              <a:rPr lang="en-US" sz="1600" b="1" i="1" dirty="0" smtClean="0"/>
              <a:t>PTPTOTAL_INT</a:t>
            </a:r>
            <a:r>
              <a:rPr lang="en-US" sz="1600" i="1" dirty="0" smtClean="0"/>
              <a:t>, </a:t>
            </a:r>
            <a:r>
              <a:rPr lang="en-US" sz="1600" b="1" i="1" dirty="0" smtClean="0"/>
              <a:t>EOO_INT</a:t>
            </a:r>
            <a:r>
              <a:rPr lang="en-US" sz="1600" i="1" dirty="0" smtClean="0"/>
              <a:t> and </a:t>
            </a:r>
            <a:r>
              <a:rPr lang="en-US" sz="1600" b="1" i="1" dirty="0" smtClean="0"/>
              <a:t>TPO_INT and Outages </a:t>
            </a:r>
            <a:r>
              <a:rPr lang="en-US" sz="1600" i="1" dirty="0" smtClean="0"/>
              <a:t>on</a:t>
            </a:r>
          </a:p>
          <a:p>
            <a:r>
              <a:rPr lang="en-US" sz="1600" b="1" i="1" dirty="0" smtClean="0"/>
              <a:t>Number of Constraints </a:t>
            </a:r>
            <a:r>
              <a:rPr lang="en-US" sz="1600" i="1" dirty="0" smtClean="0"/>
              <a:t>are found to be significant at 1% statistical significance level</a:t>
            </a:r>
          </a:p>
          <a:p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16012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Outages vs. Number of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994956"/>
            <a:ext cx="8763000" cy="8109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Mildly positive </a:t>
            </a:r>
            <a:r>
              <a:rPr lang="en-US" sz="1800" dirty="0"/>
              <a:t>relationship </a:t>
            </a:r>
            <a:r>
              <a:rPr lang="en-US" sz="1800" dirty="0" smtClean="0"/>
              <a:t>between Outage Count and Number of Constraints is identified</a:t>
            </a:r>
            <a:endParaRPr lang="en-US" sz="18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200" y="1600200"/>
            <a:ext cx="8255600" cy="431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00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from Jan-25</a:t>
            </a:r>
            <a:r>
              <a:rPr lang="en-US" baseline="30000" dirty="0" smtClean="0"/>
              <a:t>th</a:t>
            </a:r>
            <a:r>
              <a:rPr lang="en-US" dirty="0" smtClean="0"/>
              <a:t> WMWG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4955"/>
            <a:ext cx="8534400" cy="5198811"/>
          </a:xfrm>
        </p:spPr>
        <p:txBody>
          <a:bodyPr/>
          <a:lstStyle/>
          <a:p>
            <a:pPr algn="just"/>
            <a:r>
              <a:rPr lang="en-US" sz="2000" dirty="0" smtClean="0"/>
              <a:t>Total PTP_Intervals, Total number of Constraints and Total Energy Only Offer (EOO) intervals appears to be the three most significant variables affecting the Total DAM Run time </a:t>
            </a:r>
            <a:endParaRPr lang="en-US" sz="1600" dirty="0" smtClean="0"/>
          </a:p>
          <a:p>
            <a:pPr lvl="1" algn="just"/>
            <a:r>
              <a:rPr lang="en-US" sz="1600" dirty="0" smtClean="0"/>
              <a:t>Of these three variables Total PTP Intervals is the most influential variable affecting Total DAM Run time, and </a:t>
            </a:r>
          </a:p>
          <a:p>
            <a:pPr lvl="1" algn="just"/>
            <a:r>
              <a:rPr lang="en-US" sz="1600" dirty="0" smtClean="0"/>
              <a:t>Growing trend of  Total PTP Intervals  will exasperate the DAM performance issue</a:t>
            </a:r>
          </a:p>
          <a:p>
            <a:pPr lvl="1" algn="just"/>
            <a:r>
              <a:rPr lang="en-US" sz="1600" dirty="0"/>
              <a:t>Total number of Constraints is not an input to the DAM </a:t>
            </a:r>
            <a:r>
              <a:rPr lang="en-US" sz="1600" dirty="0" smtClean="0"/>
              <a:t>Optimization</a:t>
            </a:r>
            <a:endParaRPr lang="en-US" sz="1600" dirty="0"/>
          </a:p>
          <a:p>
            <a:pPr lvl="1" algn="just"/>
            <a:r>
              <a:rPr lang="en-US" sz="1600" dirty="0"/>
              <a:t>Total Number of Constraints appears to </a:t>
            </a:r>
            <a:r>
              <a:rPr lang="en-US" sz="1600" dirty="0" smtClean="0"/>
              <a:t>be </a:t>
            </a:r>
            <a:r>
              <a:rPr lang="en-US" sz="1600" dirty="0"/>
              <a:t>highly correlated with the volume of total PTP </a:t>
            </a:r>
            <a:r>
              <a:rPr lang="en-US" sz="1600" dirty="0" smtClean="0"/>
              <a:t>intervals</a:t>
            </a:r>
            <a:endParaRPr lang="en-US" sz="1600" dirty="0"/>
          </a:p>
          <a:p>
            <a:pPr algn="just"/>
            <a:r>
              <a:rPr lang="en-US" sz="2000" dirty="0" smtClean="0"/>
              <a:t>Outages </a:t>
            </a:r>
            <a:r>
              <a:rPr lang="en-US" sz="2000" dirty="0"/>
              <a:t>does not appear to be significant variable affecting the Total DAM Run time. </a:t>
            </a:r>
            <a:r>
              <a:rPr lang="en-US" sz="2000" dirty="0" smtClean="0"/>
              <a:t>There was some very small positive correlation </a:t>
            </a:r>
            <a:r>
              <a:rPr lang="en-US" sz="2000" dirty="0"/>
              <a:t>between Outage Count and Number of </a:t>
            </a:r>
            <a:r>
              <a:rPr lang="en-US" sz="2000" dirty="0" smtClean="0"/>
              <a:t>Constraints </a:t>
            </a:r>
            <a:endParaRPr lang="en-US" sz="2000" dirty="0" smtClean="0"/>
          </a:p>
          <a:p>
            <a:pPr algn="just"/>
            <a:r>
              <a:rPr lang="en-US" sz="2000" dirty="0" smtClean="0"/>
              <a:t>ERCOT at the January 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WMS meeting had presented removing block bids as a way to reduce complexity and improve DAM Run time. The data does not show limiting block bids will be most effective in solving  the performance problem. </a:t>
            </a:r>
          </a:p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04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4955"/>
            <a:ext cx="8534400" cy="5198811"/>
          </a:xfrm>
        </p:spPr>
        <p:txBody>
          <a:bodyPr/>
          <a:lstStyle/>
          <a:p>
            <a:pPr algn="just"/>
            <a:r>
              <a:rPr lang="en-US" sz="2000" dirty="0" smtClean="0"/>
              <a:t>The Top10 CPs are responsible for 47% of total PTP intervals submission</a:t>
            </a:r>
          </a:p>
          <a:p>
            <a:pPr lvl="1" algn="just"/>
            <a:r>
              <a:rPr lang="en-US" sz="1600" dirty="0" smtClean="0"/>
              <a:t>The Top 10 CPs are not affiliated with other CPs </a:t>
            </a:r>
          </a:p>
          <a:p>
            <a:pPr lvl="1" algn="just"/>
            <a:r>
              <a:rPr lang="en-US" sz="1600" dirty="0" smtClean="0"/>
              <a:t>Today we have daily CP limit of 1500 submissions which can translate to 36,000 PTP intervals submissions from a single CP</a:t>
            </a:r>
          </a:p>
          <a:p>
            <a:pPr lvl="1" algn="just"/>
            <a:r>
              <a:rPr lang="en-US" sz="1600" dirty="0" smtClean="0"/>
              <a:t>Putting a daily submission limit at holding company level may not curtail the Top 10 CPs that are not affiliated  </a:t>
            </a:r>
          </a:p>
          <a:p>
            <a:pPr algn="just"/>
            <a:r>
              <a:rPr lang="en-US" sz="2000" dirty="0" smtClean="0"/>
              <a:t>PTP Sensitivity analysis using four DAM ODs in 2020 with more than 170K PTP intervals</a:t>
            </a:r>
            <a:r>
              <a:rPr lang="en-US" sz="2000" dirty="0"/>
              <a:t> </a:t>
            </a:r>
            <a:r>
              <a:rPr lang="en-US" sz="2000" dirty="0" smtClean="0"/>
              <a:t>showed that, 20% reduction in PTPs intervals reduces DAM runtime by 8% to 30%</a:t>
            </a:r>
          </a:p>
          <a:p>
            <a:pPr algn="just"/>
            <a:r>
              <a:rPr lang="en-US" sz="2000" dirty="0"/>
              <a:t>Un-awarded PTP Quantity has much higher correlation </a:t>
            </a:r>
            <a:r>
              <a:rPr lang="en-US" sz="2000" dirty="0" smtClean="0"/>
              <a:t>to </a:t>
            </a:r>
            <a:r>
              <a:rPr lang="en-US" sz="2000" dirty="0"/>
              <a:t>DAM Run </a:t>
            </a:r>
            <a:r>
              <a:rPr lang="en-US" sz="2000" dirty="0" smtClean="0"/>
              <a:t>Time </a:t>
            </a:r>
            <a:r>
              <a:rPr lang="en-US" sz="2000" dirty="0"/>
              <a:t>than Awarded PTP Quantity</a:t>
            </a:r>
          </a:p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pPr algn="just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13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presented at WMWG </a:t>
            </a:r>
            <a:r>
              <a:rPr lang="en-US" dirty="0" smtClean="0"/>
              <a:t>on January 25, 2021:</a:t>
            </a:r>
          </a:p>
          <a:p>
            <a:pPr lvl="1"/>
            <a:r>
              <a:rPr lang="en-US" dirty="0" smtClean="0"/>
              <a:t>Requested data was posted</a:t>
            </a:r>
          </a:p>
          <a:p>
            <a:pPr lvl="1"/>
            <a:r>
              <a:rPr lang="en-US" dirty="0" smtClean="0"/>
              <a:t>QSE vs CP counts shows increases </a:t>
            </a:r>
          </a:p>
          <a:p>
            <a:pPr lvl="1"/>
            <a:r>
              <a:rPr lang="en-US" dirty="0" smtClean="0"/>
              <a:t>PTP volume analysis resulted in 20% of CPs making up 83% of PTP intervals on average</a:t>
            </a:r>
          </a:p>
          <a:p>
            <a:pPr lvl="1"/>
            <a:r>
              <a:rPr lang="en-US" dirty="0" smtClean="0"/>
              <a:t>PTP analysis shows top 10 CPs make up </a:t>
            </a:r>
            <a:r>
              <a:rPr lang="en-US" dirty="0" smtClean="0"/>
              <a:t>47</a:t>
            </a:r>
            <a:r>
              <a:rPr lang="en-US" dirty="0" smtClean="0"/>
              <a:t>% of PTP intervals on average</a:t>
            </a:r>
          </a:p>
          <a:p>
            <a:pPr lvl="1"/>
            <a:r>
              <a:rPr lang="en-US" dirty="0" smtClean="0"/>
              <a:t>Regression analysis shows strong correlation between PTP intervals and long-runtime. </a:t>
            </a:r>
          </a:p>
          <a:p>
            <a:pPr lvl="1"/>
            <a:r>
              <a:rPr lang="en-US" dirty="0" smtClean="0"/>
              <a:t>The average number of PTP intervals has doubled in the last 5 years. 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67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cont.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Market requests for March WMWG:</a:t>
            </a:r>
          </a:p>
          <a:p>
            <a:pPr lvl="1"/>
            <a:r>
              <a:rPr lang="en-US" dirty="0" smtClean="0"/>
              <a:t>CP affiliations check</a:t>
            </a:r>
          </a:p>
          <a:p>
            <a:pPr lvl="1"/>
            <a:r>
              <a:rPr lang="en-US" dirty="0" smtClean="0"/>
              <a:t>PTP sensitivity analysis</a:t>
            </a:r>
          </a:p>
          <a:p>
            <a:pPr lvl="1"/>
            <a:r>
              <a:rPr lang="en-US" dirty="0" smtClean="0"/>
              <a:t>Correlation analysis on awarded/un-awarded submissions versus DAM-run time</a:t>
            </a:r>
          </a:p>
          <a:p>
            <a:pPr lvl="1"/>
            <a:r>
              <a:rPr lang="en-US" dirty="0" smtClean="0"/>
              <a:t>Regression analysis with the number of constraints as the dependent variable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58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 Affiliation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MPs suggested PTP limits be applied to CP affiliated entities (Holding Company)</a:t>
            </a:r>
          </a:p>
          <a:p>
            <a:r>
              <a:rPr lang="en-US" dirty="0" smtClean="0"/>
              <a:t>ERCOT does not have a source table for CP affiliations</a:t>
            </a:r>
          </a:p>
          <a:p>
            <a:r>
              <a:rPr lang="en-US" dirty="0" smtClean="0"/>
              <a:t>Our limited information shows the top 10 CPs have no affiliation</a:t>
            </a:r>
            <a:r>
              <a:rPr lang="en-US" dirty="0"/>
              <a:t>, which means each CP with 1500 daily submission limit will still have up to 36,000 PTP interval submission </a:t>
            </a:r>
            <a:r>
              <a:rPr lang="en-US" dirty="0" smtClean="0"/>
              <a:t>opportunities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21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6968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</a:pPr>
            <a:r>
              <a:rPr lang="en-US" sz="2400" dirty="0" smtClean="0"/>
              <a:t>Comparison of PTP Submissions among Top 10 CP*</a:t>
            </a:r>
            <a:endParaRPr dirty="0"/>
          </a:p>
        </p:txBody>
      </p:sp>
      <p:pic>
        <p:nvPicPr>
          <p:cNvPr id="3" name="Picture 1" descr="Regression_Analysis_Follow_Up_files/figure-pptx/unnamed-chunk-6-1.png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42900" y="870465"/>
            <a:ext cx="8534400" cy="4978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194908" y="5848865"/>
            <a:ext cx="55297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*</a:t>
            </a:r>
            <a:r>
              <a:rPr lang="en-US" sz="1400" i="1" dirty="0" smtClean="0"/>
              <a:t>Top 10 CP is determined by the median of daily PTP submissions. 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11081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PTP Sensitivity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MPs requested studies with reduced PTP intervals</a:t>
            </a:r>
          </a:p>
          <a:p>
            <a:r>
              <a:rPr lang="en-US" dirty="0"/>
              <a:t>F</a:t>
            </a:r>
            <a:r>
              <a:rPr lang="en-US" dirty="0" smtClean="0"/>
              <a:t>our OD cases were selected with runtimes greater than 180 minutes, each study had </a:t>
            </a:r>
            <a:r>
              <a:rPr lang="en-US" dirty="0" smtClean="0"/>
              <a:t>20</a:t>
            </a:r>
            <a:r>
              <a:rPr lang="en-US" dirty="0" smtClean="0"/>
              <a:t>% reduction of PTP intervals. </a:t>
            </a:r>
          </a:p>
          <a:p>
            <a:r>
              <a:rPr lang="en-US" dirty="0" smtClean="0"/>
              <a:t>The results show an average runtime improvement ranging from 8% to 30%.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168525" y="4208398"/>
          <a:ext cx="4883150" cy="1419226"/>
        </p:xfrm>
        <a:graphic>
          <a:graphicData uri="http://schemas.openxmlformats.org/drawingml/2006/table">
            <a:tbl>
              <a:tblPr/>
              <a:tblGrid>
                <a:gridCol w="1122384"/>
                <a:gridCol w="623547"/>
                <a:gridCol w="1044441"/>
                <a:gridCol w="2092778"/>
              </a:tblGrid>
              <a:tr h="28103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Operating Day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PTP int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PTP int-study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Performance Improvement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8103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11/24/2020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166,815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03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173,686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035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10/22/2020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200,282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160,225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08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2/5/2020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170,592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136,474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9829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6968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</a:pPr>
            <a:r>
              <a:rPr lang="en-US" dirty="0" smtClean="0"/>
              <a:t>Regression Analysis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Explore </a:t>
            </a:r>
            <a:r>
              <a:rPr dirty="0"/>
              <a:t>the impact of awarded and un-awarded PTP Obligation Bids on DAM Run </a:t>
            </a:r>
            <a:r>
              <a:rPr dirty="0" smtClean="0"/>
              <a:t>time</a:t>
            </a:r>
            <a:endParaRPr lang="en-US" dirty="0" smtClean="0"/>
          </a:p>
          <a:p>
            <a:pPr lvl="1"/>
            <a:r>
              <a:rPr lang="en-US" dirty="0"/>
              <a:t>Performed simple linear regression on 14 variables against DAM run time and ranked them based on model’s goodness of fit (R-squared)</a:t>
            </a:r>
          </a:p>
          <a:p>
            <a:pPr lvl="2"/>
            <a:r>
              <a:rPr lang="en-US" sz="2000" dirty="0"/>
              <a:t>Comparison of R-squared for Awarded versus Non-awarded</a:t>
            </a:r>
          </a:p>
          <a:p>
            <a:pPr lvl="2"/>
            <a:r>
              <a:rPr lang="en-US" sz="2000" dirty="0"/>
              <a:t>(i.e. Building a regression model using Awarded PTP quantity on DAM run time versus Building a regression model using Un-awarded PTP quantity on DAM run </a:t>
            </a:r>
            <a:r>
              <a:rPr lang="en-US" sz="2000" dirty="0" smtClean="0"/>
              <a:t>time)</a:t>
            </a:r>
            <a:endParaRPr lang="en-US" sz="2000" dirty="0" smtClean="0"/>
          </a:p>
          <a:p>
            <a:pPr lvl="1"/>
            <a:r>
              <a:rPr lang="en-US" dirty="0" smtClean="0"/>
              <a:t>Comparison on awarded/un-awarded PTP percentage between normal days and long run time days.</a:t>
            </a:r>
          </a:p>
          <a:p>
            <a:r>
              <a:rPr lang="en-US" dirty="0"/>
              <a:t>Performed </a:t>
            </a:r>
            <a:r>
              <a:rPr lang="en-US" dirty="0" smtClean="0"/>
              <a:t>multiple regression </a:t>
            </a:r>
            <a:r>
              <a:rPr lang="en-US" dirty="0"/>
              <a:t>analysis to assess the contributing factors to the number of constraints shown up in </a:t>
            </a:r>
            <a:r>
              <a:rPr lang="en-US" dirty="0" smtClean="0"/>
              <a:t>DAM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342900" lvl="2" indent="-342900"/>
            <a:endParaRPr lang="en-US" dirty="0"/>
          </a:p>
          <a:p>
            <a:pPr lvl="1"/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6968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</a:pPr>
            <a:r>
              <a:rPr lang="en-US" sz="2000" dirty="0" smtClean="0"/>
              <a:t>R squared Table (Simple Linear Regression)</a:t>
            </a:r>
            <a:endParaRPr sz="2000" dirty="0"/>
          </a:p>
        </p:txBody>
      </p:sp>
      <p:pic>
        <p:nvPicPr>
          <p:cNvPr id="3" name="Picture 1" descr="Regression_Analysis_Follow_Up_files/figure-pptx/unnamed-chunk-2-1.png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182001" y="1984106"/>
            <a:ext cx="6856198" cy="3999449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800650"/>
            <a:ext cx="8534400" cy="50292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Un-awarded PTP Quantity has </a:t>
            </a:r>
            <a:r>
              <a:rPr lang="en-US" sz="1600" dirty="0" smtClean="0"/>
              <a:t>much higher correlation (</a:t>
            </a:r>
            <a:r>
              <a:rPr lang="en-US" sz="1600" dirty="0"/>
              <a:t>on DAM Run </a:t>
            </a:r>
            <a:r>
              <a:rPr lang="en-US" sz="1600" dirty="0" smtClean="0"/>
              <a:t>Time) than </a:t>
            </a:r>
            <a:r>
              <a:rPr lang="en-US" sz="1600" dirty="0"/>
              <a:t>Awarded PTP </a:t>
            </a:r>
            <a:r>
              <a:rPr lang="en-US" sz="1600" dirty="0" smtClean="0"/>
              <a:t>Quantity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Un-awarded EOO Quantity seems to have slightly lower </a:t>
            </a:r>
            <a:r>
              <a:rPr lang="en-US" sz="1600" dirty="0"/>
              <a:t>correlation </a:t>
            </a:r>
            <a:r>
              <a:rPr lang="en-US" sz="1600" dirty="0" smtClean="0"/>
              <a:t>(on DAM Run Time) then Awarded EOO Quantity</a:t>
            </a:r>
            <a:endParaRPr lang="en-US" sz="16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92433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6968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</a:pPr>
            <a:r>
              <a:rPr sz="2000" dirty="0"/>
              <a:t>Comparison of </a:t>
            </a:r>
            <a:r>
              <a:rPr sz="2000" dirty="0" smtClean="0"/>
              <a:t>Un</a:t>
            </a:r>
            <a:r>
              <a:rPr lang="en-US" sz="2000" dirty="0" smtClean="0"/>
              <a:t>-</a:t>
            </a:r>
            <a:r>
              <a:rPr sz="2000" dirty="0" smtClean="0"/>
              <a:t>awarded</a:t>
            </a:r>
            <a:r>
              <a:rPr lang="en-US" sz="2000" dirty="0" smtClean="0"/>
              <a:t> and Awarded</a:t>
            </a:r>
            <a:r>
              <a:rPr sz="2000" dirty="0" smtClean="0"/>
              <a:t> PTP</a:t>
            </a:r>
            <a:r>
              <a:rPr lang="en-US" sz="2000" dirty="0" smtClean="0"/>
              <a:t> Percentage</a:t>
            </a:r>
            <a:endParaRPr sz="2400" dirty="0"/>
          </a:p>
        </p:txBody>
      </p:sp>
      <p:pic>
        <p:nvPicPr>
          <p:cNvPr id="3" name="Picture 1" descr="Regression_Analysis_Follow_Up_files/figure-pptx/unnamed-chunk-3-1.png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04800" y="1117600"/>
            <a:ext cx="8534400" cy="4978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023624" y="4118174"/>
            <a:ext cx="2423160" cy="52322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lvl="0"/>
            <a:r>
              <a:rPr lang="en-US" sz="1400" dirty="0">
                <a:solidFill>
                  <a:schemeClr val="bg1"/>
                </a:solidFill>
              </a:rPr>
              <a:t>Median </a:t>
            </a:r>
            <a:r>
              <a:rPr lang="en-US" sz="1400" dirty="0" smtClean="0">
                <a:solidFill>
                  <a:schemeClr val="bg1"/>
                </a:solidFill>
              </a:rPr>
              <a:t>: 50.02 </a:t>
            </a:r>
            <a:r>
              <a:rPr lang="en-US" sz="1400" dirty="0">
                <a:solidFill>
                  <a:schemeClr val="bg1"/>
                </a:solidFill>
              </a:rPr>
              <a:t>% or </a:t>
            </a:r>
            <a:r>
              <a:rPr lang="en-US" sz="1400" dirty="0" smtClean="0">
                <a:solidFill>
                  <a:schemeClr val="bg1"/>
                </a:solidFill>
              </a:rPr>
              <a:t>87,481</a:t>
            </a:r>
          </a:p>
          <a:p>
            <a:pPr lvl="0"/>
            <a:r>
              <a:rPr lang="en-US" sz="1400" dirty="0" smtClean="0">
                <a:solidFill>
                  <a:schemeClr val="bg1"/>
                </a:solidFill>
              </a:rPr>
              <a:t>Average: </a:t>
            </a:r>
            <a:r>
              <a:rPr lang="en-US" sz="1400" dirty="0">
                <a:solidFill>
                  <a:schemeClr val="bg1"/>
                </a:solidFill>
              </a:rPr>
              <a:t>49.76 % or 86,551</a:t>
            </a:r>
          </a:p>
        </p:txBody>
      </p:sp>
      <p:sp>
        <p:nvSpPr>
          <p:cNvPr id="6" name="Rectangle 5"/>
          <p:cNvSpPr/>
          <p:nvPr/>
        </p:nvSpPr>
        <p:spPr>
          <a:xfrm>
            <a:off x="5438207" y="4118174"/>
            <a:ext cx="2409570" cy="523220"/>
          </a:xfrm>
          <a:prstGeom prst="rect">
            <a:avLst/>
          </a:prstGeom>
          <a:solidFill>
            <a:srgbClr val="00B050"/>
          </a:solidFill>
        </p:spPr>
        <p:txBody>
          <a:bodyPr wrap="none">
            <a:spAutoFit/>
          </a:bodyPr>
          <a:lstStyle/>
          <a:p>
            <a:pPr lvl="0"/>
            <a:r>
              <a:rPr lang="en-US" sz="1400" dirty="0" smtClean="0">
                <a:solidFill>
                  <a:schemeClr val="bg1"/>
                </a:solidFill>
              </a:rPr>
              <a:t>Median:  </a:t>
            </a:r>
            <a:r>
              <a:rPr lang="en-US" sz="1400" dirty="0">
                <a:solidFill>
                  <a:schemeClr val="bg1"/>
                </a:solidFill>
              </a:rPr>
              <a:t>40.48 % or </a:t>
            </a:r>
            <a:r>
              <a:rPr lang="en-US" sz="1400" dirty="0" smtClean="0">
                <a:solidFill>
                  <a:schemeClr val="bg1"/>
                </a:solidFill>
              </a:rPr>
              <a:t>55,641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Average: 40.25 </a:t>
            </a:r>
            <a:r>
              <a:rPr lang="en-US" sz="1400" dirty="0">
                <a:solidFill>
                  <a:schemeClr val="bg1"/>
                </a:solidFill>
              </a:rPr>
              <a:t>% or </a:t>
            </a:r>
            <a:r>
              <a:rPr lang="en-US" sz="1400" dirty="0" smtClean="0">
                <a:solidFill>
                  <a:schemeClr val="bg1"/>
                </a:solidFill>
              </a:rPr>
              <a:t>56,053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27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2766</TotalTime>
  <Words>830</Words>
  <Application>Microsoft Office PowerPoint</Application>
  <PresentationFormat>On-screen Show (4:3)</PresentationFormat>
  <Paragraphs>139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14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PowerPoint Presentation</vt:lpstr>
      <vt:lpstr>Overview</vt:lpstr>
      <vt:lpstr>Overview cont. </vt:lpstr>
      <vt:lpstr>CP Affiliation</vt:lpstr>
      <vt:lpstr>Comparison of PTP Submissions among Top 10 CP*</vt:lpstr>
      <vt:lpstr>PTP Sensitivity Studies</vt:lpstr>
      <vt:lpstr>Regression Analysis</vt:lpstr>
      <vt:lpstr>R squared Table (Simple Linear Regression)</vt:lpstr>
      <vt:lpstr>Comparison of Un-awarded and Awarded PTP Percentage</vt:lpstr>
      <vt:lpstr>Higher PTP Submission correlates with higher un-awarded PTP Bids</vt:lpstr>
      <vt:lpstr>Multiple Regression Analysis- Number of Constraints</vt:lpstr>
      <vt:lpstr>Outages vs. Number of Constraints</vt:lpstr>
      <vt:lpstr>Summary from Jan-25th WMWG meeting</vt:lpstr>
      <vt:lpstr>Summary </vt:lpstr>
    </vt:vector>
  </TitlesOfParts>
  <LinksUpToDate>false</LinksUpToDate>
  <SharedDoc>false</SharedDoc>
  <HyperlinksChanged>false</HyperlinksChanged>
  <AppVersion>15.0000</AppVersion>
</Properties>
</file>

<file path=docProps/app0.xml><?xml version="1.0" encoding="utf-8"?>
<Properties xmlns="http://schemas.openxmlformats.org/officeDocument/2006/extended-properties" xmlns:vt="http://schemas.openxmlformats.org/officeDocument/2006/docPropsVTypes">
  <Template/>
  <TotalTime>1888</TotalTime>
  <Words>1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Regression Analysis Follow Up</dc:title>
  <dc:creator>Lee, Anson</dc:creator>
  <cp:keywords/>
  <cp:lastModifiedBy>Moreno, Alfredo</cp:lastModifiedBy>
  <cp:revision>25</cp:revision>
  <dcterms:created xsi:type="dcterms:W3CDTF">2021-02-08T22:52:04Z</dcterms:created>
  <dcterms:modified xsi:type="dcterms:W3CDTF">2021-03-22T13:50:01Z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">
    <vt:lpwstr>2/4/2021</vt:lpwstr>
  </property>
  <property fmtid="{D5CDD505-2E9C-101B-9397-08002B2CF9AE}" pid="3" name="output">
    <vt:lpwstr/>
  </property>
</Properties>
</file>