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71" r:id="rId8"/>
    <p:sldId id="257" r:id="rId9"/>
    <p:sldId id="274" r:id="rId10"/>
    <p:sldId id="27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51" autoAdjust="0"/>
  </p:normalViewPr>
  <p:slideViewPr>
    <p:cSldViewPr showGuides="1">
      <p:cViewPr varScale="1">
        <p:scale>
          <a:sx n="84" d="100"/>
          <a:sy n="84" d="100"/>
        </p:scale>
        <p:origin x="1296" y="7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749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394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BTM Dispatch and Pricing</a:t>
            </a:r>
          </a:p>
          <a:p>
            <a:endParaRPr lang="en-US" b="1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Wholesale </a:t>
            </a:r>
            <a:r>
              <a:rPr lang="en-US" dirty="0" smtClean="0"/>
              <a:t>Market Working Group</a:t>
            </a:r>
          </a:p>
          <a:p>
            <a:endParaRPr lang="en-US" dirty="0"/>
          </a:p>
          <a:p>
            <a:r>
              <a:rPr lang="en-US" dirty="0" smtClean="0"/>
              <a:t>Sandip Sharma</a:t>
            </a:r>
            <a:endParaRPr lang="en-US" dirty="0"/>
          </a:p>
          <a:p>
            <a:r>
              <a:rPr lang="en-US" dirty="0" smtClean="0"/>
              <a:t>3/22</a:t>
            </a:r>
            <a:r>
              <a:rPr lang="en-US" dirty="0" smtClean="0"/>
              <a:t>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400" dirty="0" smtClean="0"/>
              <a:t>Example Description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3810000" y="937418"/>
            <a:ext cx="723900" cy="6627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EPS Meter</a:t>
            </a:r>
          </a:p>
          <a:p>
            <a:pPr algn="ctr"/>
            <a:r>
              <a:rPr lang="en-US" sz="800" dirty="0" smtClean="0"/>
              <a:t>(POI)</a:t>
            </a:r>
            <a:endParaRPr lang="en-US" sz="80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2743200"/>
            <a:ext cx="7696200" cy="3528379"/>
          </a:xfrm>
        </p:spPr>
        <p:txBody>
          <a:bodyPr/>
          <a:lstStyle/>
          <a:p>
            <a:r>
              <a:rPr lang="en-US" sz="1600" dirty="0" smtClean="0"/>
              <a:t>G1 Gross HSL = 10 MW</a:t>
            </a:r>
          </a:p>
          <a:p>
            <a:r>
              <a:rPr lang="en-US" sz="1600" dirty="0" smtClean="0"/>
              <a:t>G1 Gross LSL = 0 MW</a:t>
            </a:r>
          </a:p>
          <a:p>
            <a:r>
              <a:rPr lang="en-US" sz="1600" dirty="0" smtClean="0"/>
              <a:t>G1 Cost/Offer = $30/MWh</a:t>
            </a:r>
          </a:p>
          <a:p>
            <a:r>
              <a:rPr lang="en-US" sz="1600" dirty="0" smtClean="0"/>
              <a:t>L1 = 30 MW (flat)</a:t>
            </a:r>
          </a:p>
          <a:p>
            <a:r>
              <a:rPr lang="en-US" sz="1600" dirty="0" smtClean="0"/>
              <a:t>L1 is operationally independent of G1, but in same QSE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Current Rules</a:t>
            </a:r>
          </a:p>
          <a:p>
            <a:pPr lvl="1"/>
            <a:r>
              <a:rPr lang="en-US" sz="1200" dirty="0" smtClean="0"/>
              <a:t>Registration as a PUN is not required to allow for netting of BTM Gen and Load</a:t>
            </a:r>
          </a:p>
          <a:p>
            <a:pPr lvl="1"/>
            <a:r>
              <a:rPr lang="en-US" sz="1200" dirty="0" smtClean="0"/>
              <a:t>Netting is applicable in Operations and in Settlement</a:t>
            </a:r>
          </a:p>
          <a:p>
            <a:pPr lvl="1"/>
            <a:r>
              <a:rPr lang="en-US" sz="1200" dirty="0" smtClean="0"/>
              <a:t>Load that is netted against BTM gen is not “ERCOT Load” in Operations or in Settlement</a:t>
            </a:r>
          </a:p>
          <a:p>
            <a:pPr lvl="1"/>
            <a:r>
              <a:rPr lang="en-US" sz="1200" dirty="0" smtClean="0"/>
              <a:t>Net Gen @ POI settled at the nodal price; Net Load @ POI settled at the load zone price</a:t>
            </a:r>
          </a:p>
          <a:p>
            <a:pPr lvl="1"/>
            <a:r>
              <a:rPr lang="en-US" sz="1200" dirty="0" smtClean="0"/>
              <a:t>G1 is self-dispatched up to the quantity of BTM Load</a:t>
            </a:r>
          </a:p>
          <a:p>
            <a:pPr lvl="1"/>
            <a:r>
              <a:rPr lang="en-US" sz="1200" dirty="0" smtClean="0"/>
              <a:t>G1 is ERCOT-dispatched for quantities exceeding BTM Load</a:t>
            </a:r>
            <a:endParaRPr lang="en-US" sz="1200" dirty="0"/>
          </a:p>
        </p:txBody>
      </p:sp>
      <p:sp>
        <p:nvSpPr>
          <p:cNvPr id="12" name="Oval 11"/>
          <p:cNvSpPr/>
          <p:nvPr/>
        </p:nvSpPr>
        <p:spPr>
          <a:xfrm>
            <a:off x="2667000" y="1638615"/>
            <a:ext cx="3002915" cy="977265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637280" y="2127248"/>
            <a:ext cx="477520" cy="438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691890" y="2237103"/>
            <a:ext cx="183515" cy="132080"/>
          </a:xfrm>
          <a:custGeom>
            <a:avLst/>
            <a:gdLst>
              <a:gd name="connsiteX0" fmla="*/ 0 w 1828800"/>
              <a:gd name="connsiteY0" fmla="*/ 907143 h 907143"/>
              <a:gd name="connsiteX1" fmla="*/ 899886 w 1828800"/>
              <a:gd name="connsiteY1" fmla="*/ 0 h 907143"/>
              <a:gd name="connsiteX2" fmla="*/ 1828800 w 1828800"/>
              <a:gd name="connsiteY2" fmla="*/ 907143 h 907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00" h="907143">
                <a:moveTo>
                  <a:pt x="0" y="907143"/>
                </a:moveTo>
                <a:cubicBezTo>
                  <a:pt x="297543" y="453571"/>
                  <a:pt x="595086" y="0"/>
                  <a:pt x="899886" y="0"/>
                </a:cubicBezTo>
                <a:cubicBezTo>
                  <a:pt x="1204686" y="0"/>
                  <a:pt x="1516743" y="453571"/>
                  <a:pt x="1828800" y="90714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5" name="Freeform 14"/>
          <p:cNvSpPr/>
          <p:nvPr/>
        </p:nvSpPr>
        <p:spPr>
          <a:xfrm rot="10800000">
            <a:off x="3876040" y="2367278"/>
            <a:ext cx="183515" cy="132080"/>
          </a:xfrm>
          <a:custGeom>
            <a:avLst/>
            <a:gdLst>
              <a:gd name="connsiteX0" fmla="*/ 0 w 1828800"/>
              <a:gd name="connsiteY0" fmla="*/ 907143 h 907143"/>
              <a:gd name="connsiteX1" fmla="*/ 899886 w 1828800"/>
              <a:gd name="connsiteY1" fmla="*/ 0 h 907143"/>
              <a:gd name="connsiteX2" fmla="*/ 1828800 w 1828800"/>
              <a:gd name="connsiteY2" fmla="*/ 907143 h 907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00" h="907143">
                <a:moveTo>
                  <a:pt x="0" y="907143"/>
                </a:moveTo>
                <a:cubicBezTo>
                  <a:pt x="297543" y="453571"/>
                  <a:pt x="595086" y="0"/>
                  <a:pt x="899886" y="0"/>
                </a:cubicBezTo>
                <a:cubicBezTo>
                  <a:pt x="1204686" y="0"/>
                  <a:pt x="1516743" y="453571"/>
                  <a:pt x="1828800" y="90714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cxnSp>
        <p:nvCxnSpPr>
          <p:cNvPr id="66" name="Straight Connector 65"/>
          <p:cNvCxnSpPr/>
          <p:nvPr/>
        </p:nvCxnSpPr>
        <p:spPr>
          <a:xfrm>
            <a:off x="4489443" y="1751965"/>
            <a:ext cx="14285" cy="534035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3901125" y="1751965"/>
            <a:ext cx="0" cy="375283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3886200" y="1743959"/>
            <a:ext cx="610386" cy="283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1" name="Isosceles Triangle 80"/>
          <p:cNvSpPr/>
          <p:nvPr/>
        </p:nvSpPr>
        <p:spPr>
          <a:xfrm rot="10800000">
            <a:off x="4267200" y="2233133"/>
            <a:ext cx="457200" cy="304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76600" y="2209800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/>
                </a:solidFill>
              </a:rPr>
              <a:t>G1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7872" y="220929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L</a:t>
            </a:r>
            <a:r>
              <a:rPr lang="en-US" sz="1400" dirty="0" smtClean="0">
                <a:solidFill>
                  <a:schemeClr val="accent1"/>
                </a:solidFill>
              </a:rPr>
              <a:t>1</a:t>
            </a:r>
            <a:endParaRPr lang="en-US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844184" y="1568376"/>
            <a:ext cx="3200401" cy="30014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1582199"/>
            <a:ext cx="3066474" cy="298980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Scenario 1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9075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82009" y="2057474"/>
            <a:ext cx="1204191" cy="1661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Load = 30 MW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58009" y="3150296"/>
            <a:ext cx="1204191" cy="559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Gen output = </a:t>
            </a:r>
            <a:r>
              <a:rPr lang="en-US" sz="1600" dirty="0"/>
              <a:t>1</a:t>
            </a:r>
            <a:r>
              <a:rPr lang="en-US" sz="1600" dirty="0" smtClean="0"/>
              <a:t>0 MW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685800"/>
            <a:ext cx="2209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Netting In Operations and Settlement</a:t>
            </a:r>
          </a:p>
          <a:p>
            <a:pPr algn="ctr"/>
            <a:r>
              <a:rPr lang="en-US" sz="1600" dirty="0" smtClean="0"/>
              <a:t>(Current Rules)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1226704" y="3691871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RN = $10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2746952" y="3711665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LZ = $75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6631710" y="2069019"/>
            <a:ext cx="1216890" cy="1626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Load =  30 MW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107709" y="3150296"/>
            <a:ext cx="1216891" cy="5415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Gen output = 0 MW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07709" y="695845"/>
            <a:ext cx="28805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No Netting In Operations, but Netted in Settlement</a:t>
            </a:r>
          </a:p>
          <a:p>
            <a:pPr algn="ctr"/>
            <a:r>
              <a:rPr lang="en-US" sz="1600" dirty="0" smtClean="0"/>
              <a:t>(Not Current Rules)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5230897" y="3718405"/>
            <a:ext cx="1081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RN = $10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766972" y="3722533"/>
            <a:ext cx="1081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LZ = $75</a:t>
            </a:r>
            <a:endParaRPr lang="en-US" sz="1600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643467" y="4572000"/>
            <a:ext cx="4000500" cy="1802290"/>
          </a:xfrm>
        </p:spPr>
        <p:txBody>
          <a:bodyPr/>
          <a:lstStyle/>
          <a:p>
            <a:r>
              <a:rPr lang="en-US" sz="1400" dirty="0" smtClean="0"/>
              <a:t>Incentive to self-dispatch G1 to 10 MW</a:t>
            </a:r>
          </a:p>
          <a:p>
            <a:r>
              <a:rPr lang="en-US" sz="1400" dirty="0" smtClean="0"/>
              <a:t>Inefficient self-dispatch of G1 relative to its cost/offer ($30) and the nodal price ($10) due to G1 effectively settling at LZ price ($75) up to L1 MW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4838700" y="4572000"/>
            <a:ext cx="4076700" cy="1905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No self-dispatch of G1</a:t>
            </a:r>
          </a:p>
          <a:p>
            <a:r>
              <a:rPr lang="en-US" sz="1400" dirty="0" smtClean="0"/>
              <a:t>G1 is efficiently dispatched at 0 MW by ERCOT relative to its cost/offer ($30) and the nodal price ($10)</a:t>
            </a:r>
          </a:p>
          <a:p>
            <a:r>
              <a:rPr lang="en-US" sz="1400" dirty="0" smtClean="0"/>
              <a:t>ERCOT Dispatch and Settlement of G1/L1 are not aligned </a:t>
            </a:r>
          </a:p>
          <a:p>
            <a:pPr lvl="1"/>
            <a:r>
              <a:rPr lang="en-US" sz="1000" dirty="0" smtClean="0"/>
              <a:t>G1 incentive is to produce 10 MW, which is inconsistent with its cost/offer ($30) relative to the nodal price ($10) and inconsistent with its Basepoint of 0 MW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1618241"/>
            <a:ext cx="3169804" cy="287755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800600" y="1615282"/>
            <a:ext cx="3276600" cy="28805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Scenario 2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725997"/>
            <a:ext cx="2209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Netting In Operations and Settlement</a:t>
            </a:r>
          </a:p>
          <a:p>
            <a:pPr algn="ctr"/>
            <a:r>
              <a:rPr lang="en-US" sz="1600" dirty="0" smtClean="0"/>
              <a:t>(Current Rules)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1254125" y="37279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RN = $75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2826904" y="373351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LZ = $10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5196609" y="725997"/>
            <a:ext cx="28805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No Netting In Operations, but Netted in Settlement</a:t>
            </a:r>
          </a:p>
          <a:p>
            <a:pPr algn="ctr"/>
            <a:r>
              <a:rPr lang="en-US" sz="1600" dirty="0" smtClean="0"/>
              <a:t>(Not Current Rules)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5187676" y="3727900"/>
            <a:ext cx="1095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RN = $75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688371" y="3727900"/>
            <a:ext cx="1095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LZ = $10</a:t>
            </a:r>
            <a:endParaRPr lang="en-US" sz="1600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643467" y="4572000"/>
            <a:ext cx="4000500" cy="1802290"/>
          </a:xfrm>
        </p:spPr>
        <p:txBody>
          <a:bodyPr/>
          <a:lstStyle/>
          <a:p>
            <a:r>
              <a:rPr lang="en-US" sz="1400" dirty="0" smtClean="0"/>
              <a:t>Incentive to self-dispatch G1 to 0 MW</a:t>
            </a:r>
          </a:p>
          <a:p>
            <a:r>
              <a:rPr lang="en-US" sz="1400" dirty="0" smtClean="0"/>
              <a:t>Inefficient self-dispatch of G1 relative to its cost/offer ($30) and the nodal price ($75) due to G1 effectively settling at LZ price ($10) up to L1 MW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838700" y="4572000"/>
            <a:ext cx="4000500" cy="180229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No self-dispatch of G1</a:t>
            </a:r>
          </a:p>
          <a:p>
            <a:r>
              <a:rPr lang="en-US" sz="1400" dirty="0" smtClean="0"/>
              <a:t>G1 is efficiently dispatched at 10 MW by ERCOT relative to its cost/offer ($30) and the nodal price ($75)</a:t>
            </a:r>
          </a:p>
          <a:p>
            <a:r>
              <a:rPr lang="en-US" sz="1400" dirty="0"/>
              <a:t>ERCOT Dispatch and Settlement of </a:t>
            </a:r>
            <a:r>
              <a:rPr lang="en-US" sz="1400" dirty="0" smtClean="0"/>
              <a:t>G1/L1 are </a:t>
            </a:r>
            <a:r>
              <a:rPr lang="en-US" sz="1400" dirty="0"/>
              <a:t>not aligned </a:t>
            </a:r>
          </a:p>
          <a:p>
            <a:pPr lvl="1"/>
            <a:r>
              <a:rPr lang="en-US" sz="1000" dirty="0"/>
              <a:t>G1 incentive is to produce </a:t>
            </a:r>
            <a:r>
              <a:rPr lang="en-US" sz="1000" dirty="0" smtClean="0"/>
              <a:t>0 MW, which is</a:t>
            </a:r>
            <a:r>
              <a:rPr lang="en-US" sz="1000" dirty="0"/>
              <a:t> i</a:t>
            </a:r>
            <a:r>
              <a:rPr lang="en-US" sz="1000" dirty="0" smtClean="0"/>
              <a:t>nconsistent </a:t>
            </a:r>
            <a:r>
              <a:rPr lang="en-US" sz="1000" dirty="0"/>
              <a:t>with its </a:t>
            </a:r>
            <a:r>
              <a:rPr lang="en-US" sz="1000" dirty="0" smtClean="0"/>
              <a:t>cost/offer ($30) relative </a:t>
            </a:r>
            <a:r>
              <a:rPr lang="en-US" sz="1000" dirty="0"/>
              <a:t>to the nodal </a:t>
            </a:r>
            <a:r>
              <a:rPr lang="en-US" sz="1000" dirty="0" smtClean="0"/>
              <a:t>price ($75) and </a:t>
            </a:r>
            <a:r>
              <a:rPr lang="en-US" sz="1000" dirty="0"/>
              <a:t>i</a:t>
            </a:r>
            <a:r>
              <a:rPr lang="en-US" sz="1000" dirty="0" smtClean="0"/>
              <a:t>nconsistent </a:t>
            </a:r>
            <a:r>
              <a:rPr lang="en-US" sz="1000" dirty="0"/>
              <a:t>with its </a:t>
            </a:r>
            <a:r>
              <a:rPr lang="en-US" sz="1000" dirty="0" smtClean="0"/>
              <a:t>Basepoint of 100 MW</a:t>
            </a:r>
            <a:endParaRPr lang="en-US" sz="1000" dirty="0"/>
          </a:p>
        </p:txBody>
      </p:sp>
      <p:sp>
        <p:nvSpPr>
          <p:cNvPr id="21" name="Rectangle 20"/>
          <p:cNvSpPr/>
          <p:nvPr/>
        </p:nvSpPr>
        <p:spPr>
          <a:xfrm>
            <a:off x="2778126" y="2026403"/>
            <a:ext cx="1216890" cy="1626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Load =  30 MW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254125" y="3124200"/>
            <a:ext cx="1216891" cy="52505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Gen output = 0MW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54139" y="2014858"/>
            <a:ext cx="1204191" cy="1661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Load = </a:t>
            </a:r>
            <a:r>
              <a:rPr lang="en-US" dirty="0"/>
              <a:t>3</a:t>
            </a:r>
            <a:r>
              <a:rPr lang="en-US" dirty="0" smtClean="0"/>
              <a:t>0 MW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030139" y="3124200"/>
            <a:ext cx="1204191" cy="542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Gen output = 10 MW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0934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643467" y="838200"/>
            <a:ext cx="3276600" cy="28805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“ERCOT Load” Differences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609600" y="3886200"/>
            <a:ext cx="7848600" cy="1802290"/>
          </a:xfrm>
        </p:spPr>
        <p:txBody>
          <a:bodyPr/>
          <a:lstStyle/>
          <a:p>
            <a:r>
              <a:rPr lang="en-US" sz="1400" dirty="0" smtClean="0"/>
              <a:t>ERCOT RT Load is equal to the sum of telemetered Generation Resource Net MW minus DC Tie Flows (where + = DC Export; - = DC Import)</a:t>
            </a:r>
          </a:p>
          <a:p>
            <a:r>
              <a:rPr lang="en-US" sz="1400" dirty="0" smtClean="0"/>
              <a:t>In the case of “Netting in Operations and Settlement (Current Rules)” the example above will contribute 0 MW to ERCOT RT Load and 0 MW to ERCOT Settlement Load</a:t>
            </a:r>
          </a:p>
          <a:p>
            <a:r>
              <a:rPr lang="en-US" sz="1400" dirty="0" smtClean="0"/>
              <a:t>In the case of “No Netting in Operations, but Netted in Settlement (Not Current Rules),” the example above will contribute 100 MW to ERCOT RT Load and 0 MW to ERCOT Settlement Load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397006" y="1237776"/>
            <a:ext cx="1204191" cy="1661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Load = 100MW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873006" y="1245578"/>
            <a:ext cx="1204191" cy="16442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 output = 100MW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6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9340</TotalTime>
  <Words>591</Words>
  <Application>Microsoft Office PowerPoint</Application>
  <PresentationFormat>On-screen Show (4:3)</PresentationFormat>
  <Paragraphs>79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Example Description</vt:lpstr>
      <vt:lpstr>Scenario 1</vt:lpstr>
      <vt:lpstr>Scenario 2</vt:lpstr>
      <vt:lpstr>“ERCOT Load” Differences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Paul Wattles</cp:lastModifiedBy>
  <cp:revision>336</cp:revision>
  <cp:lastPrinted>2016-01-21T20:53:15Z</cp:lastPrinted>
  <dcterms:created xsi:type="dcterms:W3CDTF">2016-01-21T15:20:31Z</dcterms:created>
  <dcterms:modified xsi:type="dcterms:W3CDTF">2021-03-18T19:09:36Z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