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9"/>
  </p:notesMasterIdLst>
  <p:handoutMasterIdLst>
    <p:handoutMasterId r:id="rId20"/>
  </p:handoutMasterIdLst>
  <p:sldIdLst>
    <p:sldId id="260" r:id="rId5"/>
    <p:sldId id="296" r:id="rId6"/>
    <p:sldId id="359" r:id="rId7"/>
    <p:sldId id="358" r:id="rId8"/>
    <p:sldId id="294" r:id="rId9"/>
    <p:sldId id="344" r:id="rId10"/>
    <p:sldId id="360" r:id="rId11"/>
    <p:sldId id="345" r:id="rId12"/>
    <p:sldId id="352" r:id="rId13"/>
    <p:sldId id="361" r:id="rId14"/>
    <p:sldId id="362" r:id="rId15"/>
    <p:sldId id="363" r:id="rId16"/>
    <p:sldId id="364" r:id="rId17"/>
    <p:sldId id="365" r:id="rId18"/>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70" d="100"/>
          <a:sy n="70" d="100"/>
        </p:scale>
        <p:origin x="1416" y="120"/>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1.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3/17/2021</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3/17/2021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3709118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8925286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3656779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6822162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000" dirty="0" smtClean="0">
                <a:solidFill>
                  <a:prstClr val="black"/>
                </a:solidFill>
              </a:rPr>
              <a:t>March 2021</a:t>
            </a:r>
            <a:endParaRPr lang="en-US" sz="1000" dirty="0">
              <a:solidFill>
                <a:prstClr val="black"/>
              </a:solidFill>
            </a:endParaRPr>
          </a:p>
        </p:txBody>
      </p:sp>
    </p:spTree>
    <p:extLst>
      <p:ext uri="{BB962C8B-B14F-4D97-AF65-F5344CB8AC3E}">
        <p14:creationId xmlns:p14="http://schemas.microsoft.com/office/powerpoint/2010/main" val="143838479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678401123"/>
      </p:ext>
    </p:extLst>
  </p:cSld>
  <p:clrMap bg1="lt1" tx1="dk1" bg2="lt2" tx2="dk2" accent1="accent1" accent2="accent2" accent3="accent3" accent4="accent4" accent5="accent5" accent6="accent6" hlink="hlink" folHlink="folHlink"/>
  <p:sldLayoutIdLst>
    <p:sldLayoutId id="2147494278" r:id="rId1"/>
    <p:sldLayoutId id="2147494279"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8</a:t>
              </a:r>
              <a:r>
                <a:rPr lang="en-US" altLang="en-US" sz="3200" b="1" dirty="0" smtClean="0"/>
                <a:t>: </a:t>
              </a:r>
              <a:r>
                <a:rPr lang="en-US" altLang="en-US" sz="3200" b="1" dirty="0"/>
                <a:t>PRS Report </a:t>
              </a:r>
            </a:p>
            <a:p>
              <a:pPr eaLnBrk="1" hangingPunct="1"/>
              <a:endParaRPr lang="en-US" altLang="en-US" b="1" dirty="0"/>
            </a:p>
            <a:p>
              <a:pPr eaLnBrk="1" hangingPunct="1"/>
              <a:r>
                <a:rPr lang="en-US" altLang="en-US" sz="2000" dirty="0" smtClean="0"/>
                <a:t>Martha Henson</a:t>
              </a:r>
              <a:endParaRPr lang="en-US" altLang="en-US" sz="2000" dirty="0"/>
            </a:p>
            <a:p>
              <a:pPr eaLnBrk="1" hangingPunct="1"/>
              <a:r>
                <a:rPr lang="en-US" altLang="en-US" sz="2000" dirty="0"/>
                <a:t>PRS </a:t>
              </a:r>
              <a:r>
                <a:rPr lang="en-US" altLang="en-US" sz="2000" dirty="0" smtClean="0"/>
                <a:t>Chair</a:t>
              </a:r>
              <a:endParaRPr lang="en-US" altLang="en-US" sz="2000" dirty="0"/>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March 24, 2021</a:t>
              </a:r>
              <a:endParaRPr lang="en-US" altLang="en-US" dirty="0"/>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NPRR1060, Improvements to ERS Testing Requirements and Other ERS Items [ERCOT]</a:t>
            </a:r>
            <a:endParaRPr lang="en-US" sz="1800" dirty="0"/>
          </a:p>
        </p:txBody>
      </p:sp>
      <p:sp>
        <p:nvSpPr>
          <p:cNvPr id="14339" name="Rectangle 2"/>
          <p:cNvSpPr>
            <a:spLocks noChangeArrowheads="1"/>
          </p:cNvSpPr>
          <p:nvPr/>
        </p:nvSpPr>
        <p:spPr bwMode="auto">
          <a:xfrm>
            <a:off x="313899" y="633811"/>
            <a:ext cx="8488908"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dirty="0"/>
              <a:t>Proposed Effective Date:  </a:t>
            </a:r>
            <a:r>
              <a:rPr lang="en-US" sz="1600" dirty="0"/>
              <a:t>Upon system implementation</a:t>
            </a:r>
          </a:p>
          <a:p>
            <a:r>
              <a:rPr lang="en-US" sz="1600" b="1" dirty="0"/>
              <a:t>ERCOT Impact Analysis:  </a:t>
            </a:r>
            <a:r>
              <a:rPr lang="en-US" sz="1600" dirty="0"/>
              <a:t>Less than $5k (O&amp;M); no impacts to ERCOT staffing; impacts to </a:t>
            </a:r>
            <a:r>
              <a:rPr lang="x-none" sz="1600" dirty="0"/>
              <a:t>BI &amp; Data Analytics</a:t>
            </a:r>
            <a:r>
              <a:rPr lang="en-US" sz="1600" dirty="0"/>
              <a:t>; E</a:t>
            </a:r>
            <a:r>
              <a:rPr lang="x-none" sz="1600" dirty="0"/>
              <a:t>RCOT business processes</a:t>
            </a:r>
            <a:r>
              <a:rPr lang="en-US" sz="1600" dirty="0"/>
              <a:t> will be updated; no impacts to ERCOT grid operations and practices.</a:t>
            </a:r>
          </a:p>
          <a:p>
            <a:r>
              <a:rPr lang="en-US" sz="1600" b="1" dirty="0"/>
              <a:t>Revision Description:  </a:t>
            </a:r>
            <a:r>
              <a:rPr lang="en-US" sz="1600" dirty="0"/>
              <a:t>This NPRR:  makes a number of revisions pertaining to Emergency Response Service (ERS), including: 1) Modifying and adding language related to the testing of ERS Resources, sites that participate in more than one ERS Resource, and availability determinations; 2) Simplifying the process for notifying ERCOT of planned maintenance and self-testing for ERS Generators, in order to align the process with requirements for ERS Loads; 3) Clarifying language related to metering requirements for ERS Generators; 4) Clarifying language related to the performance of co-located ERS Generators; and 5) Adding language to address how ERCOT will treat ERS Resources with missing meter data for purposes of availability calculations.</a:t>
            </a:r>
          </a:p>
          <a:p>
            <a:r>
              <a:rPr lang="en-US" sz="1600" b="1" dirty="0"/>
              <a:t>PRS Decision:</a:t>
            </a:r>
            <a:r>
              <a:rPr lang="en-US" sz="1600" dirty="0"/>
              <a:t>  On 2/11/21, PRS voted via roll call to recommend approval of NPRR1060 as amended by the 1/8/21 ERCOT comments.  There was one opposing vote from the IPM (Morgan Stanley) Market Segment, and one abstention from the Independent Generator (Luminant) Market Segment.  On 3/11/21, PRS voted via roll call to endorse and forward to TAC the 2/11/21 PRS Report and the Impact Analysis for NPRR1060.  There was one opposing vote from the IPM (Morgan Stanley) Market Segment, and one abstention from the Independent Generator (Luminant) Market Segment.</a:t>
            </a:r>
          </a:p>
        </p:txBody>
      </p:sp>
    </p:spTree>
    <p:extLst>
      <p:ext uri="{BB962C8B-B14F-4D97-AF65-F5344CB8AC3E}">
        <p14:creationId xmlns:p14="http://schemas.microsoft.com/office/powerpoint/2010/main" val="38764704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NPRR1065, Implementation Adjustment for NPRR917</a:t>
            </a:r>
            <a:endParaRPr lang="en-US" sz="1800" dirty="0"/>
          </a:p>
        </p:txBody>
      </p:sp>
      <p:sp>
        <p:nvSpPr>
          <p:cNvPr id="14339" name="Rectangle 2"/>
          <p:cNvSpPr>
            <a:spLocks noChangeArrowheads="1"/>
          </p:cNvSpPr>
          <p:nvPr/>
        </p:nvSpPr>
        <p:spPr bwMode="auto">
          <a:xfrm>
            <a:off x="346586" y="633811"/>
            <a:ext cx="8480323"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of NPRR917, Nodal Pricing for Settlement Only Distribution Generators (SODGs) and Settlement Only Transmission Generators (SOTGs)</a:t>
            </a:r>
          </a:p>
          <a:p>
            <a:r>
              <a:rPr lang="en-US" b="1" dirty="0"/>
              <a:t>ERCOT Impact Analysis:  </a:t>
            </a:r>
            <a:r>
              <a:rPr lang="en-US" dirty="0"/>
              <a:t>No budgetary impact; no impacts to ERCOT staffing; no impacts to ERCOT computer systems; E</a:t>
            </a:r>
            <a:r>
              <a:rPr lang="x-none" dirty="0"/>
              <a:t>RCOT business processes</a:t>
            </a:r>
            <a:r>
              <a:rPr lang="en-US" dirty="0"/>
              <a:t> will be updated; no impacts to ERCOT grid operations and practices.</a:t>
            </a:r>
          </a:p>
          <a:p>
            <a:r>
              <a:rPr lang="en-US" b="1" dirty="0"/>
              <a:t>Revision Description:  </a:t>
            </a:r>
            <a:r>
              <a:rPr lang="en-US" dirty="0"/>
              <a:t>This NPRR strikes a sentence from Section 6.6.3.9, Real-Time Payment or Charge for Energy from a Settlement Only Distribution Generator (SODG) or a Settlement Only Transmission Generator (SOTG), that describes the energy volumes for a Settlement Only Generator (SOG) subject to nodal vs. zonal pricing and replaces that sentence with a formula; revises the name and definition of a related billing determinant, from “OFSOG” to “MEBSOG”, to more accurately describe the data it represents; and adjusts the Default Uplift Settlement described in paragraph (2) of Section 9.19.1, Default Uplift Invoices, to combine SOG generation with other generation for the Counter-Party.</a:t>
            </a:r>
          </a:p>
          <a:p>
            <a:r>
              <a:rPr lang="en-US" b="1" dirty="0"/>
              <a:t>PRS Decision:</a:t>
            </a:r>
            <a:r>
              <a:rPr lang="en-US" dirty="0"/>
              <a:t>  On 2/11/21, PRS voted via roll call to recommend approval of NPRR1065 as revised by PRS.  There were two abstentions from the Independent Generator (Luminant, Calpine) Market Segment.  On 3/11/21, PRS unanimously voted via roll call to endorse and forward to TAC the 2/11/21 PRS Report and Impact Analysis for NPRR1065.  The IREP Market Segment did not participate in the vote.</a:t>
            </a:r>
          </a:p>
        </p:txBody>
      </p:sp>
    </p:spTree>
    <p:extLst>
      <p:ext uri="{BB962C8B-B14F-4D97-AF65-F5344CB8AC3E}">
        <p14:creationId xmlns:p14="http://schemas.microsoft.com/office/powerpoint/2010/main" val="28655543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400" i="1" dirty="0"/>
              <a:t>NPRR1066, Interconnection of Existing Generation Owned by a Municipally Owned Utility (MOU) or Electric Cooperative (EC) Transferring Load into the ERCOT System [ERCOT]</a:t>
            </a:r>
            <a:endParaRPr lang="en-US" sz="1400" dirty="0"/>
          </a:p>
        </p:txBody>
      </p:sp>
      <p:sp>
        <p:nvSpPr>
          <p:cNvPr id="14339" name="Rectangle 2"/>
          <p:cNvSpPr>
            <a:spLocks noChangeArrowheads="1"/>
          </p:cNvSpPr>
          <p:nvPr/>
        </p:nvSpPr>
        <p:spPr bwMode="auto">
          <a:xfrm>
            <a:off x="313899" y="633811"/>
            <a:ext cx="8488908"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dirty="0"/>
              <a:t>Proposed Effective Date:  </a:t>
            </a:r>
            <a:r>
              <a:rPr lang="en-US" sz="1600" dirty="0"/>
              <a:t>May 1, 2021</a:t>
            </a:r>
          </a:p>
          <a:p>
            <a:r>
              <a:rPr lang="en-US" sz="1600" b="1" dirty="0"/>
              <a:t>ERCOT Impact Analysis:  </a:t>
            </a:r>
            <a:r>
              <a:rPr lang="en-US" sz="1600" dirty="0"/>
              <a:t>No budgetary impact; no impacts to ERCOT staffing; no impacts to ERCOT computer systems; no impacts to E</a:t>
            </a:r>
            <a:r>
              <a:rPr lang="x-none" sz="1600" dirty="0"/>
              <a:t>RCOT business processes</a:t>
            </a:r>
            <a:r>
              <a:rPr lang="en-US" sz="1600" dirty="0"/>
              <a:t>; ERCOT grid operations and practices will be updated.</a:t>
            </a:r>
          </a:p>
          <a:p>
            <a:r>
              <a:rPr lang="en-US" sz="1600" b="1" dirty="0"/>
              <a:t>Revision Description:  </a:t>
            </a:r>
            <a:r>
              <a:rPr lang="en-US" sz="1600" dirty="0"/>
              <a:t>This NPRR grants ERCOT the discretion to apply existing standards that are applicable to older Generation Resources registered with ERCOT (a “grandfathered” standard) to an existing generation unit owned by a Municipally Owned Utility (MOU) or Electric Cooperative (EC) that is transferring Load into ERCOT and seeks to interconnect the existing generation unit to the ERCOT Transmission Grid in conjunction with the Load transfer.  ERCOT will only apply a grandfathered standard if the MOU or EC provides a written explanation as to why it cannot comply with the standard imposed on new Generation Resources, and demonstrates to ERCOT’s satisfaction that allowing the generation unit to comply with the grandfathered standard is reasonable and will not create a risk to reliability of the ERCOT System.  This NPRR also clarifies that, should an MOU or EC interconnect an older generation unit to the ERCOT Transmission System as part of a Load integration, the unit will not qualify the MOU or EC to receive Pre-Assigned Congestion Revenue Rights (PCRRs).</a:t>
            </a:r>
          </a:p>
          <a:p>
            <a:r>
              <a:rPr lang="en-US" sz="1600" b="1" dirty="0"/>
              <a:t>PRS Decision:</a:t>
            </a:r>
            <a:r>
              <a:rPr lang="en-US" sz="1600" dirty="0"/>
              <a:t>  On 2/11/21, PRS voted via roll call to recommend approval of NPRR1066 as revised by PRS.  There were two abstentions from the Independent Generator (Calpine, Luminant) Market Segment.  On 3/11/21, PRS unanimously voted to endorse and forward to TAC NPRR1066 as recommended by PRS in the 2/11/21 PRS Report.  The IREP Market Segment did not participate in the vote.</a:t>
            </a:r>
          </a:p>
        </p:txBody>
      </p:sp>
    </p:spTree>
    <p:extLst>
      <p:ext uri="{BB962C8B-B14F-4D97-AF65-F5344CB8AC3E}">
        <p14:creationId xmlns:p14="http://schemas.microsoft.com/office/powerpoint/2010/main" val="39030289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NPRR1069, Align Ancillary Service Responsibility for ESRs with NPRR987 – URGENT [ERCOT]</a:t>
            </a:r>
            <a:endParaRPr lang="en-US" sz="1800" dirty="0"/>
          </a:p>
        </p:txBody>
      </p:sp>
      <p:sp>
        <p:nvSpPr>
          <p:cNvPr id="14339" name="Rectangle 2"/>
          <p:cNvSpPr>
            <a:spLocks noChangeArrowheads="1"/>
          </p:cNvSpPr>
          <p:nvPr/>
        </p:nvSpPr>
        <p:spPr bwMode="auto">
          <a:xfrm>
            <a:off x="346586" y="633811"/>
            <a:ext cx="848032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of </a:t>
            </a:r>
            <a:r>
              <a:rPr lang="x-none" dirty="0"/>
              <a:t>NPRR987, BESTF-3 Energy Storage Resource Contribution to Physical Responsive Capability and Real-Time On-Line Reserve Capacity Calculations.</a:t>
            </a:r>
            <a:endParaRPr lang="en-US" dirty="0"/>
          </a:p>
          <a:p>
            <a:r>
              <a:rPr lang="en-US" b="1" dirty="0"/>
              <a:t>ERCOT Impact Analysis:  </a:t>
            </a:r>
            <a:r>
              <a:rPr lang="en-US" dirty="0"/>
              <a:t>No budgetary impact; no impacts to ERCOT staffing; no impacts to ERCOT computer systems; no impacts to E</a:t>
            </a:r>
            <a:r>
              <a:rPr lang="x-none" dirty="0"/>
              <a:t>RCOT business processes</a:t>
            </a:r>
            <a:r>
              <a:rPr lang="en-US" dirty="0"/>
              <a:t>; no impacts to ERCOT grid operations and practices.</a:t>
            </a:r>
          </a:p>
          <a:p>
            <a:r>
              <a:rPr lang="en-US" b="1" dirty="0"/>
              <a:t>Revision Description:  </a:t>
            </a:r>
            <a:r>
              <a:rPr lang="en-US" dirty="0"/>
              <a:t>This NPRR provides clarification to Settlement billing determinants to ensure that the capacity for an Energy Storage Resource (ESR) is not counted in the Off-Line Reserve Imbalance of the Real-Time Ancillary Service Imbalance Payment or Charge.</a:t>
            </a:r>
          </a:p>
          <a:p>
            <a:r>
              <a:rPr lang="en-US" b="1" dirty="0"/>
              <a:t>PRS Decision:</a:t>
            </a:r>
            <a:r>
              <a:rPr lang="en-US" dirty="0"/>
              <a:t>  On 3/11/21, PRS unanimously voted via roll call to grant NPRR1069 Urgent status; to recommend approval of NPRR1069 as revised by PRS; and to forward to TAC NPRR1069 and the Impact Analysis.  The IREP Market Segment did not participate the vote.</a:t>
            </a:r>
          </a:p>
        </p:txBody>
      </p:sp>
    </p:spTree>
    <p:extLst>
      <p:ext uri="{BB962C8B-B14F-4D97-AF65-F5344CB8AC3E}">
        <p14:creationId xmlns:p14="http://schemas.microsoft.com/office/powerpoint/2010/main" val="2196865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2021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14</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43195"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190999"/>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2/2 – 2/4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3/30 – 4/1</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5/25 – 5/27</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7/27 – 7/29</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10/5 – 10/7</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12/7 – 12/9</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NPRR902</a:t>
                      </a:r>
                      <a:r>
                        <a:rPr kumimoji="0" lang="en-US" sz="900" b="0" i="0" u="none" strike="noStrike" cap="none" normalizeH="0" baseline="0" dirty="0" smtClean="0">
                          <a:ln>
                            <a:noFill/>
                          </a:ln>
                          <a:solidFill>
                            <a:schemeClr val="tx1"/>
                          </a:solidFill>
                          <a:effectLst/>
                          <a:latin typeface="Courier New" pitchFamily="49" charset="0"/>
                        </a:rPr>
                        <a:t>(a)</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NOGRR195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NPRR1055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OBDRR023</a:t>
                      </a:r>
                      <a:r>
                        <a:rPr kumimoji="0" lang="en-US" sz="900" b="0" i="0" u="none" strike="noStrike" cap="none" normalizeH="0" baseline="0" dirty="0" smtClean="0">
                          <a:ln>
                            <a:noFill/>
                          </a:ln>
                          <a:solidFill>
                            <a:schemeClr val="tx1"/>
                          </a:solidFill>
                          <a:effectLst/>
                          <a:latin typeface="Courier New" pitchFamily="49" charset="0"/>
                        </a:rPr>
                        <a:t>(a)</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NPRR1020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NPRR902</a:t>
                      </a:r>
                      <a:r>
                        <a:rPr kumimoji="0" lang="en-US" sz="900" b="0" i="0" u="none" strike="sngStrike" cap="none" normalizeH="0" baseline="0" dirty="0" smtClean="0">
                          <a:ln>
                            <a:noFill/>
                          </a:ln>
                          <a:solidFill>
                            <a:schemeClr val="tx1"/>
                          </a:solidFill>
                          <a:effectLst/>
                          <a:latin typeface="Courier New" pitchFamily="49" charset="0"/>
                        </a:rPr>
                        <a:t>(b)</a:t>
                      </a: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smtClean="0">
                          <a:ln>
                            <a:noFill/>
                          </a:ln>
                          <a:solidFill>
                            <a:schemeClr val="tx1"/>
                          </a:solidFill>
                          <a:effectLst/>
                          <a:latin typeface="Courier New" pitchFamily="49" charset="0"/>
                        </a:rPr>
                        <a:t>NPRR974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smtClean="0">
                          <a:ln>
                            <a:noFill/>
                          </a:ln>
                          <a:solidFill>
                            <a:schemeClr val="tx1"/>
                          </a:solidFill>
                          <a:effectLst/>
                          <a:latin typeface="Courier New" pitchFamily="49" charset="0"/>
                        </a:rPr>
                        <a:t>NPRR978</a:t>
                      </a:r>
                      <a:r>
                        <a:rPr kumimoji="0" lang="en-US" sz="900" b="0" i="0" u="none" strike="sngStrike" cap="none" normalizeH="0" baseline="0" dirty="0" smtClean="0">
                          <a:ln>
                            <a:noFill/>
                          </a:ln>
                          <a:solidFill>
                            <a:schemeClr val="tx1"/>
                          </a:solidFill>
                          <a:effectLst/>
                          <a:latin typeface="Courier New" pitchFamily="49" charset="0"/>
                        </a:rPr>
                        <a:t>(c)</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NPRR998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NPRR1043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VCMRR027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NPRR974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NPRR978</a:t>
                      </a:r>
                      <a:r>
                        <a:rPr kumimoji="0" lang="en-US" sz="900" b="0" i="0" u="none" strike="noStrike" kern="1200" cap="none" normalizeH="0" baseline="0" dirty="0" smtClean="0">
                          <a:ln>
                            <a:noFill/>
                          </a:ln>
                          <a:solidFill>
                            <a:srgbClr val="FF0000"/>
                          </a:solidFill>
                          <a:effectLst/>
                          <a:latin typeface="Courier New" pitchFamily="49" charset="0"/>
                          <a:ea typeface="+mn-ea"/>
                          <a:cs typeface="+mn-cs"/>
                        </a:rPr>
                        <a:t>(c)</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kern="1200" cap="none" normalizeH="0" baseline="0" dirty="0" smtClean="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NPRR902</a:t>
                      </a:r>
                      <a:r>
                        <a:rPr kumimoji="0" lang="en-US" sz="900" b="0" i="0" u="none" strike="noStrike" cap="none" normalizeH="0" baseline="0" dirty="0" smtClean="0">
                          <a:ln>
                            <a:noFill/>
                          </a:ln>
                          <a:solidFill>
                            <a:srgbClr val="FF0000"/>
                          </a:solidFill>
                          <a:effectLst/>
                          <a:latin typeface="Courier New" pitchFamily="49" charset="0"/>
                        </a:rPr>
                        <a:t>(b)</a:t>
                      </a: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SCR811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NPRR484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NPRR829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1"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OBDRR023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(b)</a:t>
                      </a: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smtClean="0">
                          <a:ln>
                            <a:noFill/>
                          </a:ln>
                          <a:solidFill>
                            <a:schemeClr val="tx1"/>
                          </a:solidFill>
                          <a:effectLst/>
                          <a:latin typeface="Courier New" pitchFamily="49" charset="0"/>
                          <a:ea typeface="+mn-ea"/>
                          <a:cs typeface="+mn-cs"/>
                        </a:rPr>
                        <a:t>(NPRR863 FFR)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NPRR1015</a:t>
                      </a: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NPRR863</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 </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ECRS</a:t>
                      </a: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NPRR1015</a:t>
                      </a: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194363" y="55459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18" name="TextBox 21"/>
          <p:cNvSpPr txBox="1">
            <a:spLocks noChangeArrowheads="1"/>
          </p:cNvSpPr>
          <p:nvPr/>
        </p:nvSpPr>
        <p:spPr bwMode="auto">
          <a:xfrm>
            <a:off x="6470115" y="5546943"/>
            <a:ext cx="2505302" cy="830997"/>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NPRR902(a) – ECEII Market Participant MPIM role</a:t>
            </a:r>
          </a:p>
          <a:p>
            <a:pPr defTabSz="914400" eaLnBrk="1" hangingPunct="1">
              <a:defRPr/>
            </a:pPr>
            <a:r>
              <a:rPr lang="en-US" sz="800" b="0" kern="0" dirty="0" smtClean="0">
                <a:solidFill>
                  <a:prstClr val="black"/>
                </a:solidFill>
                <a:cs typeface="+mn-cs"/>
              </a:rPr>
              <a:t>NPRR902(b) – MIS links updated for ECEII reports</a:t>
            </a:r>
          </a:p>
          <a:p>
            <a:pPr defTabSz="914400" eaLnBrk="1" hangingPunct="1">
              <a:defRPr/>
            </a:pPr>
            <a:r>
              <a:rPr lang="en-US" sz="800" b="0" kern="0" dirty="0" smtClean="0">
                <a:solidFill>
                  <a:prstClr val="black"/>
                </a:solidFill>
                <a:cs typeface="+mn-cs"/>
              </a:rPr>
              <a:t>NPRR978(c) </a:t>
            </a:r>
            <a:r>
              <a:rPr lang="en-US" sz="800" b="0" kern="0" dirty="0">
                <a:solidFill>
                  <a:prstClr val="black"/>
                </a:solidFill>
                <a:cs typeface="+mn-cs"/>
              </a:rPr>
              <a:t>– </a:t>
            </a:r>
            <a:r>
              <a:rPr lang="en-US" sz="800" b="0" kern="0" dirty="0" smtClean="0">
                <a:solidFill>
                  <a:prstClr val="black"/>
                </a:solidFill>
                <a:cs typeface="+mn-cs"/>
              </a:rPr>
              <a:t>Forecast Zone scope</a:t>
            </a:r>
            <a:endParaRPr lang="en-US" sz="800" b="0" kern="0" dirty="0">
              <a:solidFill>
                <a:prstClr val="black"/>
              </a:solidFill>
              <a:cs typeface="+mn-cs"/>
            </a:endParaRPr>
          </a:p>
          <a:p>
            <a:pPr defTabSz="914400" eaLnBrk="1" hangingPunct="1">
              <a:defRPr/>
            </a:pPr>
            <a:r>
              <a:rPr lang="en-US" sz="800" b="0" kern="0" dirty="0" smtClean="0">
                <a:solidFill>
                  <a:prstClr val="black"/>
                </a:solidFill>
                <a:cs typeface="+mn-cs"/>
              </a:rPr>
              <a:t>SCR781(b) </a:t>
            </a:r>
            <a:r>
              <a:rPr lang="en-US" sz="800" b="0" kern="0" dirty="0">
                <a:solidFill>
                  <a:prstClr val="black"/>
                </a:solidFill>
                <a:cs typeface="+mn-cs"/>
              </a:rPr>
              <a:t>– </a:t>
            </a:r>
            <a:r>
              <a:rPr lang="en-US" sz="800" b="0" kern="0" dirty="0" smtClean="0">
                <a:solidFill>
                  <a:prstClr val="black"/>
                </a:solidFill>
                <a:cs typeface="+mn-cs"/>
              </a:rPr>
              <a:t>“Add” capability</a:t>
            </a:r>
          </a:p>
          <a:p>
            <a:pPr defTabSz="914400" eaLnBrk="1" hangingPunct="1">
              <a:defRPr/>
            </a:pPr>
            <a:r>
              <a:rPr lang="en-US" sz="800" b="0" kern="0" dirty="0" smtClean="0">
                <a:solidFill>
                  <a:prstClr val="black"/>
                </a:solidFill>
                <a:cs typeface="+mn-cs"/>
              </a:rPr>
              <a:t>OBDRR023(a) – ERS Expenditure Limit</a:t>
            </a:r>
          </a:p>
          <a:p>
            <a:pPr defTabSz="914400" eaLnBrk="1" hangingPunct="1">
              <a:defRPr/>
            </a:pPr>
            <a:r>
              <a:rPr lang="en-US" sz="800" b="0" kern="0" dirty="0" smtClean="0">
                <a:solidFill>
                  <a:prstClr val="black"/>
                </a:solidFill>
                <a:cs typeface="+mn-cs"/>
              </a:rPr>
              <a:t>OBDRR023(b) – 4 Standard Contract Terms/Year</a:t>
            </a:r>
          </a:p>
        </p:txBody>
      </p:sp>
      <p:graphicFrame>
        <p:nvGraphicFramePr>
          <p:cNvPr id="38" name="Table 37"/>
          <p:cNvGraphicFramePr>
            <a:graphicFrameLocks noGrp="1"/>
          </p:cNvGraphicFramePr>
          <p:nvPr>
            <p:extLst/>
          </p:nvPr>
        </p:nvGraphicFramePr>
        <p:xfrm>
          <a:off x="176358" y="5098190"/>
          <a:ext cx="8799059" cy="365760"/>
        </p:xfrm>
        <a:graphic>
          <a:graphicData uri="http://schemas.openxmlformats.org/drawingml/2006/table">
            <a:tbl>
              <a:tblPr firstRow="1" bandRow="1"/>
              <a:tblGrid>
                <a:gridCol w="1042842"/>
                <a:gridCol w="7756217"/>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smtClean="0">
                          <a:solidFill>
                            <a:schemeClr val="tx1"/>
                          </a:solidFill>
                        </a:rPr>
                        <a:t>TBD Items</a:t>
                      </a:r>
                      <a:endParaRPr lang="en-US" sz="1200" b="1" dirty="0">
                        <a:solidFill>
                          <a:schemeClr val="tx1"/>
                        </a:solidFill>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0" strike="noStrike" kern="1200" baseline="0" dirty="0" smtClean="0">
                          <a:solidFill>
                            <a:schemeClr val="tx1"/>
                          </a:solidFill>
                          <a:latin typeface="+mn-lt"/>
                          <a:ea typeface="+mn-ea"/>
                          <a:cs typeface="+mn-cs"/>
                        </a:rPr>
                        <a:t>NPRRs: 825(b), 826, 841, 857, 879, 885, 918, 935(b), 936, 939, 941, 945, 962, 965, 1004, 1020, 1030, 1032, 1034, 1040, 1051</a:t>
                      </a:r>
                    </a:p>
                    <a:p>
                      <a:pPr algn="ctr"/>
                      <a:r>
                        <a:rPr lang="en-US" sz="900" b="0" strike="noStrike" kern="1200" baseline="0" dirty="0" smtClean="0">
                          <a:solidFill>
                            <a:schemeClr val="tx1"/>
                          </a:solidFill>
                          <a:latin typeface="+mn-lt"/>
                          <a:ea typeface="+mn-ea"/>
                          <a:cs typeface="+mn-cs"/>
                        </a:rPr>
                        <a:t>SCRs: 789 P, 799, 800, 805, 809, 812                                      Others: PGRR066 </a:t>
                      </a:r>
                      <a:endParaRPr lang="en-US" sz="900" b="0" strike="sngStrike" kern="1200" baseline="0" dirty="0">
                        <a:solidFill>
                          <a:srgbClr val="FF0000"/>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19" name="TextBox 18"/>
          <p:cNvSpPr txBox="1"/>
          <p:nvPr/>
        </p:nvSpPr>
        <p:spPr>
          <a:xfrm>
            <a:off x="4261749" y="1355698"/>
            <a:ext cx="370549" cy="677108"/>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endParaRPr lang="en-US" sz="1000" b="1" i="1" kern="0" dirty="0">
              <a:solidFill>
                <a:srgbClr val="000000"/>
              </a:solidFill>
              <a:latin typeface="Arial" panose="020B0604020202020204"/>
              <a:cs typeface="+mn-cs"/>
            </a:endParaRPr>
          </a:p>
        </p:txBody>
      </p:sp>
      <p:sp>
        <p:nvSpPr>
          <p:cNvPr id="20" name="TextBox 19"/>
          <p:cNvSpPr txBox="1"/>
          <p:nvPr/>
        </p:nvSpPr>
        <p:spPr>
          <a:xfrm>
            <a:off x="2798047" y="1355698"/>
            <a:ext cx="370549" cy="3447098"/>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endParaRPr lang="en-US" sz="9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12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p:txBody>
      </p:sp>
      <p:sp>
        <p:nvSpPr>
          <p:cNvPr id="22" name="TextBox 12"/>
          <p:cNvSpPr txBox="1">
            <a:spLocks noChangeArrowheads="1"/>
          </p:cNvSpPr>
          <p:nvPr/>
        </p:nvSpPr>
        <p:spPr bwMode="auto">
          <a:xfrm>
            <a:off x="7467095" y="4152812"/>
            <a:ext cx="151662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2024 Go-Lives</a:t>
            </a:r>
            <a:endParaRPr lang="en-US" sz="1200" b="0" kern="0" dirty="0">
              <a:solidFill>
                <a:prstClr val="black"/>
              </a:solidFill>
              <a:cs typeface="+mn-cs"/>
            </a:endParaRPr>
          </a:p>
        </p:txBody>
      </p:sp>
      <p:sp>
        <p:nvSpPr>
          <p:cNvPr id="23" name="TextBox 12"/>
          <p:cNvSpPr txBox="1">
            <a:spLocks noChangeArrowheads="1"/>
          </p:cNvSpPr>
          <p:nvPr/>
        </p:nvSpPr>
        <p:spPr bwMode="auto">
          <a:xfrm>
            <a:off x="5779911" y="3541910"/>
            <a:ext cx="1964247" cy="4154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RIOO – Q4 2021</a:t>
            </a:r>
          </a:p>
          <a:p>
            <a:pPr algn="ctr" defTabSz="914400" eaLnBrk="1" hangingPunct="1">
              <a:defRPr/>
            </a:pPr>
            <a:r>
              <a:rPr lang="en-US" sz="900" b="0" kern="0" dirty="0" smtClean="0">
                <a:solidFill>
                  <a:prstClr val="black"/>
                </a:solidFill>
                <a:cs typeface="+mn-cs"/>
              </a:rPr>
              <a:t>RARF Add Functionality Go-Live</a:t>
            </a:r>
            <a:endParaRPr lang="en-US" sz="900" b="0" kern="0" dirty="0">
              <a:solidFill>
                <a:prstClr val="black"/>
              </a:solidFill>
              <a:cs typeface="+mn-cs"/>
            </a:endParaRPr>
          </a:p>
        </p:txBody>
      </p:sp>
      <p:sp>
        <p:nvSpPr>
          <p:cNvPr id="25" name="TextBox 12"/>
          <p:cNvSpPr txBox="1">
            <a:spLocks noChangeArrowheads="1"/>
          </p:cNvSpPr>
          <p:nvPr/>
        </p:nvSpPr>
        <p:spPr bwMode="auto">
          <a:xfrm>
            <a:off x="7467095" y="2771001"/>
            <a:ext cx="151247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TBD Go-Live</a:t>
            </a:r>
            <a:endParaRPr lang="en-US" sz="1200" b="0" kern="0" dirty="0">
              <a:solidFill>
                <a:prstClr val="black"/>
              </a:solidFill>
              <a:cs typeface="+mn-cs"/>
            </a:endParaRPr>
          </a:p>
        </p:txBody>
      </p:sp>
      <p:sp>
        <p:nvSpPr>
          <p:cNvPr id="26" name="TextBox 25"/>
          <p:cNvSpPr txBox="1"/>
          <p:nvPr/>
        </p:nvSpPr>
        <p:spPr>
          <a:xfrm>
            <a:off x="7162800" y="3988713"/>
            <a:ext cx="370549" cy="446276"/>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39" name="TextBox 12"/>
          <p:cNvSpPr txBox="1">
            <a:spLocks noChangeArrowheads="1"/>
          </p:cNvSpPr>
          <p:nvPr/>
        </p:nvSpPr>
        <p:spPr bwMode="auto">
          <a:xfrm>
            <a:off x="898329" y="4262453"/>
            <a:ext cx="1426464" cy="600164"/>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SCR804</a:t>
            </a:r>
          </a:p>
          <a:p>
            <a:pPr algn="ctr" defTabSz="914400" eaLnBrk="1" hangingPunct="1">
              <a:defRPr/>
            </a:pPr>
            <a:r>
              <a:rPr lang="en-US" sz="1050" b="0" dirty="0" smtClean="0">
                <a:solidFill>
                  <a:prstClr val="black"/>
                </a:solidFill>
                <a:cs typeface="+mn-cs"/>
              </a:rPr>
              <a:t>Go-Live – </a:t>
            </a:r>
            <a:r>
              <a:rPr lang="en-US" sz="1050" b="0" dirty="0" smtClean="0">
                <a:solidFill>
                  <a:srgbClr val="FF0000"/>
                </a:solidFill>
                <a:cs typeface="+mn-cs"/>
              </a:rPr>
              <a:t>April 2021</a:t>
            </a:r>
          </a:p>
          <a:p>
            <a:pPr algn="ctr" defTabSz="914400" eaLnBrk="1" hangingPunct="1">
              <a:defRPr/>
            </a:pPr>
            <a:r>
              <a:rPr lang="en-US" sz="1050" b="0" kern="0" dirty="0" smtClean="0">
                <a:solidFill>
                  <a:prstClr val="black"/>
                </a:solidFill>
                <a:cs typeface="+mn-cs"/>
              </a:rPr>
              <a:t>TO training in </a:t>
            </a:r>
            <a:r>
              <a:rPr lang="en-US" sz="1050" b="0" kern="0" dirty="0" smtClean="0">
                <a:solidFill>
                  <a:srgbClr val="FF0000"/>
                </a:solidFill>
                <a:cs typeface="+mn-cs"/>
              </a:rPr>
              <a:t>March</a:t>
            </a:r>
            <a:endParaRPr lang="en-US" sz="1050" b="0" kern="0" dirty="0">
              <a:solidFill>
                <a:srgbClr val="FF0000"/>
              </a:solidFill>
              <a:cs typeface="+mn-cs"/>
            </a:endParaRPr>
          </a:p>
        </p:txBody>
      </p:sp>
      <p:sp>
        <p:nvSpPr>
          <p:cNvPr id="45" name="TextBox 44"/>
          <p:cNvSpPr txBox="1"/>
          <p:nvPr/>
        </p:nvSpPr>
        <p:spPr>
          <a:xfrm>
            <a:off x="7118545" y="1366208"/>
            <a:ext cx="370549" cy="1592744"/>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I</a:t>
            </a:r>
            <a:r>
              <a:rPr lang="en-US" sz="105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endParaRPr lang="en-US" sz="9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56" name="TextBox 12"/>
          <p:cNvSpPr txBox="1">
            <a:spLocks noChangeArrowheads="1"/>
          </p:cNvSpPr>
          <p:nvPr/>
        </p:nvSpPr>
        <p:spPr bwMode="auto">
          <a:xfrm>
            <a:off x="3107687" y="2888548"/>
            <a:ext cx="1472227" cy="1107996"/>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ECMS – </a:t>
            </a:r>
            <a:r>
              <a:rPr lang="en-US" sz="1200" dirty="0" smtClean="0">
                <a:solidFill>
                  <a:prstClr val="black"/>
                </a:solidFill>
                <a:cs typeface="+mn-cs"/>
              </a:rPr>
              <a:t>May</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Market Info &amp; Grid Info to new platform</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Improved dashboards and displays</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Replace </a:t>
            </a:r>
            <a:r>
              <a:rPr lang="en-US" sz="900" b="0" dirty="0" err="1" smtClean="0">
                <a:solidFill>
                  <a:prstClr val="black"/>
                </a:solidFill>
                <a:cs typeface="+mn-cs"/>
              </a:rPr>
              <a:t>NoticeBuilder</a:t>
            </a:r>
            <a:endParaRPr lang="en-US" sz="900" b="0" kern="0" dirty="0">
              <a:solidFill>
                <a:prstClr val="black"/>
              </a:solidFill>
              <a:cs typeface="+mn-cs"/>
            </a:endParaRPr>
          </a:p>
        </p:txBody>
      </p:sp>
      <p:sp>
        <p:nvSpPr>
          <p:cNvPr id="57" name="TextBox 12"/>
          <p:cNvSpPr txBox="1">
            <a:spLocks noChangeArrowheads="1"/>
          </p:cNvSpPr>
          <p:nvPr/>
        </p:nvSpPr>
        <p:spPr bwMode="auto">
          <a:xfrm>
            <a:off x="7471035" y="1872748"/>
            <a:ext cx="1508760" cy="83099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ECMS – Dec. </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Combine ERCOT.com and MIS</a:t>
            </a:r>
          </a:p>
          <a:p>
            <a:pPr marL="171450" indent="-171450" defTabSz="914400" eaLnBrk="1" hangingPunct="1">
              <a:buFont typeface="Arial" panose="020B0604020202020204" pitchFamily="34" charset="0"/>
              <a:buChar char="•"/>
              <a:defRPr/>
            </a:pPr>
            <a:r>
              <a:rPr lang="en-US" sz="900" b="0" kern="0" dirty="0" smtClean="0">
                <a:solidFill>
                  <a:prstClr val="black"/>
                </a:solidFill>
                <a:cs typeface="+mn-cs"/>
              </a:rPr>
              <a:t>Improved search</a:t>
            </a:r>
          </a:p>
          <a:p>
            <a:pPr marL="171450" indent="-171450" defTabSz="914400" eaLnBrk="1" hangingPunct="1">
              <a:buFont typeface="Arial" panose="020B0604020202020204" pitchFamily="34" charset="0"/>
              <a:buChar char="•"/>
              <a:defRPr/>
            </a:pPr>
            <a:r>
              <a:rPr lang="en-US" sz="900" b="0" kern="0" dirty="0" smtClean="0">
                <a:solidFill>
                  <a:prstClr val="black"/>
                </a:solidFill>
                <a:cs typeface="+mn-cs"/>
              </a:rPr>
              <a:t>New navigation</a:t>
            </a:r>
            <a:endParaRPr lang="en-US" sz="900" b="0" kern="0" dirty="0">
              <a:solidFill>
                <a:prstClr val="black"/>
              </a:solidFill>
              <a:cs typeface="+mn-cs"/>
            </a:endParaRPr>
          </a:p>
        </p:txBody>
      </p:sp>
      <p:sp>
        <p:nvSpPr>
          <p:cNvPr id="36" name="TextBox 12"/>
          <p:cNvSpPr txBox="1">
            <a:spLocks noChangeArrowheads="1"/>
          </p:cNvSpPr>
          <p:nvPr/>
        </p:nvSpPr>
        <p:spPr bwMode="auto">
          <a:xfrm>
            <a:off x="3515462" y="4060839"/>
            <a:ext cx="2196966" cy="877163"/>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TBD Go-Lives Due to </a:t>
            </a:r>
            <a:r>
              <a:rPr lang="en-US" sz="1200" u="sng" dirty="0" smtClean="0">
                <a:solidFill>
                  <a:prstClr val="black"/>
                </a:solidFill>
                <a:cs typeface="+mn-cs"/>
              </a:rPr>
              <a:t>MMS/OS Delay</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NPRR904, NPRR1006, OBDRR009</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NPRR930</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NPRR1019</a:t>
            </a:r>
          </a:p>
        </p:txBody>
      </p:sp>
      <p:sp>
        <p:nvSpPr>
          <p:cNvPr id="40" name="TextBox 12"/>
          <p:cNvSpPr txBox="1">
            <a:spLocks noChangeArrowheads="1"/>
          </p:cNvSpPr>
          <p:nvPr/>
        </p:nvSpPr>
        <p:spPr bwMode="auto">
          <a:xfrm>
            <a:off x="160279" y="1943100"/>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a:t>
            </a:r>
            <a:endParaRPr lang="en-US" sz="1200" kern="0" dirty="0">
              <a:solidFill>
                <a:prstClr val="black"/>
              </a:solidFill>
              <a:cs typeface="+mn-cs"/>
            </a:endParaRPr>
          </a:p>
        </p:txBody>
      </p:sp>
      <p:sp>
        <p:nvSpPr>
          <p:cNvPr id="44" name="TextBox 43"/>
          <p:cNvSpPr txBox="1"/>
          <p:nvPr/>
        </p:nvSpPr>
        <p:spPr>
          <a:xfrm>
            <a:off x="1271547" y="2222500"/>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47" name="TextBox 12"/>
          <p:cNvSpPr txBox="1">
            <a:spLocks noChangeArrowheads="1"/>
          </p:cNvSpPr>
          <p:nvPr/>
        </p:nvSpPr>
        <p:spPr bwMode="auto">
          <a:xfrm>
            <a:off x="4572000" y="2153653"/>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June</a:t>
            </a:r>
            <a:endParaRPr lang="en-US" sz="1200" kern="0" dirty="0">
              <a:solidFill>
                <a:prstClr val="black"/>
              </a:solidFill>
              <a:cs typeface="+mn-cs"/>
            </a:endParaRPr>
          </a:p>
        </p:txBody>
      </p:sp>
      <p:sp>
        <p:nvSpPr>
          <p:cNvPr id="48" name="TextBox 47"/>
          <p:cNvSpPr txBox="1"/>
          <p:nvPr/>
        </p:nvSpPr>
        <p:spPr>
          <a:xfrm>
            <a:off x="5676655" y="2468482"/>
            <a:ext cx="370549" cy="446276"/>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50" name="TextBox 49"/>
          <p:cNvSpPr txBox="1"/>
          <p:nvPr/>
        </p:nvSpPr>
        <p:spPr>
          <a:xfrm>
            <a:off x="1303041" y="1366733"/>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58" name="TextBox 57"/>
          <p:cNvSpPr txBox="1"/>
          <p:nvPr/>
        </p:nvSpPr>
        <p:spPr>
          <a:xfrm>
            <a:off x="1303789" y="1569467"/>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60" name="TextBox 12"/>
          <p:cNvSpPr txBox="1">
            <a:spLocks noChangeArrowheads="1"/>
          </p:cNvSpPr>
          <p:nvPr/>
        </p:nvSpPr>
        <p:spPr bwMode="auto">
          <a:xfrm>
            <a:off x="152400" y="2644001"/>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2</a:t>
            </a:r>
            <a:r>
              <a:rPr lang="en-US" sz="1200" dirty="0" smtClean="0">
                <a:solidFill>
                  <a:prstClr val="black"/>
                </a:solidFill>
                <a:cs typeface="+mn-cs"/>
              </a:rPr>
              <a:t>/1</a:t>
            </a:r>
            <a:endParaRPr lang="en-US" sz="1200" kern="0" dirty="0">
              <a:solidFill>
                <a:prstClr val="black"/>
              </a:solidFill>
              <a:cs typeface="+mn-cs"/>
            </a:endParaRPr>
          </a:p>
        </p:txBody>
      </p:sp>
      <p:sp>
        <p:nvSpPr>
          <p:cNvPr id="61" name="TextBox 12"/>
          <p:cNvSpPr txBox="1">
            <a:spLocks noChangeArrowheads="1"/>
          </p:cNvSpPr>
          <p:nvPr/>
        </p:nvSpPr>
        <p:spPr bwMode="auto">
          <a:xfrm>
            <a:off x="6024781" y="2587978"/>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10/1</a:t>
            </a:r>
            <a:endParaRPr lang="en-US" sz="1200" kern="0" dirty="0">
              <a:solidFill>
                <a:prstClr val="black"/>
              </a:solidFill>
              <a:cs typeface="+mn-cs"/>
            </a:endParaRPr>
          </a:p>
        </p:txBody>
      </p:sp>
      <p:sp>
        <p:nvSpPr>
          <p:cNvPr id="42" name="TextBox 12"/>
          <p:cNvSpPr txBox="1">
            <a:spLocks noChangeArrowheads="1"/>
          </p:cNvSpPr>
          <p:nvPr/>
        </p:nvSpPr>
        <p:spPr bwMode="auto">
          <a:xfrm>
            <a:off x="1611561" y="3289300"/>
            <a:ext cx="149612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4/29</a:t>
            </a:r>
            <a:endParaRPr lang="en-US" sz="1200" kern="0" dirty="0">
              <a:solidFill>
                <a:srgbClr val="FF0000"/>
              </a:solidFill>
              <a:cs typeface="+mn-cs"/>
            </a:endParaRPr>
          </a:p>
        </p:txBody>
      </p:sp>
      <p:cxnSp>
        <p:nvCxnSpPr>
          <p:cNvPr id="43" name="Straight Arrow Connector 42"/>
          <p:cNvCxnSpPr/>
          <p:nvPr/>
        </p:nvCxnSpPr>
        <p:spPr>
          <a:xfrm flipH="1">
            <a:off x="1905000" y="2198465"/>
            <a:ext cx="2691" cy="10781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TextBox 12"/>
          <p:cNvSpPr txBox="1">
            <a:spLocks noChangeArrowheads="1"/>
          </p:cNvSpPr>
          <p:nvPr/>
        </p:nvSpPr>
        <p:spPr bwMode="auto">
          <a:xfrm>
            <a:off x="160279" y="3349975"/>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srgbClr val="FF0000"/>
                </a:solidFill>
                <a:cs typeface="+mn-cs"/>
              </a:rPr>
              <a:t>3</a:t>
            </a:r>
            <a:r>
              <a:rPr lang="en-US" sz="1200" dirty="0" smtClean="0">
                <a:solidFill>
                  <a:srgbClr val="FF0000"/>
                </a:solidFill>
                <a:cs typeface="+mn-cs"/>
              </a:rPr>
              <a:t>/15</a:t>
            </a:r>
            <a:endParaRPr lang="en-US" sz="1200" kern="0" dirty="0">
              <a:solidFill>
                <a:srgbClr val="FF0000"/>
              </a:solidFill>
              <a:cs typeface="+mn-cs"/>
            </a:endParaRPr>
          </a:p>
        </p:txBody>
      </p:sp>
      <p:sp>
        <p:nvSpPr>
          <p:cNvPr id="46" name="TextBox 45"/>
          <p:cNvSpPr txBox="1"/>
          <p:nvPr/>
        </p:nvSpPr>
        <p:spPr>
          <a:xfrm>
            <a:off x="1282700" y="2940050"/>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cxnSp>
        <p:nvCxnSpPr>
          <p:cNvPr id="49" name="Straight Arrow Connector 48"/>
          <p:cNvCxnSpPr/>
          <p:nvPr/>
        </p:nvCxnSpPr>
        <p:spPr>
          <a:xfrm>
            <a:off x="2883364" y="1471722"/>
            <a:ext cx="444167" cy="181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37866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smtClean="0"/>
              <a:t>Revision Requests Recommended for Approval by PRS – Unopposed and No Impact (Vote):</a:t>
            </a:r>
          </a:p>
          <a:p>
            <a:pPr lvl="0">
              <a:spcAft>
                <a:spcPts val="300"/>
              </a:spcAft>
            </a:pPr>
            <a:r>
              <a:rPr lang="en-US" b="0" dirty="0" smtClean="0"/>
              <a:t>NPRR1045</a:t>
            </a:r>
            <a:r>
              <a:rPr lang="en-US" b="0" dirty="0"/>
              <a:t>, Transmission Operator Definition and Designation [ERCOT]</a:t>
            </a:r>
          </a:p>
          <a:p>
            <a:pPr lvl="0">
              <a:spcAft>
                <a:spcPts val="300"/>
              </a:spcAft>
            </a:pPr>
            <a:r>
              <a:rPr lang="en-US" b="0" dirty="0" smtClean="0"/>
              <a:t>NPRR1059</a:t>
            </a:r>
            <a:r>
              <a:rPr lang="en-US" b="0" dirty="0"/>
              <a:t>, Ability for MOUs and ECs to Send Non-BUSIDRRQ Interval Data [Nueces</a:t>
            </a:r>
            <a:r>
              <a:rPr lang="en-US" b="0" dirty="0" smtClean="0"/>
              <a:t>]</a:t>
            </a:r>
          </a:p>
          <a:p>
            <a:pPr lvl="0">
              <a:spcAft>
                <a:spcPts val="300"/>
              </a:spcAft>
            </a:pPr>
            <a:r>
              <a:rPr lang="en-US" b="0" dirty="0" smtClean="0"/>
              <a:t>NPRR1065</a:t>
            </a:r>
            <a:r>
              <a:rPr lang="en-US" b="0" dirty="0"/>
              <a:t>, Implementation Adjustment for </a:t>
            </a:r>
            <a:r>
              <a:rPr lang="en-US" b="0" dirty="0" smtClean="0"/>
              <a:t>NPRR917</a:t>
            </a:r>
          </a:p>
          <a:p>
            <a:pPr lvl="0">
              <a:spcAft>
                <a:spcPts val="300"/>
              </a:spcAft>
            </a:pPr>
            <a:r>
              <a:rPr lang="en-US" b="0" dirty="0" smtClean="0"/>
              <a:t>NPRR1066</a:t>
            </a:r>
            <a:r>
              <a:rPr lang="en-US" b="0" dirty="0"/>
              <a:t>, Interconnection of Existing Generation Owned by a Municipally Owned Utility (MOU) or Electric Cooperative (EC) Transferring Load into the ERCOT System [ERCOT</a:t>
            </a:r>
            <a:r>
              <a:rPr lang="en-US" b="0" dirty="0" smtClean="0"/>
              <a:t>]</a:t>
            </a:r>
          </a:p>
          <a:p>
            <a:pPr lvl="0">
              <a:spcAft>
                <a:spcPts val="300"/>
              </a:spcAft>
            </a:pPr>
            <a:r>
              <a:rPr lang="en-US" b="0" dirty="0" smtClean="0"/>
              <a:t>NPRR1069</a:t>
            </a:r>
            <a:r>
              <a:rPr lang="en-US" b="0" dirty="0"/>
              <a:t>, Align Ancillary Service Responsibility for ESRs with NPRR987 – URGENT [ERCOT]</a:t>
            </a:r>
          </a:p>
          <a:p>
            <a:pPr marL="0" lvl="0" indent="0">
              <a:buNone/>
            </a:pPr>
            <a:endParaRPr lang="en-US" sz="1600" i="1" dirty="0" smtClean="0"/>
          </a:p>
          <a:p>
            <a:pPr marL="0" lvl="0" indent="0">
              <a:buNone/>
            </a:pPr>
            <a:endParaRPr lang="en-US" sz="1600" i="1" dirty="0"/>
          </a:p>
          <a:p>
            <a:pPr marL="0" lvl="0" indent="0">
              <a:buNone/>
            </a:pPr>
            <a:endParaRPr lang="en-US" sz="1600" i="1" dirty="0" smtClean="0"/>
          </a:p>
          <a:p>
            <a:pPr marL="0" indent="0" eaLnBrk="1">
              <a:spcBef>
                <a:spcPts val="300"/>
              </a:spcBef>
              <a:spcAft>
                <a:spcPts val="300"/>
              </a:spcAft>
              <a:buNone/>
              <a:defRPr/>
            </a:pPr>
            <a:r>
              <a:rPr lang="en-US" sz="1600" i="1" dirty="0" smtClean="0"/>
              <a:t>(* </a:t>
            </a:r>
            <a:r>
              <a:rPr lang="en-US" sz="1600" i="1" dirty="0"/>
              <a:t>denotes no impact</a:t>
            </a:r>
            <a:r>
              <a:rPr lang="en-US" sz="1600" i="1" dirty="0" smtClean="0"/>
              <a:t>)</a:t>
            </a: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smtClean="0"/>
              <a:t>Revision </a:t>
            </a:r>
            <a:r>
              <a:rPr lang="en-US" dirty="0"/>
              <a:t>Requests Recommended for Approval by PRS – Unopposed with Impacts (Vote</a:t>
            </a:r>
            <a:r>
              <a:rPr lang="en-US" dirty="0" smtClean="0"/>
              <a:t>):</a:t>
            </a:r>
          </a:p>
          <a:p>
            <a:r>
              <a:rPr lang="en-US" b="0" dirty="0" smtClean="0"/>
              <a:t>NPRR1023</a:t>
            </a:r>
            <a:r>
              <a:rPr lang="en-US" b="0" dirty="0"/>
              <a:t>, Change to CRR Repossession Process [ERCOT</a:t>
            </a:r>
            <a:r>
              <a:rPr lang="en-US" b="0" dirty="0" smtClean="0"/>
              <a:t>]</a:t>
            </a:r>
          </a:p>
          <a:p>
            <a:pPr lvl="1"/>
            <a:r>
              <a:rPr lang="en-US" dirty="0" smtClean="0"/>
              <a:t>IA</a:t>
            </a:r>
            <a:r>
              <a:rPr lang="en-US" dirty="0"/>
              <a:t>: Between </a:t>
            </a:r>
            <a:r>
              <a:rPr lang="en-US" dirty="0" smtClean="0"/>
              <a:t>$250k </a:t>
            </a:r>
            <a:r>
              <a:rPr lang="en-US" dirty="0"/>
              <a:t>and $</a:t>
            </a:r>
            <a:r>
              <a:rPr lang="en-US" dirty="0" smtClean="0"/>
              <a:t>350k</a:t>
            </a:r>
            <a:r>
              <a:rPr lang="en-US" dirty="0"/>
              <a:t>	</a:t>
            </a:r>
            <a:r>
              <a:rPr lang="en-US" dirty="0" smtClean="0"/>
              <a:t>Priority 2022; </a:t>
            </a:r>
            <a:r>
              <a:rPr lang="en-US" dirty="0"/>
              <a:t>Rank </a:t>
            </a:r>
            <a:r>
              <a:rPr lang="en-US" dirty="0" smtClean="0"/>
              <a:t>3500</a:t>
            </a:r>
          </a:p>
          <a:p>
            <a:pPr lvl="1"/>
            <a:endParaRPr lang="en-US" dirty="0"/>
          </a:p>
          <a:p>
            <a:r>
              <a:rPr lang="en-US" b="0" dirty="0"/>
              <a:t>NPRR1057, Modification to Real-Time Hub Price Formulas for Fully De-Energized Hubs [ERCOT]</a:t>
            </a:r>
          </a:p>
          <a:p>
            <a:pPr lvl="1"/>
            <a:r>
              <a:rPr lang="en-US" dirty="0"/>
              <a:t>IA: Between $15k and $30k		Priority 2021; Rank </a:t>
            </a:r>
            <a:r>
              <a:rPr lang="en-US" dirty="0" smtClean="0"/>
              <a:t>3310</a:t>
            </a:r>
          </a:p>
          <a:p>
            <a:pPr marL="0" lvl="0" indent="0" eaLnBrk="1">
              <a:spcBef>
                <a:spcPct val="0"/>
              </a:spcBef>
              <a:buNone/>
              <a:defRPr/>
            </a:pPr>
            <a:endParaRPr lang="en-US" sz="1800" b="0" dirty="0" smtClean="0">
              <a:solidFill>
                <a:prstClr val="black"/>
              </a:solidFill>
              <a:latin typeface="Arial" panose="020B0604020202020204" pitchFamily="34" charset="0"/>
              <a:cs typeface="Arial" panose="020B0604020202020204" pitchFamily="34" charset="0"/>
            </a:endParaRPr>
          </a:p>
          <a:p>
            <a:pPr marL="0" lvl="0" indent="0" eaLnBrk="1">
              <a:spcBef>
                <a:spcPct val="0"/>
              </a:spcBef>
              <a:spcAft>
                <a:spcPts val="1200"/>
              </a:spcAft>
              <a:buNone/>
              <a:defRPr/>
            </a:pPr>
            <a:r>
              <a:rPr lang="en-US" dirty="0"/>
              <a:t>Revision Requests Recommended for Approval by PRS – With Opposing Votes (Vote):</a:t>
            </a:r>
          </a:p>
          <a:p>
            <a:pPr lvl="0"/>
            <a:r>
              <a:rPr lang="en-US" b="0" dirty="0" smtClean="0"/>
              <a:t>NPRR1060</a:t>
            </a:r>
            <a:r>
              <a:rPr lang="en-US" b="0" dirty="0"/>
              <a:t>, Improvements to ERS Testing Requirements and Other ERS Items [ERCOT]</a:t>
            </a:r>
          </a:p>
          <a:p>
            <a:pPr lvl="1"/>
            <a:r>
              <a:rPr lang="en-US" dirty="0" smtClean="0"/>
              <a:t>IA</a:t>
            </a:r>
            <a:r>
              <a:rPr lang="en-US" dirty="0"/>
              <a:t>: </a:t>
            </a:r>
            <a:r>
              <a:rPr lang="en-US" dirty="0" smtClean="0"/>
              <a:t>Less than $5k (O&amp;M)</a:t>
            </a:r>
            <a:r>
              <a:rPr lang="en-US" dirty="0"/>
              <a:t>		</a:t>
            </a:r>
            <a:r>
              <a:rPr lang="en-US" dirty="0" smtClean="0"/>
              <a:t>	Priority N/A; </a:t>
            </a:r>
            <a:r>
              <a:rPr lang="en-US" dirty="0"/>
              <a:t>Rank </a:t>
            </a:r>
            <a:r>
              <a:rPr lang="en-US" dirty="0" smtClean="0"/>
              <a:t>N/A</a:t>
            </a:r>
            <a:endParaRPr lang="en-US" dirty="0"/>
          </a:p>
          <a:p>
            <a:pPr lvl="1"/>
            <a:endParaRPr lang="en-US" dirty="0"/>
          </a:p>
          <a:p>
            <a:pPr marL="0" lvl="0" indent="0">
              <a:buNone/>
            </a:pPr>
            <a:endParaRPr lang="en-US" sz="1600" i="1" dirty="0" smtClean="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extLst>
      <p:ext uri="{BB962C8B-B14F-4D97-AF65-F5344CB8AC3E}">
        <p14:creationId xmlns:p14="http://schemas.microsoft.com/office/powerpoint/2010/main" val="26872411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87103"/>
            <a:ext cx="8341506" cy="5352385"/>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lvl="0" indent="0">
              <a:spcBef>
                <a:spcPct val="0"/>
              </a:spcBef>
              <a:buNone/>
              <a:defRPr/>
            </a:pPr>
            <a:r>
              <a:rPr lang="en-US" dirty="0" smtClean="0"/>
              <a:t>Other </a:t>
            </a:r>
            <a:r>
              <a:rPr lang="en-US" dirty="0"/>
              <a:t>Binding </a:t>
            </a:r>
            <a:r>
              <a:rPr lang="en-US" dirty="0" smtClean="0"/>
              <a:t>Document List (</a:t>
            </a:r>
            <a:r>
              <a:rPr lang="en-US" dirty="0"/>
              <a:t>Vote</a:t>
            </a:r>
            <a:r>
              <a:rPr lang="en-US" dirty="0" smtClean="0"/>
              <a:t>)</a:t>
            </a:r>
          </a:p>
          <a:p>
            <a:pPr marL="0" lvl="0" indent="0">
              <a:spcBef>
                <a:spcPct val="0"/>
              </a:spcBef>
              <a:buNone/>
              <a:defRPr/>
            </a:pPr>
            <a:endParaRPr lang="en-US" dirty="0"/>
          </a:p>
          <a:p>
            <a:pPr lvl="0">
              <a:spcBef>
                <a:spcPct val="0"/>
              </a:spcBef>
              <a:spcAft>
                <a:spcPts val="300"/>
              </a:spcAft>
              <a:defRPr/>
            </a:pPr>
            <a:r>
              <a:rPr lang="en-US" b="0" dirty="0"/>
              <a:t>Pursuant to paragraph (3) of Section 1.1, Summary of the ERCOT Protocols Document, PRS reviewed and </a:t>
            </a:r>
            <a:r>
              <a:rPr lang="en-US" b="0" dirty="0" smtClean="0"/>
              <a:t>approved </a:t>
            </a:r>
            <a:r>
              <a:rPr lang="en-US" b="0" dirty="0"/>
              <a:t>the </a:t>
            </a:r>
            <a:r>
              <a:rPr lang="en-US" b="0" dirty="0" smtClean="0"/>
              <a:t>addition </a:t>
            </a:r>
            <a:r>
              <a:rPr lang="en-US" b="0" dirty="0"/>
              <a:t>of </a:t>
            </a:r>
            <a:r>
              <a:rPr lang="en-US" b="0" dirty="0" smtClean="0"/>
              <a:t>the “Resource </a:t>
            </a:r>
            <a:r>
              <a:rPr lang="en-US" b="0" dirty="0"/>
              <a:t>Entity Access to Auxiliary Load Telemetry System Notification Form” </a:t>
            </a:r>
            <a:r>
              <a:rPr lang="en-US" b="0" dirty="0" smtClean="0"/>
              <a:t>to the Other Binding Documents List.</a:t>
            </a:r>
          </a:p>
          <a:p>
            <a:pPr lvl="1">
              <a:spcBef>
                <a:spcPct val="0"/>
              </a:spcBef>
              <a:spcAft>
                <a:spcPts val="300"/>
              </a:spcAft>
              <a:defRPr/>
            </a:pPr>
            <a:r>
              <a:rPr lang="en-US" dirty="0" smtClean="0"/>
              <a:t>On 8/11/20, the ERCOT Board approved NPRR1020, </a:t>
            </a:r>
            <a:r>
              <a:rPr lang="en-US" dirty="0"/>
              <a:t>Allow Some Integrated Energy Storage Designs to Calculate Internal </a:t>
            </a:r>
            <a:r>
              <a:rPr lang="en-US" dirty="0" smtClean="0"/>
              <a:t>Loads</a:t>
            </a:r>
          </a:p>
          <a:p>
            <a:pPr lvl="1">
              <a:spcBef>
                <a:spcPct val="0"/>
              </a:spcBef>
              <a:spcAft>
                <a:spcPts val="300"/>
              </a:spcAft>
              <a:defRPr/>
            </a:pPr>
            <a:r>
              <a:rPr lang="en-US" b="0" dirty="0" smtClean="0"/>
              <a:t>On 2/9/21, the ERCOT </a:t>
            </a:r>
            <a:r>
              <a:rPr lang="en-US" dirty="0"/>
              <a:t>Board approved SMOGRR024, Implement NPRR1020 </a:t>
            </a:r>
          </a:p>
          <a:p>
            <a:pPr lvl="1">
              <a:spcBef>
                <a:spcPct val="0"/>
              </a:spcBef>
              <a:spcAft>
                <a:spcPts val="300"/>
              </a:spcAft>
              <a:defRPr/>
            </a:pPr>
            <a:endParaRPr lang="en-US" b="1" dirty="0" smtClean="0">
              <a:cs typeface="+mn-cs"/>
            </a:endParaRPr>
          </a:p>
          <a:p>
            <a:pPr marL="0" indent="0">
              <a:spcBef>
                <a:spcPct val="0"/>
              </a:spcBef>
              <a:buNone/>
              <a:defRPr/>
            </a:pPr>
            <a:r>
              <a:rPr lang="en-US" dirty="0" smtClean="0"/>
              <a:t>2021 </a:t>
            </a:r>
            <a:r>
              <a:rPr lang="en-US" dirty="0"/>
              <a:t>PRS Goals (Vote</a:t>
            </a:r>
            <a:r>
              <a:rPr lang="en-US" dirty="0" smtClean="0"/>
              <a:t>)</a:t>
            </a:r>
            <a:endParaRPr lang="en-US" sz="2400"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extLst>
      <p:ext uri="{BB962C8B-B14F-4D97-AF65-F5344CB8AC3E}">
        <p14:creationId xmlns:p14="http://schemas.microsoft.com/office/powerpoint/2010/main" val="17075340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NPRR1023, Change to CRR Repossession Process [ERCOT]</a:t>
            </a:r>
            <a:endParaRPr lang="en-US" sz="1800" dirty="0"/>
          </a:p>
        </p:txBody>
      </p:sp>
      <p:sp>
        <p:nvSpPr>
          <p:cNvPr id="14339" name="Rectangle 2"/>
          <p:cNvSpPr>
            <a:spLocks noChangeArrowheads="1"/>
          </p:cNvSpPr>
          <p:nvPr/>
        </p:nvSpPr>
        <p:spPr bwMode="auto">
          <a:xfrm>
            <a:off x="286603" y="633811"/>
            <a:ext cx="8529852"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dirty="0"/>
              <a:t>Proposed Effective Date:  </a:t>
            </a:r>
            <a:r>
              <a:rPr lang="en-US" sz="1600" dirty="0"/>
              <a:t>Upon system implementation – Priority 2022; Rank 3500</a:t>
            </a:r>
          </a:p>
          <a:p>
            <a:r>
              <a:rPr lang="en-US" sz="1600" b="1" dirty="0"/>
              <a:t>ERCOT Impact Analysis:  </a:t>
            </a:r>
            <a:r>
              <a:rPr lang="en-US" sz="1600" dirty="0"/>
              <a:t>Between $250k and $350k; no impacts to ERCOT staffing; impacts to </a:t>
            </a:r>
            <a:r>
              <a:rPr lang="x-none" sz="1600" dirty="0"/>
              <a:t>Congestion Revenue Right (CRR)</a:t>
            </a:r>
            <a:r>
              <a:rPr lang="en-US" sz="1600" dirty="0"/>
              <a:t>; </a:t>
            </a:r>
            <a:r>
              <a:rPr lang="x-none" sz="1600" dirty="0"/>
              <a:t>ERCOT business processes</a:t>
            </a:r>
            <a:r>
              <a:rPr lang="en-US" sz="1600" dirty="0"/>
              <a:t> will be updated; no impacts to ERCOT grid operations and practices.</a:t>
            </a:r>
          </a:p>
          <a:p>
            <a:r>
              <a:rPr lang="en-US" sz="1600" b="1" dirty="0"/>
              <a:t>Revision Description:  </a:t>
            </a:r>
            <a:r>
              <a:rPr lang="en-US" sz="1600" dirty="0"/>
              <a:t>This NPRR modifies the way that ERCOT handles the repossession of a CRR portfolio resulting from a Market Participant default.  The current process of offering the repossessed CRRs in a one-time auction may not fully realize the potential value of the repossessed CRR portfolio, which can in turn result in increased uplift to the market.  This NPRR establishes a means for liquidating a repossessed CRR portfolio over time by utilizing the Financial Security held by ERCOT for the Defaulting CRR Account Holder for Settlement purposes.  This NPRR also modifies the process for forfeiture of CRRs resulting from non-payment or late payment of an Invoice by a CRR Account Holder, and proposes liquidating forfeited CRRs in the same manner as repossessed CRRs.</a:t>
            </a:r>
          </a:p>
          <a:p>
            <a:r>
              <a:rPr lang="en-US" sz="1600" b="1" dirty="0"/>
              <a:t>PRS Decision:</a:t>
            </a:r>
            <a:r>
              <a:rPr lang="en-US" sz="1600" dirty="0"/>
              <a:t>  On 2/11/21, PRS voted via roll call to recommend approval of NPRR1023 as amended by the 1/25/21 ERCOT comments.  There were two abstentions from the Independent Generator (Luminant, Calpine) Market Segment.  On 3/11/21, PRS unanimously voted via roll call to endorse and forward to TAC the 2/11/21 PRS Report and Revised Impact Analysis for NPRR1023 with a recommended priority of 2022 and rank of 3500.  The Independent Retail Electric Provider (IREP) Market Segment did not participate in the vote.</a:t>
            </a:r>
          </a:p>
        </p:txBody>
      </p:sp>
    </p:spTree>
    <p:extLst>
      <p:ext uri="{BB962C8B-B14F-4D97-AF65-F5344CB8AC3E}">
        <p14:creationId xmlns:p14="http://schemas.microsoft.com/office/powerpoint/2010/main" val="4115931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NPRR1045, Transmission Operator Definition and Designation [ERCOT]</a:t>
            </a:r>
            <a:endParaRPr lang="en-US" sz="1800" dirty="0"/>
          </a:p>
        </p:txBody>
      </p:sp>
      <p:sp>
        <p:nvSpPr>
          <p:cNvPr id="14339" name="Rectangle 2"/>
          <p:cNvSpPr>
            <a:spLocks noChangeArrowheads="1"/>
          </p:cNvSpPr>
          <p:nvPr/>
        </p:nvSpPr>
        <p:spPr bwMode="auto">
          <a:xfrm>
            <a:off x="286603" y="633811"/>
            <a:ext cx="8529852"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May 1, 2021</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moves and revises the definition of Transmission Operator (TO) from the Nodal Operating Guide to the Protocols and adds new Section 16.19, Designation of Transmission Operators, that clarifies the designation process and basic qualifications for TOs.  This NPRR also replaces references to “designated agent” in Section 6.5.7.8, Dispatch Procedures, with the term “TO.”</a:t>
            </a:r>
          </a:p>
          <a:p>
            <a:r>
              <a:rPr lang="en-US" b="1" dirty="0"/>
              <a:t>PRS Decision:</a:t>
            </a:r>
            <a:r>
              <a:rPr lang="en-US" dirty="0"/>
              <a:t>  On 1/14/21, PRS voted via roll call to recommend approval of NPRR1045 as amended by the 1/13/21 ERCOT comments.  There was one abstention from the Independent Power Marketer (IPM) (Morgan Stanley) Market Segment.  On 2/11/21, PRS voted via roll call to endorse and forward to TAC the 1/14/21 PRS Report and Impact Analysis for NPRR1045.  There were two abstentions from the Independent Generator (Luminant, Calpine) Market Segment.</a:t>
            </a:r>
          </a:p>
        </p:txBody>
      </p:sp>
    </p:spTree>
    <p:extLst>
      <p:ext uri="{BB962C8B-B14F-4D97-AF65-F5344CB8AC3E}">
        <p14:creationId xmlns:p14="http://schemas.microsoft.com/office/powerpoint/2010/main" val="2819867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NPRR1057, Modification to Real-Time Hub Price Formulas for Fully De-Energized Hubs [ERCOT]</a:t>
            </a:r>
            <a:endParaRPr lang="en-US" sz="1800" dirty="0"/>
          </a:p>
        </p:txBody>
      </p:sp>
      <p:sp>
        <p:nvSpPr>
          <p:cNvPr id="14339" name="Rectangle 2"/>
          <p:cNvSpPr>
            <a:spLocks noChangeArrowheads="1"/>
          </p:cNvSpPr>
          <p:nvPr/>
        </p:nvSpPr>
        <p:spPr bwMode="auto">
          <a:xfrm>
            <a:off x="313899" y="633811"/>
            <a:ext cx="8488908"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dirty="0"/>
              <a:t>Proposed Effective Date:  </a:t>
            </a:r>
            <a:r>
              <a:rPr lang="en-US" sz="1600" dirty="0"/>
              <a:t>Upon system implementation – Priority 2021; Rank 3310</a:t>
            </a:r>
          </a:p>
          <a:p>
            <a:r>
              <a:rPr lang="en-US" sz="1600" b="1" dirty="0"/>
              <a:t>ERCOT Impact Analysis:  </a:t>
            </a:r>
            <a:r>
              <a:rPr lang="en-US" sz="1600" dirty="0"/>
              <a:t>Between $15k and $30k; no impacts to ERCOT staffing; impacts to </a:t>
            </a:r>
            <a:r>
              <a:rPr lang="x-none" sz="1600" dirty="0"/>
              <a:t>Market Management Systems (MMS)</a:t>
            </a:r>
            <a:r>
              <a:rPr lang="en-US" sz="1600" dirty="0"/>
              <a:t>; no impacts to </a:t>
            </a:r>
            <a:r>
              <a:rPr lang="x-none" sz="1600" dirty="0"/>
              <a:t>ERCOT business processes</a:t>
            </a:r>
            <a:r>
              <a:rPr lang="en-US" sz="1600" dirty="0"/>
              <a:t>; no impacts to ERCOT grid operations and practices.</a:t>
            </a:r>
          </a:p>
          <a:p>
            <a:r>
              <a:rPr lang="en-US" sz="1600" b="1" dirty="0"/>
              <a:t>Revision Description:  </a:t>
            </a:r>
            <a:r>
              <a:rPr lang="en-US" sz="1600" dirty="0"/>
              <a:t>This NPRR revises paragraph (2) of Section 6.6.1.5, Hub LMPs, to apply the Hub Locational Marginal Price (LMP) formulas to the Panhandle 345 kV Hub and the Lower Rio Grande Valley 138/345 kV Hub.  In the case of the Lower Rio Grande Valley 138/345 kV Hub, this proposed change would only apply after implementation of NPRR941, Create a Lower Rio Grande Valley Hub.  The proposed revisions also eliminate the portions of Hub Real-Time Settlement Point Prices </a:t>
            </a:r>
            <a:r>
              <a:rPr lang="en-US" sz="1600" dirty="0" smtClean="0"/>
              <a:t>(RTSPPs</a:t>
            </a:r>
            <a:r>
              <a:rPr lang="en-US" sz="1600" dirty="0"/>
              <a:t>) formulas that are designed to address the condition of all Hub Buses within a Hub being de-energized.  The </a:t>
            </a:r>
            <a:r>
              <a:rPr lang="en-US" sz="1600" dirty="0" smtClean="0"/>
              <a:t>RTSPP </a:t>
            </a:r>
            <a:r>
              <a:rPr lang="en-US" sz="1600" dirty="0"/>
              <a:t>logic is redundant with what occurs in the calculation of LMPs and the formulas are unclear regarding how to manage the case in which all the Hub Buses are de-energized for only a portion of a 15-minute Settlement Interval.</a:t>
            </a:r>
          </a:p>
          <a:p>
            <a:r>
              <a:rPr lang="en-US" sz="1600" b="1" dirty="0"/>
              <a:t>PRS Decision:</a:t>
            </a:r>
            <a:r>
              <a:rPr lang="en-US" sz="1600" dirty="0"/>
              <a:t>  On 1/14/21, PRS voted via roll call to recommend approval of NPRR1057 as amended by the 1/8/21 ERCOT comments.  There was one abstention from the IPM (Morgan Stanley) Market Segment.  On 2/11/21, PRS voted via roll call to endorse and forward to TAC the 1/14/21 PRS Report and Impact Analysis for NPRR1057 with a recommended priority of 2021 and rank of 3310.  There were two abstentions from the Independent Generator (Luminant, Calpine) Market Segment.</a:t>
            </a:r>
          </a:p>
        </p:txBody>
      </p:sp>
    </p:spTree>
    <p:extLst>
      <p:ext uri="{BB962C8B-B14F-4D97-AF65-F5344CB8AC3E}">
        <p14:creationId xmlns:p14="http://schemas.microsoft.com/office/powerpoint/2010/main" val="1541309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NPRR1059, Ability for MOUs and ECs to Send Non-BUSIDRRQ Interval Data [Nueces]</a:t>
            </a:r>
            <a:endParaRPr lang="en-US" sz="1800" dirty="0"/>
          </a:p>
        </p:txBody>
      </p:sp>
      <p:sp>
        <p:nvSpPr>
          <p:cNvPr id="14339" name="Rectangle 2"/>
          <p:cNvSpPr>
            <a:spLocks noChangeArrowheads="1"/>
          </p:cNvSpPr>
          <p:nvPr/>
        </p:nvSpPr>
        <p:spPr bwMode="auto">
          <a:xfrm>
            <a:off x="346586" y="633811"/>
            <a:ext cx="848032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May 1, 2021</a:t>
            </a:r>
          </a:p>
          <a:p>
            <a:r>
              <a:rPr lang="en-US" b="1" dirty="0"/>
              <a:t>ERCOT Impact Analysis:  </a:t>
            </a:r>
            <a:r>
              <a:rPr lang="en-US" dirty="0"/>
              <a:t>No budgetary impact; no impacts to ERCOT staffing; no impacts to ERCOT computer systems; E</a:t>
            </a:r>
            <a:r>
              <a:rPr lang="x-none" dirty="0"/>
              <a:t>RCOT business processes</a:t>
            </a:r>
            <a:r>
              <a:rPr lang="en-US" dirty="0"/>
              <a:t> will be updated; no impacts to ERCOT grid operations and practices.</a:t>
            </a:r>
          </a:p>
          <a:p>
            <a:r>
              <a:rPr lang="en-US" b="1" dirty="0"/>
              <a:t>Revision Description:  </a:t>
            </a:r>
            <a:r>
              <a:rPr lang="en-US" dirty="0"/>
              <a:t>This NPRR creates the ability to send interval readings for non-Interval Data Recorder (IDR) Meters, such as residential accounts with consumption under 700 kW, to be able to settle on actual usage/generation instead of the Load Profile.</a:t>
            </a:r>
          </a:p>
          <a:p>
            <a:r>
              <a:rPr lang="en-US" b="1" dirty="0"/>
              <a:t>PRS Decision:</a:t>
            </a:r>
            <a:r>
              <a:rPr lang="en-US" dirty="0"/>
              <a:t>  On 1/14/21, PRS voted via roll call to recommend approval of NPRR1059 as submitted.  There was one abstention from the IPM (Morgan Stanley) Market Segment.  On 2/11/21, PRS voted via roll call to endorse and forward to TAC the 1/14/21 PRS Report and Impact Analysis for NPRR1059.  There were two abstentions from the Independent Generator (Luminant, Calpine) Market Segment.</a:t>
            </a:r>
          </a:p>
        </p:txBody>
      </p:sp>
    </p:spTree>
    <p:extLst>
      <p:ext uri="{BB962C8B-B14F-4D97-AF65-F5344CB8AC3E}">
        <p14:creationId xmlns:p14="http://schemas.microsoft.com/office/powerpoint/2010/main" val="864607178"/>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9056</TotalTime>
  <Words>2663</Words>
  <Application>Microsoft Office PowerPoint</Application>
  <PresentationFormat>On-screen Show (4:3)</PresentationFormat>
  <Paragraphs>268</Paragraphs>
  <Slides>14</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Arial</vt:lpstr>
      <vt:lpstr>Calibri</vt:lpstr>
      <vt:lpstr>Courier New</vt:lpstr>
      <vt:lpstr>Wingdings</vt:lpstr>
      <vt:lpstr>Custom Design</vt:lpstr>
      <vt:lpstr>Office Theme</vt:lpstr>
      <vt:lpstr>PowerPoint Presentation</vt:lpstr>
      <vt:lpstr>Summary of PRS Update</vt:lpstr>
      <vt:lpstr>Summary of PRS Update</vt:lpstr>
      <vt:lpstr>Summary of PRS Update</vt:lpstr>
      <vt:lpstr>Appendix</vt:lpstr>
      <vt:lpstr>NPRR1023, Change to CRR Repossession Process [ERCOT]</vt:lpstr>
      <vt:lpstr>NPRR1045, Transmission Operator Definition and Designation [ERCOT]</vt:lpstr>
      <vt:lpstr>NPRR1057, Modification to Real-Time Hub Price Formulas for Fully De-Energized Hubs [ERCOT]</vt:lpstr>
      <vt:lpstr>NPRR1059, Ability for MOUs and ECs to Send Non-BUSIDRRQ Interval Data [Nueces]</vt:lpstr>
      <vt:lpstr>NPRR1060, Improvements to ERS Testing Requirements and Other ERS Items [ERCOT]</vt:lpstr>
      <vt:lpstr>NPRR1065, Implementation Adjustment for NPRR917</vt:lpstr>
      <vt:lpstr>NPRR1066, Interconnection of Existing Generation Owned by a Municipally Owned Utility (MOU) or Electric Cooperative (EC) Transferring Load into the ERCOT System [ERCOT]</vt:lpstr>
      <vt:lpstr>NPRR1069, Align Ancillary Service Responsibility for ESRs with NPRR987 – URGENT [ERCOT]</vt:lpstr>
      <vt:lpstr>2021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533</cp:revision>
  <cp:lastPrinted>2013-01-30T23:16:36Z</cp:lastPrinted>
  <dcterms:created xsi:type="dcterms:W3CDTF">2010-04-12T23:12:02Z</dcterms:created>
  <dcterms:modified xsi:type="dcterms:W3CDTF">2021-03-17T18:48:58Z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