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345" r:id="rId7"/>
    <p:sldId id="346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8752" autoAdjust="0"/>
  </p:normalViewPr>
  <p:slideViewPr>
    <p:cSldViewPr showGuides="1">
      <p:cViewPr varScale="1">
        <p:scale>
          <a:sx n="100" d="100"/>
          <a:sy n="100" d="100"/>
        </p:scale>
        <p:origin x="451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3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March 2021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0486988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3/30 – 4/1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5/25 – 5/27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7/27 – 7/29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10/5 – 10/7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12/7 – 12/9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OBDRR023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NPRR978</a:t>
                      </a:r>
                      <a:r>
                        <a:rPr kumimoji="0" lang="en-US" sz="9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OBDRR023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70115" y="5546943"/>
            <a:ext cx="250530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NPRR902(a) – ECEII Market Participant MPIM role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NPRR902(b) – MIS links updated for ECEII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Forecast Zone scope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“Add” 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OBDRR023(a) – ERS Expenditure Limit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OBDRR023(b) – 4 Standard Contract Terms/Year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823541"/>
              </p:ext>
            </p:extLst>
          </p:nvPr>
        </p:nvGraphicFramePr>
        <p:xfrm>
          <a:off x="176358" y="50981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1042842"/>
                <a:gridCol w="7756217"/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825(b), 826, 841, 857, 879, 885, 918, 935(b), 936, 939, 941, 945, 962, 965, </a:t>
                      </a:r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1004, 1020</a:t>
                      </a:r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1030, 1032, 1034, 1040, 1051</a:t>
                      </a:r>
                    </a:p>
                    <a:p>
                      <a:pPr algn="ctr"/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SCRs: 789 P, 799, 800, 805, 809, 812                                      Others: PGRR066 </a:t>
                      </a:r>
                      <a:endParaRPr lang="en-US" sz="900" b="0" strike="sng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261749" y="1355698"/>
            <a:ext cx="37054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98047" y="1355698"/>
            <a:ext cx="370549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9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467095" y="4152812"/>
            <a:ext cx="15166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2024 Go-Lives</a:t>
            </a:r>
            <a:endParaRPr lang="en-US" sz="1200" b="0" kern="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5779911" y="3541910"/>
            <a:ext cx="1964247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Add Functionality Go-Live</a:t>
            </a:r>
            <a:endParaRPr lang="en-US" sz="900" b="0" kern="0" dirty="0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7467095" y="27710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</a:t>
            </a:r>
            <a:endParaRPr lang="en-US" sz="1200" b="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7162800" y="3988713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898329" y="4262453"/>
            <a:ext cx="1426464" cy="600164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SCR804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0" dirty="0" smtClean="0"/>
              <a:t>Go-Live – </a:t>
            </a:r>
            <a:r>
              <a:rPr lang="en-US" sz="1050" b="0" dirty="0" smtClean="0">
                <a:solidFill>
                  <a:srgbClr val="FF0000"/>
                </a:solidFill>
              </a:rPr>
              <a:t>April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0" kern="0" dirty="0" smtClean="0"/>
              <a:t>TO training in </a:t>
            </a:r>
            <a:r>
              <a:rPr lang="en-US" sz="1050" b="0" kern="0" dirty="0" smtClean="0">
                <a:solidFill>
                  <a:srgbClr val="FF0000"/>
                </a:solidFill>
              </a:rPr>
              <a:t>March</a:t>
            </a:r>
            <a:endParaRPr lang="en-US" sz="1050" b="0" kern="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18545" y="1366208"/>
            <a:ext cx="37054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9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3107687" y="2888548"/>
            <a:ext cx="1472227" cy="110799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ECMS – </a:t>
            </a:r>
            <a:r>
              <a:rPr lang="en-US" sz="1200" dirty="0" smtClean="0"/>
              <a:t>May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Market Info &amp; Grid Info to new platform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Improved dashboards and displays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Replace </a:t>
            </a:r>
            <a:r>
              <a:rPr lang="en-US" sz="900" b="0" dirty="0" err="1" smtClean="0"/>
              <a:t>NoticeBuilder</a:t>
            </a:r>
            <a:endParaRPr lang="en-US" sz="900" b="0" kern="0" dirty="0"/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7471035" y="1872748"/>
            <a:ext cx="1508760" cy="83099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ECMS – Dec. 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Combine ERCOT.com and MIS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/>
              <a:t>Improved search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/>
              <a:t>New navigation</a:t>
            </a:r>
            <a:endParaRPr lang="en-US" sz="900" b="0" kern="0" dirty="0"/>
          </a:p>
        </p:txBody>
      </p:sp>
      <p:sp>
        <p:nvSpPr>
          <p:cNvPr id="36" name="TextBox 12"/>
          <p:cNvSpPr txBox="1">
            <a:spLocks noChangeArrowheads="1"/>
          </p:cNvSpPr>
          <p:nvPr/>
        </p:nvSpPr>
        <p:spPr bwMode="auto">
          <a:xfrm>
            <a:off x="3515462" y="4060839"/>
            <a:ext cx="2196966" cy="87716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Go-Lives Due to </a:t>
            </a:r>
            <a:r>
              <a:rPr lang="en-US" sz="1200" u="sng" dirty="0" smtClean="0"/>
              <a:t>MMS/OS Delay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NPRR904, NPRR1006, OBDRR009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NPRR930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NPRR1019</a:t>
            </a:r>
          </a:p>
        </p:txBody>
      </p: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160279" y="19431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44" name="TextBox 43"/>
          <p:cNvSpPr txBox="1"/>
          <p:nvPr/>
        </p:nvSpPr>
        <p:spPr>
          <a:xfrm>
            <a:off x="1271547" y="22225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7" name="TextBox 12"/>
          <p:cNvSpPr txBox="1">
            <a:spLocks noChangeArrowheads="1"/>
          </p:cNvSpPr>
          <p:nvPr/>
        </p:nvSpPr>
        <p:spPr bwMode="auto">
          <a:xfrm>
            <a:off x="4572000" y="215365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June</a:t>
            </a:r>
            <a:endParaRPr lang="en-US" sz="1200" kern="0" dirty="0"/>
          </a:p>
        </p:txBody>
      </p:sp>
      <p:sp>
        <p:nvSpPr>
          <p:cNvPr id="48" name="TextBox 47"/>
          <p:cNvSpPr txBox="1"/>
          <p:nvPr/>
        </p:nvSpPr>
        <p:spPr>
          <a:xfrm>
            <a:off x="5676655" y="2468482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3041" y="136673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03789" y="156946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152400" y="264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6024781" y="2587978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10/1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1611561" y="3289300"/>
            <a:ext cx="149612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4/29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1905000" y="2198465"/>
            <a:ext cx="2691" cy="1078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160279" y="334997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3</a:t>
            </a:r>
            <a:r>
              <a:rPr lang="en-US" sz="1200" dirty="0" smtClean="0">
                <a:solidFill>
                  <a:srgbClr val="FF0000"/>
                </a:solidFill>
              </a:rPr>
              <a:t>/15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82700" y="294005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2883364" y="1471722"/>
            <a:ext cx="444167" cy="18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ESR and DGR Pre-Passport Projects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50" y="746656"/>
            <a:ext cx="8949560" cy="5577944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400" dirty="0" smtClean="0"/>
              <a:t>On 10/16/2020, ERCOT initiated 2 projects to deliver several Revision Requests relating to ESR and DGR</a:t>
            </a: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PR353-01  BES Combo Model Implementation   </a:t>
            </a:r>
            <a:r>
              <a:rPr lang="en-US" sz="1400" dirty="0" smtClean="0">
                <a:solidFill>
                  <a:srgbClr val="FF0000"/>
                </a:solidFill>
              </a:rPr>
              <a:t>(gate to Execution phase in May 2021)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b="1" dirty="0" smtClean="0">
                <a:solidFill>
                  <a:srgbClr val="FF0000"/>
                </a:solidFill>
              </a:rPr>
              <a:t>Target go-live TBD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NPRR963 	– </a:t>
            </a:r>
            <a:r>
              <a:rPr lang="en-US" sz="1200" dirty="0"/>
              <a:t>Base Point Deviation Settlement </a:t>
            </a:r>
            <a:r>
              <a:rPr lang="en-US" sz="1200" dirty="0" smtClean="0"/>
              <a:t>&amp; Deployment Performance </a:t>
            </a:r>
            <a:r>
              <a:rPr lang="en-US" sz="1200" dirty="0"/>
              <a:t>Metrics for </a:t>
            </a:r>
            <a:r>
              <a:rPr lang="en-US" sz="1200" dirty="0" smtClean="0"/>
              <a:t>ESRs </a:t>
            </a:r>
            <a:r>
              <a:rPr lang="en-US" sz="1200" dirty="0"/>
              <a:t>(Combo Model)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NPRR987	– </a:t>
            </a:r>
            <a:r>
              <a:rPr lang="en-US" sz="1100" dirty="0"/>
              <a:t>BESTF-3 </a:t>
            </a:r>
            <a:r>
              <a:rPr lang="en-US" sz="1100" dirty="0" smtClean="0"/>
              <a:t>ESR </a:t>
            </a:r>
            <a:r>
              <a:rPr lang="en-US" sz="1100" dirty="0"/>
              <a:t>Contribution to Physical Responsive Capability and </a:t>
            </a:r>
            <a:r>
              <a:rPr lang="en-US" sz="1100" dirty="0" smtClean="0"/>
              <a:t>RT </a:t>
            </a:r>
            <a:r>
              <a:rPr lang="en-US" sz="1100" dirty="0"/>
              <a:t>On-Line Reserve Capacity </a:t>
            </a:r>
            <a:r>
              <a:rPr lang="en-US" sz="1100" dirty="0" err="1" smtClean="0"/>
              <a:t>Calcs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NPRR989</a:t>
            </a:r>
            <a:r>
              <a:rPr lang="en-US" sz="1200" dirty="0" smtClean="0"/>
              <a:t>	– </a:t>
            </a:r>
            <a:r>
              <a:rPr lang="en-US" sz="1200" dirty="0"/>
              <a:t>BESTF-1 </a:t>
            </a:r>
            <a:r>
              <a:rPr lang="en-US" sz="1200" dirty="0" smtClean="0"/>
              <a:t>ESR </a:t>
            </a:r>
            <a:r>
              <a:rPr lang="en-US" sz="1200" dirty="0"/>
              <a:t>Technical Requirements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NPRR1002</a:t>
            </a:r>
            <a:r>
              <a:rPr lang="en-US" sz="1200" dirty="0" smtClean="0"/>
              <a:t>	– </a:t>
            </a:r>
            <a:r>
              <a:rPr lang="en-US" sz="1200" dirty="0"/>
              <a:t>BESTF-5 </a:t>
            </a:r>
            <a:r>
              <a:rPr lang="en-US" sz="1200" dirty="0" smtClean="0"/>
              <a:t>ESR </a:t>
            </a:r>
            <a:r>
              <a:rPr lang="en-US" sz="1200" dirty="0"/>
              <a:t>Single Model Registration and Charging Restrictions in Emergency Conditions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NPRR1026</a:t>
            </a:r>
            <a:r>
              <a:rPr lang="en-US" sz="1200" dirty="0" smtClean="0"/>
              <a:t>	– BESTF-7 </a:t>
            </a:r>
            <a:r>
              <a:rPr lang="en-US" sz="1200" dirty="0"/>
              <a:t>Self-Limiting Facilities and Self-Limiting </a:t>
            </a:r>
            <a:r>
              <a:rPr lang="en-US" sz="1200" dirty="0" smtClean="0"/>
              <a:t>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NPRR1038</a:t>
            </a:r>
            <a:r>
              <a:rPr lang="en-US" sz="1200" dirty="0" smtClean="0"/>
              <a:t>	– </a:t>
            </a:r>
            <a:r>
              <a:rPr lang="en-US" sz="1200" dirty="0"/>
              <a:t>BESTF-8 Limited Exemption from Reactive Power Requirements for Certain </a:t>
            </a:r>
            <a:r>
              <a:rPr lang="en-US" sz="1200" dirty="0" smtClean="0"/>
              <a:t>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NOGRR204</a:t>
            </a:r>
            <a:r>
              <a:rPr lang="en-US" sz="1200" dirty="0" smtClean="0"/>
              <a:t>	– </a:t>
            </a:r>
            <a:r>
              <a:rPr lang="en-US" sz="1200" dirty="0"/>
              <a:t>Related to NPRR989, </a:t>
            </a:r>
            <a:r>
              <a:rPr lang="en-US" sz="1200" dirty="0" smtClean="0"/>
              <a:t>BESTF-1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NOGRR208</a:t>
            </a:r>
            <a:r>
              <a:rPr lang="en-US" sz="1200" dirty="0" smtClean="0"/>
              <a:t>	– </a:t>
            </a:r>
            <a:r>
              <a:rPr lang="en-US" sz="1200" dirty="0"/>
              <a:t>Related to NPRR1002, </a:t>
            </a:r>
            <a:r>
              <a:rPr lang="en-US" sz="1200" dirty="0" smtClean="0"/>
              <a:t>BESTF-5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OBDRR017</a:t>
            </a:r>
            <a:r>
              <a:rPr lang="en-US" sz="1200" dirty="0" smtClean="0"/>
              <a:t>	– </a:t>
            </a:r>
            <a:r>
              <a:rPr lang="en-US" sz="1200" dirty="0"/>
              <a:t>Related to NPRR987, </a:t>
            </a:r>
            <a:r>
              <a:rPr lang="en-US" sz="1200" dirty="0" smtClean="0"/>
              <a:t>BESTF-3</a:t>
            </a:r>
            <a:endParaRPr lang="en-US" sz="12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PGRR081</a:t>
            </a:r>
            <a:r>
              <a:rPr lang="en-US" sz="1200" dirty="0"/>
              <a:t>	</a:t>
            </a:r>
            <a:r>
              <a:rPr lang="en-US" sz="1200" dirty="0" smtClean="0"/>
              <a:t>– </a:t>
            </a:r>
            <a:r>
              <a:rPr lang="en-US" sz="1200" dirty="0"/>
              <a:t>Related </a:t>
            </a:r>
            <a:r>
              <a:rPr lang="en-US" sz="1200" dirty="0" smtClean="0"/>
              <a:t>to NPRR1026, BESTF-7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RRGRR023</a:t>
            </a:r>
            <a:r>
              <a:rPr lang="en-US" sz="1200" dirty="0" smtClean="0"/>
              <a:t>	– Related </a:t>
            </a:r>
            <a:r>
              <a:rPr lang="en-US" sz="1200" dirty="0"/>
              <a:t>to NPRR1002, </a:t>
            </a:r>
            <a:r>
              <a:rPr lang="en-US" sz="1200" dirty="0" smtClean="0"/>
              <a:t>BESTF-5</a:t>
            </a:r>
          </a:p>
          <a:p>
            <a:pPr marL="914400" lvl="2" indent="0">
              <a:buNone/>
              <a:tabLst>
                <a:tab pos="2176463" algn="l"/>
                <a:tab pos="7199313" algn="l"/>
              </a:tabLst>
            </a:pPr>
            <a:endParaRPr lang="en-US" sz="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PR354-01  DGR/DESR Implementation   </a:t>
            </a:r>
            <a:r>
              <a:rPr lang="en-US" sz="1400" dirty="0" smtClean="0">
                <a:solidFill>
                  <a:srgbClr val="FF0000"/>
                </a:solidFill>
              </a:rPr>
              <a:t>(gate to Execution phase in late April 2021)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b="1" dirty="0">
                <a:solidFill>
                  <a:srgbClr val="FF0000"/>
                </a:solidFill>
              </a:rPr>
              <a:t>Target go-live </a:t>
            </a:r>
            <a:r>
              <a:rPr lang="en-US" sz="1400" b="1" dirty="0" smtClean="0">
                <a:solidFill>
                  <a:srgbClr val="FF0000"/>
                </a:solidFill>
              </a:rPr>
              <a:t>2021-R5  </a:t>
            </a:r>
            <a:r>
              <a:rPr lang="en-US" sz="1200" dirty="0" smtClean="0">
                <a:solidFill>
                  <a:srgbClr val="FF0000"/>
                </a:solidFill>
              </a:rPr>
              <a:t>(to be confirmed at gate to Execution)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NPRR917	– </a:t>
            </a:r>
            <a:r>
              <a:rPr lang="en-US" sz="1200" dirty="0" smtClean="0"/>
              <a:t>Nodal </a:t>
            </a:r>
            <a:r>
              <a:rPr lang="en-US" sz="1200" dirty="0"/>
              <a:t>Pricing for </a:t>
            </a:r>
            <a:r>
              <a:rPr lang="en-US" sz="1200" dirty="0" smtClean="0"/>
              <a:t>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NPRR1016	– </a:t>
            </a:r>
            <a:r>
              <a:rPr lang="en-US" sz="1200" dirty="0"/>
              <a:t>Clarify Requirements for </a:t>
            </a:r>
            <a:r>
              <a:rPr lang="en-US" sz="1200" dirty="0" smtClean="0"/>
              <a:t>DGRs </a:t>
            </a:r>
            <a:r>
              <a:rPr lang="en-US" sz="1200" dirty="0"/>
              <a:t>and Distribution Energy Storage Resources (DESRs</a:t>
            </a:r>
            <a:r>
              <a:rPr lang="en-US" sz="1200" dirty="0" smtClean="0"/>
              <a:t>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NPRR1052	– </a:t>
            </a:r>
            <a:r>
              <a:rPr lang="en-US" sz="1200" dirty="0"/>
              <a:t>Load Zone Pricing for Settlement Only Storage Prior to NPRR995 </a:t>
            </a:r>
            <a:r>
              <a:rPr lang="en-US" sz="1200" dirty="0" smtClean="0"/>
              <a:t>Implementation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NOGRR212</a:t>
            </a:r>
            <a:r>
              <a:rPr lang="en-US" sz="1200" dirty="0" smtClean="0"/>
              <a:t>	– </a:t>
            </a:r>
            <a:r>
              <a:rPr lang="en-US" sz="1200" dirty="0"/>
              <a:t>Related to </a:t>
            </a:r>
            <a:r>
              <a:rPr lang="en-US" sz="1200" dirty="0" smtClean="0"/>
              <a:t>NPRR1016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PGRR082	– </a:t>
            </a:r>
            <a:r>
              <a:rPr lang="en-US" sz="1200" dirty="0"/>
              <a:t>Revise Section 5 and Establish Small Generation Interconnection </a:t>
            </a:r>
            <a:r>
              <a:rPr lang="en-US" sz="1200" dirty="0" smtClean="0"/>
              <a:t>Process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RRGRR026	– </a:t>
            </a:r>
            <a:r>
              <a:rPr lang="en-US" sz="1200" dirty="0"/>
              <a:t>Related to </a:t>
            </a:r>
            <a:r>
              <a:rPr lang="en-US" sz="1200" dirty="0" smtClean="0"/>
              <a:t>NPRR1016</a:t>
            </a: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2895600" y="6319759"/>
            <a:ext cx="3235424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>
                <a:solidFill>
                  <a:srgbClr val="FF0000"/>
                </a:solidFill>
              </a:rPr>
              <a:t>Red text = New addition since last report</a:t>
            </a:r>
          </a:p>
        </p:txBody>
      </p:sp>
    </p:spTree>
    <p:extLst>
      <p:ext uri="{BB962C8B-B14F-4D97-AF65-F5344CB8AC3E}">
        <p14:creationId xmlns:p14="http://schemas.microsoft.com/office/powerpoint/2010/main" val="327010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236038</TotalTime>
  <Words>427</Words>
  <Application>Microsoft Office PowerPoint</Application>
  <PresentationFormat>On-screen Show (4:3)</PresentationFormat>
  <Paragraphs>215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2021 Release Targets – Board Approved NPRRs / SCRs / xGRRs </vt:lpstr>
      <vt:lpstr>ESR and DGR Pre-Passport Projects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2469</cp:revision>
  <cp:lastPrinted>2020-02-05T17:47:59Z</cp:lastPrinted>
  <dcterms:created xsi:type="dcterms:W3CDTF">2016-01-21T15:20:31Z</dcterms:created>
  <dcterms:modified xsi:type="dcterms:W3CDTF">2021-03-11T20:44:51Z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