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1"/>
    <p:sldMasterId id="2147484339" r:id="rId2"/>
  </p:sldMasterIdLst>
  <p:notesMasterIdLst>
    <p:notesMasterId r:id="rId10"/>
  </p:notesMasterIdLst>
  <p:handoutMasterIdLst>
    <p:handoutMasterId r:id="rId11"/>
  </p:handoutMasterIdLst>
  <p:sldIdLst>
    <p:sldId id="256" r:id="rId3"/>
    <p:sldId id="295" r:id="rId4"/>
    <p:sldId id="290" r:id="rId5"/>
    <p:sldId id="297" r:id="rId6"/>
    <p:sldId id="296" r:id="rId7"/>
    <p:sldId id="28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4" autoAdjust="0"/>
    <p:restoredTop sz="86855" autoAdjust="0"/>
  </p:normalViewPr>
  <p:slideViewPr>
    <p:cSldViewPr>
      <p:cViewPr varScale="1">
        <p:scale>
          <a:sx n="74" d="100"/>
          <a:sy n="74" d="100"/>
        </p:scale>
        <p:origin x="143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2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3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462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09.__RMTTF_UPDATE_TO_RMS_20201006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March 24, 2021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Jim Lee</a:t>
            </a:r>
            <a:endParaRPr lang="en-US" dirty="0"/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March 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RMS Update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05000"/>
            <a:ext cx="7772401" cy="4190999"/>
          </a:xfrm>
        </p:spPr>
        <p:txBody>
          <a:bodyPr>
            <a:normAutofit fontScale="92500" lnSpcReduction="20000"/>
          </a:bodyPr>
          <a:lstStyle/>
          <a:p>
            <a:r>
              <a:rPr lang="en-US" sz="2200" u="sng" dirty="0">
                <a:solidFill>
                  <a:srgbClr val="FFC000"/>
                </a:solidFill>
              </a:rPr>
              <a:t>Voting item for TAC Consideration:</a:t>
            </a:r>
          </a:p>
          <a:p>
            <a:pPr marL="201168" lvl="1" indent="0">
              <a:buNone/>
            </a:pPr>
            <a:endParaRPr lang="en-US" sz="800" dirty="0" smtClean="0"/>
          </a:p>
          <a:p>
            <a:pPr marL="573088" lvl="1" indent="-373063">
              <a:buFont typeface="Wingdings" panose="05000000000000000000" pitchFamily="2" charset="2"/>
              <a:buChar char="Ø"/>
            </a:pPr>
            <a:r>
              <a:rPr lang="en-US" sz="2000" dirty="0" smtClean="0"/>
              <a:t>RMGRR164, Related to NPRR1062, Modify IDR Meter Requirement and Eliminate IDR Meter Requirement Report</a:t>
            </a:r>
          </a:p>
          <a:p>
            <a:pPr marL="201168" lvl="1" indent="0">
              <a:buNone/>
            </a:pPr>
            <a:endParaRPr lang="en-US" sz="2000" dirty="0"/>
          </a:p>
          <a:p>
            <a:pPr marL="201168" lvl="1" indent="0">
              <a:buNone/>
            </a:pPr>
            <a:r>
              <a:rPr lang="en-US" sz="2000" dirty="0" smtClean="0"/>
              <a:t>Related NPRR1062 Timeline:</a:t>
            </a:r>
          </a:p>
          <a:p>
            <a:pPr marL="684213" lvl="1" indent="-171450">
              <a:tabLst>
                <a:tab pos="742950" algn="l"/>
              </a:tabLst>
            </a:pPr>
            <a:r>
              <a:rPr lang="en-US" sz="2000" dirty="0" smtClean="0"/>
              <a:t>3/11 PRS recommended approval as submitted</a:t>
            </a:r>
          </a:p>
          <a:p>
            <a:pPr marL="684213" lvl="1" indent="-171450">
              <a:tabLst>
                <a:tab pos="742950" algn="l"/>
              </a:tabLst>
            </a:pPr>
            <a:r>
              <a:rPr lang="en-US" sz="2000" dirty="0" smtClean="0"/>
              <a:t>April PRS to consider Impact Analysis</a:t>
            </a:r>
          </a:p>
          <a:p>
            <a:pPr marL="684213" lvl="1" indent="-171450">
              <a:tabLst>
                <a:tab pos="742950" algn="l"/>
              </a:tabLst>
            </a:pPr>
            <a:r>
              <a:rPr lang="en-US" sz="2000" dirty="0" smtClean="0"/>
              <a:t>April TAC to consider NPRR1062</a:t>
            </a:r>
          </a:p>
          <a:p>
            <a:pPr marL="684213" lvl="1" indent="-171450">
              <a:tabLst>
                <a:tab pos="742950" algn="l"/>
              </a:tabLst>
            </a:pPr>
            <a:r>
              <a:rPr lang="en-US" sz="2000" dirty="0" smtClean="0"/>
              <a:t>Final consideration at June ERCOT </a:t>
            </a:r>
            <a:r>
              <a:rPr lang="en-US" sz="2000" dirty="0" err="1" smtClean="0"/>
              <a:t>BoD</a:t>
            </a:r>
            <a:endParaRPr lang="en-US" sz="2000" dirty="0"/>
          </a:p>
          <a:p>
            <a:pPr marL="300038" indent="-300038">
              <a:tabLst>
                <a:tab pos="742950" algn="l"/>
              </a:tabLst>
            </a:pPr>
            <a:r>
              <a:rPr lang="en-US" sz="2200" u="sng" dirty="0">
                <a:solidFill>
                  <a:srgbClr val="FFC000"/>
                </a:solidFill>
              </a:rPr>
              <a:t>3/2 RMS discussion topics</a:t>
            </a:r>
            <a:r>
              <a:rPr lang="en-US" sz="2200" u="sng" dirty="0" smtClean="0">
                <a:solidFill>
                  <a:srgbClr val="FFC000"/>
                </a:solidFill>
              </a:rPr>
              <a:t>:</a:t>
            </a:r>
            <a:br>
              <a:rPr lang="en-US" sz="2200" u="sng" dirty="0" smtClean="0">
                <a:solidFill>
                  <a:srgbClr val="FFC000"/>
                </a:solidFill>
              </a:rPr>
            </a:br>
            <a:endParaRPr lang="en-US" sz="2200" u="sng" dirty="0">
              <a:solidFill>
                <a:srgbClr val="FFC000"/>
              </a:solidFill>
            </a:endParaRPr>
          </a:p>
          <a:p>
            <a:pPr marL="841248" lvl="1" indent="-457200">
              <a:buFont typeface="Wingdings" panose="05000000000000000000" pitchFamily="2" charset="2"/>
              <a:buChar char="Ø"/>
            </a:pPr>
            <a:r>
              <a:rPr lang="en-US" sz="2000" dirty="0"/>
              <a:t>2021 Winter Storm Retail Issues discussion</a:t>
            </a:r>
          </a:p>
          <a:p>
            <a:pPr marL="841248" lvl="1" indent="-457200">
              <a:buFont typeface="Wingdings" panose="05000000000000000000" pitchFamily="2" charset="2"/>
              <a:buChar char="Ø"/>
            </a:pPr>
            <a:r>
              <a:rPr lang="en-US" sz="2000" dirty="0"/>
              <a:t>Mass Transition process ‘refresher’</a:t>
            </a:r>
          </a:p>
          <a:p>
            <a:pPr marL="841248" lvl="1" indent="-457200">
              <a:buFont typeface="Wingdings" panose="05000000000000000000" pitchFamily="2" charset="2"/>
              <a:buChar char="Ø"/>
            </a:pPr>
            <a:r>
              <a:rPr lang="en-US" sz="2000" dirty="0"/>
              <a:t>ERCOT Renewable Energy Credit (REC) Update</a:t>
            </a:r>
          </a:p>
          <a:p>
            <a:pPr marL="201168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924800" cy="1219199"/>
          </a:xfrm>
        </p:spPr>
        <p:txBody>
          <a:bodyPr anchor="ctr">
            <a:normAutofit/>
          </a:bodyPr>
          <a:lstStyle/>
          <a:p>
            <a:r>
              <a:rPr lang="en-US" sz="3200" dirty="0"/>
              <a:t>2021 </a:t>
            </a:r>
            <a:r>
              <a:rPr lang="en-US" sz="3200" dirty="0" smtClean="0"/>
              <a:t>RMS Working </a:t>
            </a:r>
            <a:r>
              <a:rPr lang="en-US" sz="3200" dirty="0"/>
              <a:t>Group &amp; Task Force Leadership: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905000"/>
            <a:ext cx="7696201" cy="4190999"/>
          </a:xfrm>
        </p:spPr>
        <p:txBody>
          <a:bodyPr>
            <a:normAutofit fontScale="92500" lnSpcReduction="10000"/>
          </a:bodyPr>
          <a:lstStyle/>
          <a:p>
            <a:r>
              <a:rPr lang="en-US" sz="2400" u="sng" dirty="0" smtClean="0"/>
              <a:t>Texas SET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Chair – Kyle Patrick, NRG</a:t>
            </a:r>
            <a:br>
              <a:rPr lang="en-US" sz="2400" dirty="0" smtClean="0"/>
            </a:br>
            <a:r>
              <a:rPr lang="en-US" sz="2400" dirty="0" smtClean="0"/>
              <a:t>Vice Chair – Diana Rehfeldt, TNMP</a:t>
            </a:r>
          </a:p>
          <a:p>
            <a:r>
              <a:rPr lang="en-US" sz="1000" u="sng" dirty="0" smtClean="0"/>
              <a:t/>
            </a:r>
            <a:br>
              <a:rPr lang="en-US" sz="1000" u="sng" dirty="0" smtClean="0"/>
            </a:br>
            <a:r>
              <a:rPr lang="en-US" sz="2400" u="sng" dirty="0" smtClean="0"/>
              <a:t>TDTMS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Chair – Sheri Wiegand, TXU</a:t>
            </a:r>
            <a:br>
              <a:rPr lang="en-US" sz="2400" dirty="0" smtClean="0"/>
            </a:br>
            <a:r>
              <a:rPr lang="en-US" sz="2400" dirty="0" smtClean="0"/>
              <a:t>Vice Chair – Sam Pak, Oncor</a:t>
            </a:r>
          </a:p>
          <a:p>
            <a:r>
              <a:rPr lang="en-US" sz="900" u="sng" dirty="0" smtClean="0"/>
              <a:t/>
            </a:r>
            <a:br>
              <a:rPr lang="en-US" sz="900" u="sng" dirty="0" smtClean="0"/>
            </a:br>
            <a:r>
              <a:rPr lang="en-US" sz="2400" u="sng" dirty="0" smtClean="0"/>
              <a:t>PWG</a:t>
            </a:r>
            <a:br>
              <a:rPr lang="en-US" sz="2400" u="sng" dirty="0" smtClean="0"/>
            </a:br>
            <a:r>
              <a:rPr lang="en-US" sz="2400" dirty="0" smtClean="0"/>
              <a:t>Chair – Sam Pak, Oncor</a:t>
            </a:r>
            <a:br>
              <a:rPr lang="en-US" sz="2400" dirty="0" smtClean="0"/>
            </a:br>
            <a:r>
              <a:rPr lang="en-US" sz="2400" dirty="0" smtClean="0"/>
              <a:t>Vice Chair – Sheri Wiegand, TXU</a:t>
            </a:r>
          </a:p>
          <a:p>
            <a:r>
              <a:rPr lang="en-US" sz="900" u="sng" dirty="0" smtClean="0"/>
              <a:t/>
            </a:r>
            <a:br>
              <a:rPr lang="en-US" sz="900" u="sng" dirty="0" smtClean="0"/>
            </a:br>
            <a:r>
              <a:rPr lang="en-US" sz="2400" u="sng" dirty="0" smtClean="0"/>
              <a:t>RMTTF</a:t>
            </a:r>
            <a:br>
              <a:rPr lang="en-US" sz="2400" u="sng" dirty="0" smtClean="0"/>
            </a:br>
            <a:r>
              <a:rPr lang="en-US" sz="2400" dirty="0" smtClean="0"/>
              <a:t>Co-Chairs – Debbie McKeever, Oncor; Sheri Wiegand, TXU; Tomas Fernandez, NRG</a:t>
            </a:r>
            <a:endParaRPr lang="en-US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8077200" cy="4190999"/>
          </a:xfrm>
        </p:spPr>
        <p:txBody>
          <a:bodyPr>
            <a:normAutofit fontScale="92500" lnSpcReduction="20000"/>
          </a:bodyPr>
          <a:lstStyle/>
          <a:p>
            <a:r>
              <a:rPr lang="en-US" sz="2400" u="sng" dirty="0" smtClean="0">
                <a:solidFill>
                  <a:srgbClr val="FFC000"/>
                </a:solidFill>
              </a:rPr>
              <a:t>Profiling WG: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100" dirty="0" smtClean="0"/>
              <a:t>IDR Daily Settlement</a:t>
            </a:r>
            <a:endParaRPr lang="en-US" sz="2400" dirty="0"/>
          </a:p>
          <a:p>
            <a:pPr lvl="2" indent="0">
              <a:buNone/>
            </a:pPr>
            <a:r>
              <a:rPr lang="en-US" sz="2100" dirty="0" smtClean="0"/>
              <a:t>Considerations for:</a:t>
            </a:r>
            <a:endParaRPr lang="en-US" sz="2400" dirty="0" smtClean="0"/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ERCOT Data Loading, Aggregation, Settlement</a:t>
            </a:r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Billing/Settlement data transport between TDSP, ERCOT &amp; REP</a:t>
            </a:r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/>
              <a:t>Load Profiling</a:t>
            </a:r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Meter change-out timelines and procedures</a:t>
            </a:r>
          </a:p>
          <a:p>
            <a:pPr marL="566928" lvl="3" indent="0">
              <a:buNone/>
            </a:pPr>
            <a:r>
              <a:rPr lang="en-US" sz="2100" dirty="0" smtClean="0"/>
              <a:t>Related Protocol/Market </a:t>
            </a:r>
            <a:r>
              <a:rPr lang="en-US" sz="2100" dirty="0"/>
              <a:t>Guide impacts:</a:t>
            </a:r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NPRR1062</a:t>
            </a:r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RMGRR164</a:t>
            </a:r>
            <a:endParaRPr lang="en-US" sz="2800" dirty="0" smtClean="0"/>
          </a:p>
          <a:p>
            <a:pPr marL="1275588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LPGRR068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100" dirty="0" smtClean="0"/>
              <a:t>2020 </a:t>
            </a:r>
            <a:r>
              <a:rPr lang="en-US" sz="2100" dirty="0"/>
              <a:t>Weather Sensitivity </a:t>
            </a:r>
            <a:r>
              <a:rPr lang="en-US" sz="2100" dirty="0" smtClean="0"/>
              <a:t>complete; 2021 Annual Validation to begin (3/30)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100" dirty="0" smtClean="0"/>
              <a:t>Further discussions re: adding BUSLRG and BUSLRGDG profiles (LPGRR068)</a:t>
            </a:r>
            <a:endParaRPr lang="en-US" sz="2100" dirty="0"/>
          </a:p>
          <a:p>
            <a:endParaRPr lang="en-US" sz="2000" dirty="0" smtClean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609600"/>
            <a:ext cx="754380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RMS WG/TF Updates – Since Jan 27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TAC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93772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8077200" cy="4190999"/>
          </a:xfrm>
        </p:spPr>
        <p:txBody>
          <a:bodyPr>
            <a:normAutofit/>
          </a:bodyPr>
          <a:lstStyle/>
          <a:p>
            <a:r>
              <a:rPr lang="en-US" sz="2400" u="sng" dirty="0" smtClean="0">
                <a:solidFill>
                  <a:srgbClr val="FFC000"/>
                </a:solidFill>
              </a:rPr>
              <a:t>TDTMS (TX Data Transport &amp; MarkeTrak Systems):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  <a:endParaRPr lang="en-US" sz="2400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Standardizing TDSP Switch Hold notification process by utilizing ERCOT MIS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Drafting SCR for MarkeTrak enhancements (part will align w/ </a:t>
            </a:r>
            <a:r>
              <a:rPr lang="en-US" sz="2200" dirty="0" smtClean="0"/>
              <a:t>TXSET 5.0</a:t>
            </a:r>
            <a:r>
              <a:rPr lang="en-US" sz="2200" dirty="0" smtClean="0"/>
              <a:t>)</a:t>
            </a:r>
          </a:p>
          <a:p>
            <a:endParaRPr lang="en-US" sz="2400" u="sng" dirty="0" smtClean="0">
              <a:solidFill>
                <a:srgbClr val="FFC000"/>
              </a:solidFill>
            </a:endParaRPr>
          </a:p>
          <a:p>
            <a:r>
              <a:rPr lang="en-US" sz="2400" u="sng" dirty="0" smtClean="0">
                <a:solidFill>
                  <a:srgbClr val="FFC000"/>
                </a:solidFill>
              </a:rPr>
              <a:t>TXSET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Drafting appropriate NPRR/RMGRR/SCR </a:t>
            </a:r>
            <a:r>
              <a:rPr lang="en-US" sz="2200" dirty="0"/>
              <a:t>for TXSET 5.0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Discussing annual </a:t>
            </a:r>
            <a:r>
              <a:rPr lang="en-US" sz="2200" dirty="0"/>
              <a:t>Mass Transition testing efforts </a:t>
            </a:r>
            <a:endParaRPr lang="en-US" sz="2200" dirty="0" smtClean="0"/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609600"/>
            <a:ext cx="754380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RMS WG/TF Updates – Since Jan 27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TAC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705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001000" cy="4059117"/>
          </a:xfrm>
        </p:spPr>
        <p:txBody>
          <a:bodyPr>
            <a:normAutofit/>
          </a:bodyPr>
          <a:lstStyle/>
          <a:p>
            <a:pPr fontAlgn="t"/>
            <a:r>
              <a:rPr lang="en-US" sz="2000" u="sng" dirty="0">
                <a:solidFill>
                  <a:srgbClr val="FFC000"/>
                </a:solidFill>
                <a:hlinkClick r:id="rId3"/>
              </a:rPr>
              <a:t>Retail Market Training Task Force (RMTTF</a:t>
            </a:r>
            <a:r>
              <a:rPr lang="en-US" sz="2000" u="sng" dirty="0" smtClean="0">
                <a:solidFill>
                  <a:srgbClr val="FFC000"/>
                </a:solidFill>
                <a:hlinkClick r:id="rId3"/>
              </a:rPr>
              <a:t>)</a:t>
            </a:r>
            <a:r>
              <a:rPr lang="en-US" sz="2000" u="sng" dirty="0" smtClean="0">
                <a:solidFill>
                  <a:srgbClr val="FFC000"/>
                </a:solidFill>
              </a:rPr>
              <a:t>:</a:t>
            </a:r>
          </a:p>
          <a:p>
            <a:pPr fontAlgn="t"/>
            <a:r>
              <a:rPr lang="en-US" sz="1800" dirty="0" smtClean="0"/>
              <a:t>Classes available for registration:</a:t>
            </a:r>
            <a:endParaRPr lang="en-US" sz="1800" u="sng" dirty="0">
              <a:solidFill>
                <a:srgbClr val="FFC000"/>
              </a:solidFill>
            </a:endParaRPr>
          </a:p>
          <a:p>
            <a:pPr fontAlgn="t"/>
            <a:endParaRPr lang="en-US" dirty="0" smtClean="0"/>
          </a:p>
          <a:p>
            <a:pPr fontAlgn="t"/>
            <a:endParaRPr lang="en-US" dirty="0"/>
          </a:p>
          <a:p>
            <a:pPr fontAlgn="t"/>
            <a:endParaRPr lang="en-US" dirty="0" smtClean="0"/>
          </a:p>
          <a:p>
            <a:pPr fontAlgn="t"/>
            <a:endParaRPr lang="en-US" dirty="0"/>
          </a:p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0"/>
            <a:ext cx="754380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</a:t>
            </a:r>
            <a:r>
              <a:rPr lang="en-US" sz="3600" dirty="0" smtClean="0"/>
              <a:t>WG/TF Updates </a:t>
            </a:r>
            <a:r>
              <a:rPr lang="en-US" sz="3600" dirty="0"/>
              <a:t>– Since Jan 27</a:t>
            </a:r>
            <a:r>
              <a:rPr lang="en-US" sz="3600" baseline="30000" dirty="0"/>
              <a:t>th</a:t>
            </a:r>
            <a:r>
              <a:rPr lang="en-US" sz="3600" dirty="0"/>
              <a:t> TAC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577413"/>
            <a:ext cx="5410200" cy="27860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59" y="5422708"/>
            <a:ext cx="8162941" cy="74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5298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</a:t>
            </a:r>
            <a:r>
              <a:rPr lang="en-US" sz="2800" dirty="0" smtClean="0"/>
              <a:t>April 14, 2021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</Words>
  <Application>Microsoft Office PowerPoint</Application>
  <PresentationFormat>On-screen Show (4:3)</PresentationFormat>
  <Paragraphs>67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Wingdings</vt:lpstr>
      <vt:lpstr>Retrospect</vt:lpstr>
      <vt:lpstr>Custom Design</vt:lpstr>
      <vt:lpstr>March 24, 2021 RMS Update to TAC</vt:lpstr>
      <vt:lpstr>March 2nd RMS Update</vt:lpstr>
      <vt:lpstr>2021 RMS Working Group &amp; Task Force Leadership:</vt:lpstr>
      <vt:lpstr>PowerPoint Presentation</vt:lpstr>
      <vt:lpstr>PowerPoint Presentation</vt:lpstr>
      <vt:lpstr>PowerPoint Presentation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2020-03-06T14:03:31Z</dcterms:created>
  <dcterms:modified xsi:type="dcterms:W3CDTF">2021-03-19T14:33:45Z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2a0cd9c8-1a65-4680-9eef-d28934c2f3dd</vt:lpwstr>
  </property>
  <property fmtid="{D5CDD505-2E9C-101B-9397-08002B2CF9AE}" pid="3" name="bjDocumentSecurityLabel">
    <vt:lpwstr>No Marking</vt:lpwstr>
  </property>
  <property fmtid="{D5CDD505-2E9C-101B-9397-08002B2CF9AE}" pid="4" name="bjSaver">
    <vt:lpwstr>hVeZjyyepu7wfUb3kwBo4T82bAn9HrXq</vt:lpwstr>
  </property>
</Properties>
</file>