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0"/>
  </p:notesMasterIdLst>
  <p:handoutMasterIdLst>
    <p:handoutMasterId r:id="rId21"/>
  </p:handoutMasterIdLst>
  <p:sldIdLst>
    <p:sldId id="260" r:id="rId7"/>
    <p:sldId id="257" r:id="rId8"/>
    <p:sldId id="286" r:id="rId9"/>
    <p:sldId id="374" r:id="rId10"/>
    <p:sldId id="375" r:id="rId11"/>
    <p:sldId id="376" r:id="rId12"/>
    <p:sldId id="380" r:id="rId13"/>
    <p:sldId id="381" r:id="rId14"/>
    <p:sldId id="377" r:id="rId15"/>
    <p:sldId id="382" r:id="rId16"/>
    <p:sldId id="378" r:id="rId17"/>
    <p:sldId id="383" r:id="rId18"/>
    <p:sldId id="379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257"/>
            <p14:sldId id="286"/>
            <p14:sldId id="374"/>
            <p14:sldId id="375"/>
            <p14:sldId id="376"/>
            <p14:sldId id="380"/>
            <p14:sldId id="381"/>
            <p14:sldId id="377"/>
            <p14:sldId id="382"/>
            <p14:sldId id="378"/>
            <p14:sldId id="383"/>
            <p14:sldId id="3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6" autoAdjust="0"/>
    <p:restoredTop sz="94660"/>
  </p:normalViewPr>
  <p:slideViewPr>
    <p:cSldViewPr showGuides="1">
      <p:cViewPr varScale="1">
        <p:scale>
          <a:sx n="111" d="100"/>
          <a:sy n="111" d="100"/>
        </p:scale>
        <p:origin x="1680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8455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9094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76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489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076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291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7596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972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2436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999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Generation </a:t>
            </a:r>
            <a:r>
              <a:rPr lang="en-US" sz="1800" b="1" dirty="0">
                <a:solidFill>
                  <a:schemeClr val="tx1"/>
                </a:solidFill>
              </a:rPr>
              <a:t>Resource Energy and Regulation Deployment </a:t>
            </a:r>
            <a:r>
              <a:rPr lang="en-US" sz="1800" b="1" dirty="0" smtClean="0">
                <a:solidFill>
                  <a:schemeClr val="tx1"/>
                </a:solidFill>
              </a:rPr>
              <a:t>Performance Report for </a:t>
            </a:r>
            <a:r>
              <a:rPr lang="en-US" sz="1800" b="1" dirty="0" smtClean="0">
                <a:solidFill>
                  <a:schemeClr val="tx1"/>
                </a:solidFill>
              </a:rPr>
              <a:t>February 2021</a:t>
            </a:r>
            <a:endParaRPr lang="en-US" sz="1800" b="1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</a:t>
            </a:r>
            <a:r>
              <a:rPr lang="en-US" dirty="0" smtClean="0"/>
              <a:t>&lt; 95</a:t>
            </a:r>
            <a:r>
              <a:rPr lang="en-US" dirty="0"/>
              <a:t>%, ≥ 100 Scored Intervals </a:t>
            </a:r>
            <a:r>
              <a:rPr lang="en-US" dirty="0" smtClean="0"/>
              <a:t>– </a:t>
            </a:r>
            <a:r>
              <a:rPr lang="en-US" dirty="0" smtClean="0"/>
              <a:t>Feb. </a:t>
            </a:r>
            <a:r>
              <a:rPr lang="en-US" dirty="0" smtClean="0"/>
              <a:t>2021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84314"/>
              </p:ext>
            </p:extLst>
          </p:nvPr>
        </p:nvGraphicFramePr>
        <p:xfrm>
          <a:off x="438509" y="732605"/>
          <a:ext cx="8382000" cy="410395"/>
        </p:xfrm>
        <a:graphic>
          <a:graphicData uri="http://schemas.openxmlformats.org/drawingml/2006/table">
            <a:tbl>
              <a:tblPr/>
              <a:tblGrid>
                <a:gridCol w="1161691"/>
                <a:gridCol w="1676400"/>
                <a:gridCol w="1828800"/>
                <a:gridCol w="1981200"/>
                <a:gridCol w="1733909"/>
              </a:tblGrid>
              <a:tr h="410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(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735824"/>
              </p:ext>
            </p:extLst>
          </p:nvPr>
        </p:nvGraphicFramePr>
        <p:xfrm>
          <a:off x="438509" y="732605"/>
          <a:ext cx="8382000" cy="5519605"/>
        </p:xfrm>
        <a:graphic>
          <a:graphicData uri="http://schemas.openxmlformats.org/drawingml/2006/table">
            <a:tbl>
              <a:tblPr/>
              <a:tblGrid>
                <a:gridCol w="1161691"/>
                <a:gridCol w="1676400"/>
                <a:gridCol w="1828800"/>
                <a:gridCol w="1981200"/>
                <a:gridCol w="1733909"/>
              </a:tblGrid>
              <a:tr h="410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(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689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</a:t>
            </a:r>
            <a:r>
              <a:rPr lang="en-US" dirty="0" smtClean="0"/>
              <a:t>&lt; 95</a:t>
            </a:r>
            <a:r>
              <a:rPr lang="en-US" dirty="0"/>
              <a:t>%, ≥ 100 Scored Intervals </a:t>
            </a:r>
            <a:r>
              <a:rPr lang="en-US" dirty="0" smtClean="0"/>
              <a:t>– </a:t>
            </a:r>
            <a:r>
              <a:rPr lang="en-US" dirty="0" smtClean="0"/>
              <a:t>Feb. </a:t>
            </a:r>
            <a:r>
              <a:rPr lang="en-US" dirty="0" smtClean="0"/>
              <a:t>2021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811958"/>
              </p:ext>
            </p:extLst>
          </p:nvPr>
        </p:nvGraphicFramePr>
        <p:xfrm>
          <a:off x="438509" y="732605"/>
          <a:ext cx="8382000" cy="5519605"/>
        </p:xfrm>
        <a:graphic>
          <a:graphicData uri="http://schemas.openxmlformats.org/drawingml/2006/table">
            <a:tbl>
              <a:tblPr/>
              <a:tblGrid>
                <a:gridCol w="1161691"/>
                <a:gridCol w="1676400"/>
                <a:gridCol w="1828800"/>
                <a:gridCol w="1981200"/>
                <a:gridCol w="1733909"/>
              </a:tblGrid>
              <a:tr h="410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(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25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</a:t>
            </a:r>
            <a:r>
              <a:rPr lang="en-US" dirty="0" smtClean="0"/>
              <a:t>&lt; 95</a:t>
            </a:r>
            <a:r>
              <a:rPr lang="en-US" dirty="0"/>
              <a:t>%, ≥ 100 Scored Intervals </a:t>
            </a:r>
            <a:r>
              <a:rPr lang="en-US" dirty="0" smtClean="0"/>
              <a:t>– </a:t>
            </a:r>
            <a:r>
              <a:rPr lang="en-US" dirty="0" smtClean="0"/>
              <a:t>Feb. </a:t>
            </a:r>
            <a:r>
              <a:rPr lang="en-US" dirty="0" smtClean="0"/>
              <a:t>2021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3427"/>
              </p:ext>
            </p:extLst>
          </p:nvPr>
        </p:nvGraphicFramePr>
        <p:xfrm>
          <a:off x="438509" y="732605"/>
          <a:ext cx="8382000" cy="5519605"/>
        </p:xfrm>
        <a:graphic>
          <a:graphicData uri="http://schemas.openxmlformats.org/drawingml/2006/table">
            <a:tbl>
              <a:tblPr/>
              <a:tblGrid>
                <a:gridCol w="1161691"/>
                <a:gridCol w="1676400"/>
                <a:gridCol w="1828800"/>
                <a:gridCol w="1981200"/>
                <a:gridCol w="1733909"/>
              </a:tblGrid>
              <a:tr h="410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(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2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</a:t>
            </a:r>
            <a:r>
              <a:rPr lang="en-US" dirty="0" smtClean="0"/>
              <a:t>&lt; 95</a:t>
            </a:r>
            <a:r>
              <a:rPr lang="en-US" dirty="0"/>
              <a:t>%, ≥ 100 Scored Intervals </a:t>
            </a:r>
            <a:r>
              <a:rPr lang="en-US" dirty="0" smtClean="0"/>
              <a:t>– </a:t>
            </a:r>
            <a:r>
              <a:rPr lang="en-US" dirty="0" smtClean="0"/>
              <a:t>Feb. </a:t>
            </a:r>
            <a:r>
              <a:rPr lang="en-US" dirty="0" smtClean="0"/>
              <a:t>2021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764532"/>
              </p:ext>
            </p:extLst>
          </p:nvPr>
        </p:nvGraphicFramePr>
        <p:xfrm>
          <a:off x="438509" y="732605"/>
          <a:ext cx="8382000" cy="1261930"/>
        </p:xfrm>
        <a:graphic>
          <a:graphicData uri="http://schemas.openxmlformats.org/drawingml/2006/table">
            <a:tbl>
              <a:tblPr/>
              <a:tblGrid>
                <a:gridCol w="1161691"/>
                <a:gridCol w="1676400"/>
                <a:gridCol w="1828800"/>
                <a:gridCol w="1981200"/>
                <a:gridCol w="1733909"/>
              </a:tblGrid>
              <a:tr h="410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(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028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 smtClean="0"/>
              <a:t>Non-IRR </a:t>
            </a:r>
            <a:r>
              <a:rPr lang="en-US" altLang="en-US" dirty="0"/>
              <a:t>GREDP &lt; 85</a:t>
            </a:r>
            <a:r>
              <a:rPr lang="en-US" altLang="en-US" dirty="0" smtClean="0"/>
              <a:t>%</a:t>
            </a:r>
            <a:r>
              <a:rPr lang="en-US" dirty="0"/>
              <a:t> – </a:t>
            </a:r>
            <a:r>
              <a:rPr lang="en-US" dirty="0" smtClean="0"/>
              <a:t>February 2021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0153836"/>
              </p:ext>
            </p:extLst>
          </p:nvPr>
        </p:nvGraphicFramePr>
        <p:xfrm>
          <a:off x="533400" y="959096"/>
          <a:ext cx="8153399" cy="180220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</a:t>
            </a:r>
            <a:r>
              <a:rPr lang="en-US" altLang="en-US" dirty="0" smtClean="0"/>
              <a:t>Summary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altLang="en-US" dirty="0" smtClean="0"/>
              <a:t> </a:t>
            </a:r>
            <a:r>
              <a:rPr lang="en-US" altLang="en-US" dirty="0" smtClean="0"/>
              <a:t>February 2021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2141253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9050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</a:t>
                      </a: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81.06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87.49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101,810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48,859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47,664</a:t>
                      </a:r>
                    </a:p>
                  </a:txBody>
                  <a:tcPr marL="9525" marR="9525" marT="9525" marB="0" anchor="ctr"/>
                </a:tc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</a:p>
                  </a:txBody>
                  <a:tcPr marL="9525" marR="9525" marT="9525" marB="0" anchor="ctr"/>
                </a:tc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384.19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493.53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644.11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</a:t>
            </a:r>
            <a:r>
              <a:rPr lang="en-US" dirty="0" smtClean="0"/>
              <a:t>– </a:t>
            </a:r>
            <a:r>
              <a:rPr lang="en-US" dirty="0" smtClean="0"/>
              <a:t>Feb. </a:t>
            </a:r>
            <a:r>
              <a:rPr lang="en-US" dirty="0" smtClean="0"/>
              <a:t>2021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873758"/>
              </p:ext>
            </p:extLst>
          </p:nvPr>
        </p:nvGraphicFramePr>
        <p:xfrm>
          <a:off x="438509" y="732605"/>
          <a:ext cx="8382000" cy="5490210"/>
        </p:xfrm>
        <a:graphic>
          <a:graphicData uri="http://schemas.openxmlformats.org/drawingml/2006/table">
            <a:tbl>
              <a:tblPr/>
              <a:tblGrid>
                <a:gridCol w="1161691"/>
                <a:gridCol w="1676400"/>
                <a:gridCol w="1828800"/>
                <a:gridCol w="1981200"/>
                <a:gridCol w="1733909"/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(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2,709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2,712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2,583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2,626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66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</a:t>
            </a:r>
            <a:r>
              <a:rPr lang="en-US" dirty="0" smtClean="0"/>
              <a:t>– </a:t>
            </a:r>
            <a:r>
              <a:rPr lang="en-US" dirty="0" smtClean="0"/>
              <a:t>Feb. </a:t>
            </a:r>
            <a:r>
              <a:rPr lang="en-US" dirty="0" smtClean="0"/>
              <a:t>2021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637646"/>
              </p:ext>
            </p:extLst>
          </p:nvPr>
        </p:nvGraphicFramePr>
        <p:xfrm>
          <a:off x="438509" y="732605"/>
          <a:ext cx="8382000" cy="5519605"/>
        </p:xfrm>
        <a:graphic>
          <a:graphicData uri="http://schemas.openxmlformats.org/drawingml/2006/table">
            <a:tbl>
              <a:tblPr/>
              <a:tblGrid>
                <a:gridCol w="1161691"/>
                <a:gridCol w="1676400"/>
                <a:gridCol w="1828800"/>
                <a:gridCol w="1981200"/>
                <a:gridCol w="1733909"/>
              </a:tblGrid>
              <a:tr h="410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(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266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</a:t>
            </a:r>
            <a:r>
              <a:rPr lang="en-US" dirty="0" smtClean="0"/>
              <a:t>– </a:t>
            </a:r>
            <a:r>
              <a:rPr lang="en-US" dirty="0" smtClean="0"/>
              <a:t>Feb. </a:t>
            </a:r>
            <a:r>
              <a:rPr lang="en-US" dirty="0" smtClean="0"/>
              <a:t>2021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094398"/>
              </p:ext>
            </p:extLst>
          </p:nvPr>
        </p:nvGraphicFramePr>
        <p:xfrm>
          <a:off x="438509" y="732605"/>
          <a:ext cx="8382000" cy="5519605"/>
        </p:xfrm>
        <a:graphic>
          <a:graphicData uri="http://schemas.openxmlformats.org/drawingml/2006/table">
            <a:tbl>
              <a:tblPr/>
              <a:tblGrid>
                <a:gridCol w="1161691"/>
                <a:gridCol w="1676400"/>
                <a:gridCol w="1828800"/>
                <a:gridCol w="1981200"/>
                <a:gridCol w="1733909"/>
              </a:tblGrid>
              <a:tr h="410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(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58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</a:t>
            </a:r>
            <a:r>
              <a:rPr lang="en-US" dirty="0" smtClean="0"/>
              <a:t>– </a:t>
            </a:r>
            <a:r>
              <a:rPr lang="en-US" dirty="0" smtClean="0"/>
              <a:t>Feb. </a:t>
            </a:r>
            <a:r>
              <a:rPr lang="en-US" dirty="0" smtClean="0"/>
              <a:t>2021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986100"/>
              </p:ext>
            </p:extLst>
          </p:nvPr>
        </p:nvGraphicFramePr>
        <p:xfrm>
          <a:off x="438509" y="732605"/>
          <a:ext cx="8382000" cy="5519605"/>
        </p:xfrm>
        <a:graphic>
          <a:graphicData uri="http://schemas.openxmlformats.org/drawingml/2006/table">
            <a:tbl>
              <a:tblPr/>
              <a:tblGrid>
                <a:gridCol w="1161691"/>
                <a:gridCol w="1676400"/>
                <a:gridCol w="1828800"/>
                <a:gridCol w="1981200"/>
                <a:gridCol w="1733909"/>
              </a:tblGrid>
              <a:tr h="410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(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358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</a:t>
            </a:r>
            <a:r>
              <a:rPr lang="en-US" dirty="0" smtClean="0"/>
              <a:t>– </a:t>
            </a:r>
            <a:r>
              <a:rPr lang="en-US" dirty="0" smtClean="0"/>
              <a:t>Feb. </a:t>
            </a:r>
            <a:r>
              <a:rPr lang="en-US" dirty="0" smtClean="0"/>
              <a:t>2021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103853"/>
              </p:ext>
            </p:extLst>
          </p:nvPr>
        </p:nvGraphicFramePr>
        <p:xfrm>
          <a:off x="438509" y="732605"/>
          <a:ext cx="8382000" cy="978085"/>
        </p:xfrm>
        <a:graphic>
          <a:graphicData uri="http://schemas.openxmlformats.org/drawingml/2006/table">
            <a:tbl>
              <a:tblPr/>
              <a:tblGrid>
                <a:gridCol w="1161691"/>
                <a:gridCol w="1676400"/>
                <a:gridCol w="1828800"/>
                <a:gridCol w="1981200"/>
                <a:gridCol w="1733909"/>
              </a:tblGrid>
              <a:tr h="410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(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180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</a:t>
            </a:r>
            <a:r>
              <a:rPr lang="en-US" dirty="0" smtClean="0"/>
              <a:t>&lt; 95</a:t>
            </a:r>
            <a:r>
              <a:rPr lang="en-US" dirty="0"/>
              <a:t>%, ≥ 100 Scored Intervals </a:t>
            </a:r>
            <a:r>
              <a:rPr lang="en-US" dirty="0" smtClean="0"/>
              <a:t>– </a:t>
            </a:r>
            <a:r>
              <a:rPr lang="en-US" dirty="0" smtClean="0"/>
              <a:t>Feb. </a:t>
            </a:r>
            <a:r>
              <a:rPr lang="en-US" dirty="0" smtClean="0"/>
              <a:t>2021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84314"/>
              </p:ext>
            </p:extLst>
          </p:nvPr>
        </p:nvGraphicFramePr>
        <p:xfrm>
          <a:off x="438509" y="732605"/>
          <a:ext cx="8382000" cy="410395"/>
        </p:xfrm>
        <a:graphic>
          <a:graphicData uri="http://schemas.openxmlformats.org/drawingml/2006/table">
            <a:tbl>
              <a:tblPr/>
              <a:tblGrid>
                <a:gridCol w="1161691"/>
                <a:gridCol w="1676400"/>
                <a:gridCol w="1828800"/>
                <a:gridCol w="1981200"/>
                <a:gridCol w="1733909"/>
              </a:tblGrid>
              <a:tr h="410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(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354434"/>
              </p:ext>
            </p:extLst>
          </p:nvPr>
        </p:nvGraphicFramePr>
        <p:xfrm>
          <a:off x="438509" y="732605"/>
          <a:ext cx="8382000" cy="5519605"/>
        </p:xfrm>
        <a:graphic>
          <a:graphicData uri="http://schemas.openxmlformats.org/drawingml/2006/table">
            <a:tbl>
              <a:tblPr/>
              <a:tblGrid>
                <a:gridCol w="1161691"/>
                <a:gridCol w="1676400"/>
                <a:gridCol w="1828800"/>
                <a:gridCol w="1981200"/>
                <a:gridCol w="1733909"/>
              </a:tblGrid>
              <a:tr h="410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(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2,420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543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2C17BBED2EF4E802F4F21A1D28B33" ma:contentTypeVersion="2" ma:contentTypeDescription="Create a new document." ma:contentTypeScope="" ma:versionID="9af9a6a7f20f8b3a59fa1b39039166a0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DBEE5DD9-1EAF-4C2C-8CF9-2B2A480272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4623</TotalTime>
  <Words>1396</Words>
  <Application>Microsoft Office PowerPoint</Application>
  <PresentationFormat>On-screen Show (4:3)</PresentationFormat>
  <Paragraphs>895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Andale WT</vt:lpstr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February 2021 </vt:lpstr>
      <vt:lpstr>IRR Summary – February 2021</vt:lpstr>
      <vt:lpstr>IRR ≥ 95%, ≥ 100 Scored Intervals – Feb. 2021</vt:lpstr>
      <vt:lpstr>IRR ≥ 95%, ≥ 100 Scored Intervals – Feb. 2021</vt:lpstr>
      <vt:lpstr>IRR ≥ 95%, ≥ 100 Scored Intervals – Feb. 2021</vt:lpstr>
      <vt:lpstr>IRR ≥ 95%, ≥ 100 Scored Intervals – Feb. 2021</vt:lpstr>
      <vt:lpstr>IRR ≥ 95%, ≥ 100 Scored Intervals – Feb. 2021</vt:lpstr>
      <vt:lpstr>IRR &lt; 95%, ≥ 100 Scored Intervals – Feb. 2021</vt:lpstr>
      <vt:lpstr>IRR &lt; 95%, ≥ 100 Scored Intervals – Feb. 2021</vt:lpstr>
      <vt:lpstr>IRR &lt; 95%, ≥ 100 Scored Intervals – Feb. 2021</vt:lpstr>
      <vt:lpstr>IRR &lt; 95%, ≥ 100 Scored Intervals – Feb. 2021</vt:lpstr>
      <vt:lpstr>IRR &lt; 95%, ≥ 100 Scored Intervals – Feb. 2021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Sanchez, Daniel</cp:lastModifiedBy>
  <cp:revision>284</cp:revision>
  <cp:lastPrinted>2016-01-21T20:53:15Z</cp:lastPrinted>
  <dcterms:created xsi:type="dcterms:W3CDTF">2016-01-21T15:20:31Z</dcterms:created>
  <dcterms:modified xsi:type="dcterms:W3CDTF">2021-03-01T18:50:43Z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0x0101001D22C17BBED2EF4E802F4F21A1D28B33</vt:lpwstr>
  </property>
</Properties>
</file>