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6"/>
  </p:notesMasterIdLst>
  <p:handoutMasterIdLst>
    <p:handoutMasterId r:id="rId17"/>
  </p:handoutMasterIdLst>
  <p:sldIdLst>
    <p:sldId id="445" r:id="rId7"/>
    <p:sldId id="463" r:id="rId8"/>
    <p:sldId id="491" r:id="rId9"/>
    <p:sldId id="534" r:id="rId10"/>
    <p:sldId id="546" r:id="rId11"/>
    <p:sldId id="540" r:id="rId12"/>
    <p:sldId id="537" r:id="rId13"/>
    <p:sldId id="454" r:id="rId14"/>
    <p:sldId id="464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  <p:cmAuthor id="4" name="Teixeira, Jay" initials="TJ [2]" lastIdx="1" clrIdx="3">
    <p:extLst>
      <p:ext uri="{19B8F6BF-5375-455C-9EA6-DF929625EA0E}">
        <p15:presenceInfo xmlns:p15="http://schemas.microsoft.com/office/powerpoint/2012/main" userId="Teixeira, J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0485" autoAdjust="0"/>
  </p:normalViewPr>
  <p:slideViewPr>
    <p:cSldViewPr showGuides="1">
      <p:cViewPr varScale="1">
        <p:scale>
          <a:sx n="102" d="100"/>
          <a:sy n="102" d="100"/>
        </p:scale>
        <p:origin x="1218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671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0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IntegrationDepartment@ercot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Topics </a:t>
            </a:r>
          </a:p>
          <a:p>
            <a:endParaRPr lang="en-US" dirty="0"/>
          </a:p>
          <a:p>
            <a:r>
              <a:rPr lang="en-US" dirty="0"/>
              <a:t>Jay Teixeira</a:t>
            </a:r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Resource Integration </a:t>
            </a:r>
            <a:r>
              <a:rPr lang="en-US" dirty="0" smtClean="0"/>
              <a:t>Working Group</a:t>
            </a:r>
            <a:r>
              <a:rPr lang="en-US" b="1" dirty="0" smtClean="0"/>
              <a:t> </a:t>
            </a:r>
            <a:endParaRPr lang="en-US" b="1" dirty="0"/>
          </a:p>
          <a:p>
            <a:r>
              <a:rPr lang="en-US" dirty="0" smtClean="0"/>
              <a:t>March 17,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5.9</a:t>
            </a:r>
          </a:p>
          <a:p>
            <a:r>
              <a:rPr lang="en-US" sz="2800" dirty="0"/>
              <a:t>Next Deadline for QSA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If a GINR is not included in QSA, its Initial Synchronization date will be automatically delayed to the next quarter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47588"/>
              </p:ext>
            </p:extLst>
          </p:nvPr>
        </p:nvGraphicFramePr>
        <p:xfrm>
          <a:off x="2209800" y="2362200"/>
          <a:ext cx="7467600" cy="251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Last Day for an IE to meet prerequisites as listed in paragraph (4) below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August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1231392" y="4397248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5.9, Quarterly Stability Assessment</a:t>
            </a:r>
          </a:p>
          <a:p>
            <a:r>
              <a:rPr lang="en-US" sz="2800" dirty="0"/>
              <a:t>Issue’s seen in previous QSA’s</a:t>
            </a:r>
          </a:p>
          <a:p>
            <a:pPr lvl="1"/>
            <a:r>
              <a:rPr lang="en-US" sz="2400" dirty="0"/>
              <a:t>10 day comment period for FIS</a:t>
            </a:r>
          </a:p>
          <a:p>
            <a:pPr lvl="2"/>
            <a:r>
              <a:rPr lang="en-US" sz="2000" dirty="0"/>
              <a:t>Needs to be complete before QSA deadline</a:t>
            </a:r>
          </a:p>
          <a:p>
            <a:pPr lvl="2"/>
            <a:r>
              <a:rPr lang="en-US" sz="2000" dirty="0"/>
              <a:t>TSPs need to plan for it</a:t>
            </a:r>
          </a:p>
          <a:p>
            <a:pPr lvl="1"/>
            <a:r>
              <a:rPr lang="en-US" sz="2400" dirty="0"/>
              <a:t>Dynamic Model Review</a:t>
            </a:r>
          </a:p>
          <a:p>
            <a:pPr lvl="2"/>
            <a:r>
              <a:rPr lang="en-US" sz="2000" dirty="0"/>
              <a:t>Dependent on FIS Stability study</a:t>
            </a:r>
          </a:p>
          <a:p>
            <a:pPr lvl="2"/>
            <a:r>
              <a:rPr lang="en-US" sz="2000" dirty="0"/>
              <a:t>Need to meet PG 6.9 15 to 30 days prior to QSA deadline</a:t>
            </a:r>
          </a:p>
          <a:p>
            <a:r>
              <a:rPr lang="en-US" sz="2800" dirty="0"/>
              <a:t>PSSE Model Quality Test Required</a:t>
            </a:r>
          </a:p>
          <a:p>
            <a:r>
              <a:rPr lang="en-US" sz="2800" dirty="0"/>
              <a:t>TSAT Model </a:t>
            </a:r>
            <a:r>
              <a:rPr lang="en-US" sz="2800" dirty="0" smtClean="0"/>
              <a:t>Required – If PSSE model is UDM, then TSAT model should be UDM </a:t>
            </a:r>
            <a:r>
              <a:rPr lang="en-US" sz="2800" dirty="0" smtClean="0">
                <a:solidFill>
                  <a:srgbClr val="FF0000"/>
                </a:solidFill>
              </a:rPr>
              <a:t>by November 1, </a:t>
            </a:r>
            <a:r>
              <a:rPr lang="en-US" sz="2800" dirty="0" smtClean="0">
                <a:solidFill>
                  <a:srgbClr val="FF0000"/>
                </a:solidFill>
              </a:rPr>
              <a:t>2021</a:t>
            </a:r>
            <a:endParaRPr lang="en-US" sz="2800" dirty="0"/>
          </a:p>
          <a:p>
            <a:r>
              <a:rPr lang="en-US" sz="2800" dirty="0" smtClean="0">
                <a:solidFill>
                  <a:srgbClr val="FF0000"/>
                </a:solidFill>
              </a:rPr>
              <a:t>PSCAD Model Quality Test Required for May 1 QSA deadline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GINR Time Line (Fastest)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777712"/>
            <a:ext cx="8001000" cy="608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158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975517"/>
          </a:xfrm>
        </p:spPr>
        <p:txBody>
          <a:bodyPr/>
          <a:lstStyle/>
          <a:p>
            <a:r>
              <a:rPr lang="en-US" dirty="0" smtClean="0"/>
              <a:t>Self-Limiting Facilities </a:t>
            </a:r>
            <a:r>
              <a:rPr lang="en-US" strike="sngStrike" dirty="0" smtClean="0">
                <a:solidFill>
                  <a:srgbClr val="FF0000"/>
                </a:solidFill>
              </a:rPr>
              <a:t>and DC-Coupled Resources </a:t>
            </a:r>
            <a:r>
              <a:rPr lang="en-US" dirty="0" smtClean="0"/>
              <a:t>in the INR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87348" y="1371600"/>
            <a:ext cx="11379200" cy="5453146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NPRR1026, PGRR081, </a:t>
            </a:r>
            <a:r>
              <a:rPr lang="en-US" sz="2400" strike="sngStrike" dirty="0" smtClean="0">
                <a:solidFill>
                  <a:srgbClr val="FF0000"/>
                </a:solidFill>
              </a:rPr>
              <a:t>NPRR1029</a:t>
            </a:r>
            <a:r>
              <a:rPr lang="en-US" sz="2400" dirty="0" smtClean="0"/>
              <a:t> and RRGRR023 related to Self-Limiting Facilities </a:t>
            </a:r>
            <a:r>
              <a:rPr lang="en-US" sz="2400" strike="sngStrike" dirty="0" smtClean="0">
                <a:solidFill>
                  <a:srgbClr val="FF0000"/>
                </a:solidFill>
              </a:rPr>
              <a:t>and DC-Coupled Resources </a:t>
            </a:r>
            <a:r>
              <a:rPr lang="en-US" sz="2400" dirty="0" smtClean="0"/>
              <a:t>approved by BOD on 12/8/2020.  Implementation  to take 7 to 10 months.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NPRR1029 will not be implemented until Passport around 2024.  System changes for NPRR1026 not expected until 2023.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Too early for DC-Coupled resources to submit INR requests.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DC-Coupled will be tracked separately, but will be treated as SLF.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SLF Facilities in the INR process must have PLD after January 1, 2023.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If system changes delayed, part of the SLF may be allowed to proceed to PLD prior to 2023 if configuration and MW output was specifically studied in FIS.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4299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AVR Test for DGR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1676400"/>
            <a:ext cx="8852671" cy="371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25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/>
              <a:t>Active PGRR’s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800" dirty="0" smtClean="0"/>
              <a:t>RRGRR028, submitted by John Karlik on behalf of the SPWG on December 23, 2020, </a:t>
            </a:r>
            <a:r>
              <a:rPr lang="en-US" sz="2800" dirty="0"/>
              <a:t>Transformer Impedance </a:t>
            </a:r>
            <a:r>
              <a:rPr lang="en-US" sz="2800" dirty="0" smtClean="0"/>
              <a:t>Clarifications.  </a:t>
            </a:r>
            <a:r>
              <a:rPr lang="en-US" sz="2800" b="1" dirty="0" smtClean="0"/>
              <a:t>Comments submitted by SPWG and ERCOT.  Tabled at ROS until next month.  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052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682"/>
            <a:ext cx="9753600" cy="670718"/>
          </a:xfrm>
        </p:spPr>
        <p:txBody>
          <a:bodyPr/>
          <a:lstStyle/>
          <a:p>
            <a:r>
              <a:rPr lang="en-US" dirty="0"/>
              <a:t>Other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534400" cy="4511040"/>
          </a:xfrm>
        </p:spPr>
        <p:txBody>
          <a:bodyPr/>
          <a:lstStyle/>
          <a:p>
            <a:r>
              <a:rPr lang="en-US" dirty="0">
                <a:hlinkClick r:id="rId3"/>
              </a:rPr>
              <a:t>ResourceIntegrationDepartment@ercot.com</a:t>
            </a:r>
            <a:r>
              <a:rPr lang="en-US" dirty="0"/>
              <a:t> is distribution list for Resource Integration </a:t>
            </a:r>
            <a:r>
              <a:rPr lang="en-US" dirty="0" smtClean="0"/>
              <a:t>department</a:t>
            </a:r>
          </a:p>
          <a:p>
            <a:r>
              <a:rPr lang="en-US" dirty="0" smtClean="0"/>
              <a:t>Mailing List</a:t>
            </a:r>
          </a:p>
          <a:p>
            <a:pPr lvl="1"/>
            <a:r>
              <a:rPr lang="en-US" sz="2400" dirty="0" smtClean="0"/>
              <a:t>RESOURCE_INTEGRATION@LISTS.ERCOT.COM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18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63D459-1C05-483F-85D1-C9E478EC32CC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58682</TotalTime>
  <Words>420</Words>
  <Application>Microsoft Office PowerPoint</Application>
  <PresentationFormat>Widescreen</PresentationFormat>
  <Paragraphs>74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1_Custom Design</vt:lpstr>
      <vt:lpstr>Inside pages</vt:lpstr>
      <vt:lpstr>2_Custom Design</vt:lpstr>
      <vt:lpstr>PowerPoint Presentation</vt:lpstr>
      <vt:lpstr>Quarterly Stability Assessment (QSA)  </vt:lpstr>
      <vt:lpstr>Quarterly Stability Assessment (QSA)  </vt:lpstr>
      <vt:lpstr>GINR Time Line (Fastest)</vt:lpstr>
      <vt:lpstr>Self-Limiting Facilities and DC-Coupled Resources in the INR Process</vt:lpstr>
      <vt:lpstr>AVR Test for DGR</vt:lpstr>
      <vt:lpstr>Active PGRR’s</vt:lpstr>
      <vt:lpstr>Other contact information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ERCOT JJT</cp:lastModifiedBy>
  <cp:revision>608</cp:revision>
  <cp:lastPrinted>2018-07-25T14:31:19Z</cp:lastPrinted>
  <dcterms:created xsi:type="dcterms:W3CDTF">2016-01-21T15:20:31Z</dcterms:created>
  <dcterms:modified xsi:type="dcterms:W3CDTF">2021-03-16T20:18:55Z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