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70" r:id="rId5"/>
    <p:sldMasterId id="2147483672" r:id="rId6"/>
    <p:sldMasterId id="2147483675" r:id="rId7"/>
    <p:sldMasterId id="2147483678" r:id="rId8"/>
    <p:sldMasterId id="2147483680" r:id="rId9"/>
    <p:sldMasterId id="2147483683" r:id="rId10"/>
    <p:sldMasterId id="2147483685" r:id="rId11"/>
    <p:sldMasterId id="2147483688" r:id="rId12"/>
    <p:sldMasterId id="2147483690" r:id="rId13"/>
    <p:sldMasterId id="2147483693" r:id="rId14"/>
    <p:sldMasterId id="2147483695" r:id="rId15"/>
    <p:sldMasterId id="2147483697" r:id="rId16"/>
    <p:sldMasterId id="2147483700" r:id="rId17"/>
    <p:sldMasterId id="2147483703" r:id="rId18"/>
    <p:sldMasterId id="2147483705" r:id="rId19"/>
    <p:sldMasterId id="2147483708" r:id="rId20"/>
    <p:sldMasterId id="2147483711" r:id="rId21"/>
    <p:sldMasterId id="2147483714" r:id="rId22"/>
    <p:sldMasterId id="2147483717" r:id="rId23"/>
    <p:sldMasterId id="2147483720" r:id="rId24"/>
    <p:sldMasterId id="2147483723" r:id="rId25"/>
    <p:sldMasterId id="2147483726" r:id="rId26"/>
    <p:sldMasterId id="2147483729" r:id="rId27"/>
  </p:sldMasterIdLst>
  <p:notesMasterIdLst>
    <p:notesMasterId r:id="rId238"/>
  </p:notesMasterIdLst>
  <p:sldIdLst>
    <p:sldId id="275" r:id="rId28"/>
    <p:sldId id="276" r:id="rId29"/>
    <p:sldId id="543" r:id="rId30"/>
    <p:sldId id="282" r:id="rId31"/>
    <p:sldId id="281" r:id="rId32"/>
    <p:sldId id="277" r:id="rId33"/>
    <p:sldId id="278" r:id="rId34"/>
    <p:sldId id="523" r:id="rId35"/>
    <p:sldId id="522"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493" r:id="rId55"/>
    <p:sldId id="283" r:id="rId56"/>
    <p:sldId id="284"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0" r:id="rId92"/>
    <p:sldId id="321" r:id="rId93"/>
    <p:sldId id="322" r:id="rId94"/>
    <p:sldId id="323" r:id="rId95"/>
    <p:sldId id="324" r:id="rId96"/>
    <p:sldId id="325" r:id="rId97"/>
    <p:sldId id="326" r:id="rId98"/>
    <p:sldId id="327" r:id="rId99"/>
    <p:sldId id="328" r:id="rId100"/>
    <p:sldId id="329" r:id="rId101"/>
    <p:sldId id="330" r:id="rId102"/>
    <p:sldId id="331" r:id="rId103"/>
    <p:sldId id="332" r:id="rId104"/>
    <p:sldId id="333" r:id="rId105"/>
    <p:sldId id="334" r:id="rId106"/>
    <p:sldId id="335" r:id="rId107"/>
    <p:sldId id="336" r:id="rId108"/>
    <p:sldId id="494" r:id="rId109"/>
    <p:sldId id="337" r:id="rId110"/>
    <p:sldId id="338" r:id="rId111"/>
    <p:sldId id="339" r:id="rId112"/>
    <p:sldId id="340" r:id="rId113"/>
    <p:sldId id="341" r:id="rId114"/>
    <p:sldId id="391" r:id="rId115"/>
    <p:sldId id="392" r:id="rId116"/>
    <p:sldId id="517" r:id="rId117"/>
    <p:sldId id="393" r:id="rId118"/>
    <p:sldId id="394" r:id="rId119"/>
    <p:sldId id="398" r:id="rId120"/>
    <p:sldId id="396" r:id="rId121"/>
    <p:sldId id="397"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 id="428" r:id="rId152"/>
    <p:sldId id="429" r:id="rId153"/>
    <p:sldId id="516" r:id="rId154"/>
    <p:sldId id="430" r:id="rId155"/>
    <p:sldId id="431" r:id="rId156"/>
    <p:sldId id="432" r:id="rId157"/>
    <p:sldId id="433" r:id="rId158"/>
    <p:sldId id="434" r:id="rId159"/>
    <p:sldId id="435" r:id="rId160"/>
    <p:sldId id="436" r:id="rId161"/>
    <p:sldId id="437" r:id="rId162"/>
    <p:sldId id="438" r:id="rId163"/>
    <p:sldId id="439" r:id="rId164"/>
    <p:sldId id="440" r:id="rId165"/>
    <p:sldId id="441" r:id="rId166"/>
    <p:sldId id="453" r:id="rId167"/>
    <p:sldId id="454" r:id="rId168"/>
    <p:sldId id="455" r:id="rId169"/>
    <p:sldId id="456" r:id="rId170"/>
    <p:sldId id="524" r:id="rId171"/>
    <p:sldId id="457" r:id="rId172"/>
    <p:sldId id="458" r:id="rId173"/>
    <p:sldId id="459" r:id="rId174"/>
    <p:sldId id="518" r:id="rId175"/>
    <p:sldId id="460" r:id="rId176"/>
    <p:sldId id="542" r:id="rId177"/>
    <p:sldId id="526" r:id="rId178"/>
    <p:sldId id="527" r:id="rId179"/>
    <p:sldId id="528" r:id="rId180"/>
    <p:sldId id="529" r:id="rId181"/>
    <p:sldId id="530" r:id="rId182"/>
    <p:sldId id="531" r:id="rId183"/>
    <p:sldId id="532" r:id="rId184"/>
    <p:sldId id="533" r:id="rId185"/>
    <p:sldId id="534" r:id="rId186"/>
    <p:sldId id="544" r:id="rId187"/>
    <p:sldId id="545" r:id="rId188"/>
    <p:sldId id="546" r:id="rId189"/>
    <p:sldId id="548" r:id="rId190"/>
    <p:sldId id="549" r:id="rId191"/>
    <p:sldId id="538" r:id="rId192"/>
    <p:sldId id="539" r:id="rId193"/>
    <p:sldId id="540" r:id="rId194"/>
    <p:sldId id="541" r:id="rId195"/>
    <p:sldId id="475" r:id="rId196"/>
    <p:sldId id="359" r:id="rId197"/>
    <p:sldId id="360" r:id="rId198"/>
    <p:sldId id="361" r:id="rId199"/>
    <p:sldId id="362" r:id="rId200"/>
    <p:sldId id="363" r:id="rId201"/>
    <p:sldId id="364" r:id="rId202"/>
    <p:sldId id="365" r:id="rId203"/>
    <p:sldId id="495" r:id="rId204"/>
    <p:sldId id="496" r:id="rId205"/>
    <p:sldId id="497" r:id="rId206"/>
    <p:sldId id="498" r:id="rId207"/>
    <p:sldId id="499" r:id="rId208"/>
    <p:sldId id="500" r:id="rId209"/>
    <p:sldId id="501" r:id="rId210"/>
    <p:sldId id="502" r:id="rId211"/>
    <p:sldId id="503" r:id="rId212"/>
    <p:sldId id="504" r:id="rId213"/>
    <p:sldId id="505" r:id="rId214"/>
    <p:sldId id="506" r:id="rId215"/>
    <p:sldId id="507" r:id="rId216"/>
    <p:sldId id="508" r:id="rId217"/>
    <p:sldId id="509" r:id="rId218"/>
    <p:sldId id="510" r:id="rId219"/>
    <p:sldId id="511" r:id="rId220"/>
    <p:sldId id="512" r:id="rId221"/>
    <p:sldId id="513" r:id="rId222"/>
    <p:sldId id="514" r:id="rId223"/>
    <p:sldId id="515" r:id="rId224"/>
    <p:sldId id="385" r:id="rId225"/>
    <p:sldId id="386" r:id="rId226"/>
    <p:sldId id="387" r:id="rId227"/>
    <p:sldId id="388" r:id="rId228"/>
    <p:sldId id="389" r:id="rId229"/>
    <p:sldId id="390" r:id="rId230"/>
    <p:sldId id="476" r:id="rId231"/>
    <p:sldId id="488" r:id="rId232"/>
    <p:sldId id="489" r:id="rId233"/>
    <p:sldId id="490" r:id="rId234"/>
    <p:sldId id="492" r:id="rId235"/>
    <p:sldId id="547" r:id="rId236"/>
    <p:sldId id="491" r:id="rId2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98" y="41"/>
      </p:cViewPr>
      <p:guideLst>
        <p:guide orient="horz" pos="2160"/>
        <p:guide pos="2880"/>
      </p:guideLst>
    </p:cSldViewPr>
  </p:slideViewPr>
  <p:notesTextViewPr>
    <p:cViewPr>
      <p:scale>
        <a:sx n="1" d="1"/>
        <a:sy n="1" d="1"/>
      </p:scale>
      <p:origin x="0" y="0"/>
    </p:cViewPr>
  </p:notesTextViewPr>
  <p:sorterViewPr>
    <p:cViewPr>
      <p:scale>
        <a:sx n="100" d="100"/>
        <a:sy n="100" d="100"/>
      </p:scale>
      <p:origin x="0" y="-68131"/>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63" Type="http://schemas.openxmlformats.org/officeDocument/2006/relationships/slide" Target="slides/slide36.xml"/><Relationship Id="rId84" Type="http://schemas.openxmlformats.org/officeDocument/2006/relationships/slide" Target="slides/slide57.xml"/><Relationship Id="rId138" Type="http://schemas.openxmlformats.org/officeDocument/2006/relationships/slide" Target="slides/slide111.xml"/><Relationship Id="rId159" Type="http://schemas.openxmlformats.org/officeDocument/2006/relationships/slide" Target="slides/slide132.xml"/><Relationship Id="rId170" Type="http://schemas.openxmlformats.org/officeDocument/2006/relationships/slide" Target="slides/slide143.xml"/><Relationship Id="rId191" Type="http://schemas.openxmlformats.org/officeDocument/2006/relationships/slide" Target="slides/slide164.xml"/><Relationship Id="rId205" Type="http://schemas.openxmlformats.org/officeDocument/2006/relationships/slide" Target="slides/slide178.xml"/><Relationship Id="rId226" Type="http://schemas.openxmlformats.org/officeDocument/2006/relationships/slide" Target="slides/slide199.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53" Type="http://schemas.openxmlformats.org/officeDocument/2006/relationships/slide" Target="slides/slide26.xml"/><Relationship Id="rId74" Type="http://schemas.openxmlformats.org/officeDocument/2006/relationships/slide" Target="slides/slide47.xml"/><Relationship Id="rId128" Type="http://schemas.openxmlformats.org/officeDocument/2006/relationships/slide" Target="slides/slide101.xml"/><Relationship Id="rId149" Type="http://schemas.openxmlformats.org/officeDocument/2006/relationships/slide" Target="slides/slide122.xml"/><Relationship Id="rId5" Type="http://schemas.openxmlformats.org/officeDocument/2006/relationships/slideMaster" Target="slideMasters/slideMaster5.xml"/><Relationship Id="rId95" Type="http://schemas.openxmlformats.org/officeDocument/2006/relationships/slide" Target="slides/slide68.xml"/><Relationship Id="rId160" Type="http://schemas.openxmlformats.org/officeDocument/2006/relationships/slide" Target="slides/slide133.xml"/><Relationship Id="rId181" Type="http://schemas.openxmlformats.org/officeDocument/2006/relationships/slide" Target="slides/slide154.xml"/><Relationship Id="rId216" Type="http://schemas.openxmlformats.org/officeDocument/2006/relationships/slide" Target="slides/slide189.xml"/><Relationship Id="rId237" Type="http://schemas.openxmlformats.org/officeDocument/2006/relationships/slide" Target="slides/slide210.xml"/><Relationship Id="rId22" Type="http://schemas.openxmlformats.org/officeDocument/2006/relationships/slideMaster" Target="slideMasters/slideMaster22.xml"/><Relationship Id="rId43" Type="http://schemas.openxmlformats.org/officeDocument/2006/relationships/slide" Target="slides/slide16.xml"/><Relationship Id="rId64" Type="http://schemas.openxmlformats.org/officeDocument/2006/relationships/slide" Target="slides/slide37.xml"/><Relationship Id="rId118" Type="http://schemas.openxmlformats.org/officeDocument/2006/relationships/slide" Target="slides/slide91.xml"/><Relationship Id="rId139" Type="http://schemas.openxmlformats.org/officeDocument/2006/relationships/slide" Target="slides/slide112.xml"/><Relationship Id="rId85" Type="http://schemas.openxmlformats.org/officeDocument/2006/relationships/slide" Target="slides/slide58.xml"/><Relationship Id="rId150" Type="http://schemas.openxmlformats.org/officeDocument/2006/relationships/slide" Target="slides/slide123.xml"/><Relationship Id="rId171" Type="http://schemas.openxmlformats.org/officeDocument/2006/relationships/slide" Target="slides/slide144.xml"/><Relationship Id="rId192" Type="http://schemas.openxmlformats.org/officeDocument/2006/relationships/slide" Target="slides/slide165.xml"/><Relationship Id="rId206" Type="http://schemas.openxmlformats.org/officeDocument/2006/relationships/slide" Target="slides/slide179.xml"/><Relationship Id="rId227" Type="http://schemas.openxmlformats.org/officeDocument/2006/relationships/slide" Target="slides/slide200.xml"/><Relationship Id="rId201" Type="http://schemas.openxmlformats.org/officeDocument/2006/relationships/slide" Target="slides/slide174.xml"/><Relationship Id="rId222" Type="http://schemas.openxmlformats.org/officeDocument/2006/relationships/slide" Target="slides/slide19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slide" Target="slides/slide81.xml"/><Relationship Id="rId124" Type="http://schemas.openxmlformats.org/officeDocument/2006/relationships/slide" Target="slides/slide97.xml"/><Relationship Id="rId129" Type="http://schemas.openxmlformats.org/officeDocument/2006/relationships/slide" Target="slides/slide102.xml"/><Relationship Id="rId54" Type="http://schemas.openxmlformats.org/officeDocument/2006/relationships/slide" Target="slides/slide27.xml"/><Relationship Id="rId70" Type="http://schemas.openxmlformats.org/officeDocument/2006/relationships/slide" Target="slides/slide43.xml"/><Relationship Id="rId75" Type="http://schemas.openxmlformats.org/officeDocument/2006/relationships/slide" Target="slides/slide48.xml"/><Relationship Id="rId91" Type="http://schemas.openxmlformats.org/officeDocument/2006/relationships/slide" Target="slides/slide64.xml"/><Relationship Id="rId96" Type="http://schemas.openxmlformats.org/officeDocument/2006/relationships/slide" Target="slides/slide69.xml"/><Relationship Id="rId140" Type="http://schemas.openxmlformats.org/officeDocument/2006/relationships/slide" Target="slides/slide113.xml"/><Relationship Id="rId145" Type="http://schemas.openxmlformats.org/officeDocument/2006/relationships/slide" Target="slides/slide118.xml"/><Relationship Id="rId161" Type="http://schemas.openxmlformats.org/officeDocument/2006/relationships/slide" Target="slides/slide134.xml"/><Relationship Id="rId166" Type="http://schemas.openxmlformats.org/officeDocument/2006/relationships/slide" Target="slides/slide139.xml"/><Relationship Id="rId182" Type="http://schemas.openxmlformats.org/officeDocument/2006/relationships/slide" Target="slides/slide155.xml"/><Relationship Id="rId187" Type="http://schemas.openxmlformats.org/officeDocument/2006/relationships/slide" Target="slides/slide160.xml"/><Relationship Id="rId217" Type="http://schemas.openxmlformats.org/officeDocument/2006/relationships/slide" Target="slides/slide1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5.xml"/><Relationship Id="rId233" Type="http://schemas.openxmlformats.org/officeDocument/2006/relationships/slide" Target="slides/slide206.xml"/><Relationship Id="rId238" Type="http://schemas.openxmlformats.org/officeDocument/2006/relationships/notesMaster" Target="notesMasters/notesMaster1.xml"/><Relationship Id="rId23" Type="http://schemas.openxmlformats.org/officeDocument/2006/relationships/slideMaster" Target="slideMasters/slideMaster23.xml"/><Relationship Id="rId28" Type="http://schemas.openxmlformats.org/officeDocument/2006/relationships/slide" Target="slides/slide1.xml"/><Relationship Id="rId49" Type="http://schemas.openxmlformats.org/officeDocument/2006/relationships/slide" Target="slides/slide22.xml"/><Relationship Id="rId114" Type="http://schemas.openxmlformats.org/officeDocument/2006/relationships/slide" Target="slides/slide87.xml"/><Relationship Id="rId119" Type="http://schemas.openxmlformats.org/officeDocument/2006/relationships/slide" Target="slides/slide92.xml"/><Relationship Id="rId44" Type="http://schemas.openxmlformats.org/officeDocument/2006/relationships/slide" Target="slides/slide17.xml"/><Relationship Id="rId60" Type="http://schemas.openxmlformats.org/officeDocument/2006/relationships/slide" Target="slides/slide33.xml"/><Relationship Id="rId65" Type="http://schemas.openxmlformats.org/officeDocument/2006/relationships/slide" Target="slides/slide38.xml"/><Relationship Id="rId81" Type="http://schemas.openxmlformats.org/officeDocument/2006/relationships/slide" Target="slides/slide54.xml"/><Relationship Id="rId86" Type="http://schemas.openxmlformats.org/officeDocument/2006/relationships/slide" Target="slides/slide59.xml"/><Relationship Id="rId130" Type="http://schemas.openxmlformats.org/officeDocument/2006/relationships/slide" Target="slides/slide103.xml"/><Relationship Id="rId135" Type="http://schemas.openxmlformats.org/officeDocument/2006/relationships/slide" Target="slides/slide108.xml"/><Relationship Id="rId151" Type="http://schemas.openxmlformats.org/officeDocument/2006/relationships/slide" Target="slides/slide124.xml"/><Relationship Id="rId156" Type="http://schemas.openxmlformats.org/officeDocument/2006/relationships/slide" Target="slides/slide129.xml"/><Relationship Id="rId177" Type="http://schemas.openxmlformats.org/officeDocument/2006/relationships/slide" Target="slides/slide150.xml"/><Relationship Id="rId198" Type="http://schemas.openxmlformats.org/officeDocument/2006/relationships/slide" Target="slides/slide171.xml"/><Relationship Id="rId172" Type="http://schemas.openxmlformats.org/officeDocument/2006/relationships/slide" Target="slides/slide145.xml"/><Relationship Id="rId193" Type="http://schemas.openxmlformats.org/officeDocument/2006/relationships/slide" Target="slides/slide166.xml"/><Relationship Id="rId202" Type="http://schemas.openxmlformats.org/officeDocument/2006/relationships/slide" Target="slides/slide175.xml"/><Relationship Id="rId207" Type="http://schemas.openxmlformats.org/officeDocument/2006/relationships/slide" Target="slides/slide180.xml"/><Relationship Id="rId223" Type="http://schemas.openxmlformats.org/officeDocument/2006/relationships/slide" Target="slides/slide196.xml"/><Relationship Id="rId228" Type="http://schemas.openxmlformats.org/officeDocument/2006/relationships/slide" Target="slides/slide20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141" Type="http://schemas.openxmlformats.org/officeDocument/2006/relationships/slide" Target="slides/slide114.xml"/><Relationship Id="rId146" Type="http://schemas.openxmlformats.org/officeDocument/2006/relationships/slide" Target="slides/slide119.xml"/><Relationship Id="rId167" Type="http://schemas.openxmlformats.org/officeDocument/2006/relationships/slide" Target="slides/slide140.xml"/><Relationship Id="rId188" Type="http://schemas.openxmlformats.org/officeDocument/2006/relationships/slide" Target="slides/slide161.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162" Type="http://schemas.openxmlformats.org/officeDocument/2006/relationships/slide" Target="slides/slide135.xml"/><Relationship Id="rId183" Type="http://schemas.openxmlformats.org/officeDocument/2006/relationships/slide" Target="slides/slide156.xml"/><Relationship Id="rId213" Type="http://schemas.openxmlformats.org/officeDocument/2006/relationships/slide" Target="slides/slide186.xml"/><Relationship Id="rId218" Type="http://schemas.openxmlformats.org/officeDocument/2006/relationships/slide" Target="slides/slide191.xml"/><Relationship Id="rId234" Type="http://schemas.openxmlformats.org/officeDocument/2006/relationships/slide" Target="slides/slide207.xml"/><Relationship Id="rId239"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slide" Target="slides/slide104.xml"/><Relationship Id="rId136" Type="http://schemas.openxmlformats.org/officeDocument/2006/relationships/slide" Target="slides/slide109.xml"/><Relationship Id="rId157" Type="http://schemas.openxmlformats.org/officeDocument/2006/relationships/slide" Target="slides/slide130.xml"/><Relationship Id="rId178" Type="http://schemas.openxmlformats.org/officeDocument/2006/relationships/slide" Target="slides/slide151.xml"/><Relationship Id="rId61" Type="http://schemas.openxmlformats.org/officeDocument/2006/relationships/slide" Target="slides/slide34.xml"/><Relationship Id="rId82" Type="http://schemas.openxmlformats.org/officeDocument/2006/relationships/slide" Target="slides/slide55.xml"/><Relationship Id="rId152" Type="http://schemas.openxmlformats.org/officeDocument/2006/relationships/slide" Target="slides/slide125.xml"/><Relationship Id="rId173" Type="http://schemas.openxmlformats.org/officeDocument/2006/relationships/slide" Target="slides/slide146.xml"/><Relationship Id="rId194" Type="http://schemas.openxmlformats.org/officeDocument/2006/relationships/slide" Target="slides/slide167.xml"/><Relationship Id="rId199" Type="http://schemas.openxmlformats.org/officeDocument/2006/relationships/slide" Target="slides/slide172.xml"/><Relationship Id="rId203" Type="http://schemas.openxmlformats.org/officeDocument/2006/relationships/slide" Target="slides/slide176.xml"/><Relationship Id="rId208" Type="http://schemas.openxmlformats.org/officeDocument/2006/relationships/slide" Target="slides/slide181.xml"/><Relationship Id="rId229" Type="http://schemas.openxmlformats.org/officeDocument/2006/relationships/slide" Target="slides/slide202.xml"/><Relationship Id="rId19" Type="http://schemas.openxmlformats.org/officeDocument/2006/relationships/slideMaster" Target="slideMasters/slideMaster19.xml"/><Relationship Id="rId224" Type="http://schemas.openxmlformats.org/officeDocument/2006/relationships/slide" Target="slides/slide197.xml"/><Relationship Id="rId240"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slide" Target="slides/slide99.xml"/><Relationship Id="rId147" Type="http://schemas.openxmlformats.org/officeDocument/2006/relationships/slide" Target="slides/slide120.xml"/><Relationship Id="rId168" Type="http://schemas.openxmlformats.org/officeDocument/2006/relationships/slide" Target="slides/slide14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142" Type="http://schemas.openxmlformats.org/officeDocument/2006/relationships/slide" Target="slides/slide115.xml"/><Relationship Id="rId163" Type="http://schemas.openxmlformats.org/officeDocument/2006/relationships/slide" Target="slides/slide136.xml"/><Relationship Id="rId184" Type="http://schemas.openxmlformats.org/officeDocument/2006/relationships/slide" Target="slides/slide157.xml"/><Relationship Id="rId189" Type="http://schemas.openxmlformats.org/officeDocument/2006/relationships/slide" Target="slides/slide162.xml"/><Relationship Id="rId219" Type="http://schemas.openxmlformats.org/officeDocument/2006/relationships/slide" Target="slides/slide192.xml"/><Relationship Id="rId3" Type="http://schemas.openxmlformats.org/officeDocument/2006/relationships/slideMaster" Target="slideMasters/slideMaster3.xml"/><Relationship Id="rId214" Type="http://schemas.openxmlformats.org/officeDocument/2006/relationships/slide" Target="slides/slide187.xml"/><Relationship Id="rId230" Type="http://schemas.openxmlformats.org/officeDocument/2006/relationships/slide" Target="slides/slide203.xml"/><Relationship Id="rId235" Type="http://schemas.openxmlformats.org/officeDocument/2006/relationships/slide" Target="slides/slide208.xml"/><Relationship Id="rId25" Type="http://schemas.openxmlformats.org/officeDocument/2006/relationships/slideMaster" Target="slideMasters/slideMaster25.xml"/><Relationship Id="rId46" Type="http://schemas.openxmlformats.org/officeDocument/2006/relationships/slide" Target="slides/slide19.xml"/><Relationship Id="rId67" Type="http://schemas.openxmlformats.org/officeDocument/2006/relationships/slide" Target="slides/slide40.xml"/><Relationship Id="rId116" Type="http://schemas.openxmlformats.org/officeDocument/2006/relationships/slide" Target="slides/slide89.xml"/><Relationship Id="rId137" Type="http://schemas.openxmlformats.org/officeDocument/2006/relationships/slide" Target="slides/slide110.xml"/><Relationship Id="rId158" Type="http://schemas.openxmlformats.org/officeDocument/2006/relationships/slide" Target="slides/slide131.xml"/><Relationship Id="rId20" Type="http://schemas.openxmlformats.org/officeDocument/2006/relationships/slideMaster" Target="slideMasters/slideMaster20.xml"/><Relationship Id="rId41" Type="http://schemas.openxmlformats.org/officeDocument/2006/relationships/slide" Target="slides/slide14.xml"/><Relationship Id="rId62" Type="http://schemas.openxmlformats.org/officeDocument/2006/relationships/slide" Target="slides/slide35.xml"/><Relationship Id="rId83" Type="http://schemas.openxmlformats.org/officeDocument/2006/relationships/slide" Target="slides/slide56.xml"/><Relationship Id="rId88" Type="http://schemas.openxmlformats.org/officeDocument/2006/relationships/slide" Target="slides/slide61.xml"/><Relationship Id="rId111" Type="http://schemas.openxmlformats.org/officeDocument/2006/relationships/slide" Target="slides/slide84.xml"/><Relationship Id="rId132" Type="http://schemas.openxmlformats.org/officeDocument/2006/relationships/slide" Target="slides/slide105.xml"/><Relationship Id="rId153" Type="http://schemas.openxmlformats.org/officeDocument/2006/relationships/slide" Target="slides/slide126.xml"/><Relationship Id="rId174" Type="http://schemas.openxmlformats.org/officeDocument/2006/relationships/slide" Target="slides/slide147.xml"/><Relationship Id="rId179" Type="http://schemas.openxmlformats.org/officeDocument/2006/relationships/slide" Target="slides/slide152.xml"/><Relationship Id="rId195" Type="http://schemas.openxmlformats.org/officeDocument/2006/relationships/slide" Target="slides/slide168.xml"/><Relationship Id="rId209" Type="http://schemas.openxmlformats.org/officeDocument/2006/relationships/slide" Target="slides/slide182.xml"/><Relationship Id="rId190" Type="http://schemas.openxmlformats.org/officeDocument/2006/relationships/slide" Target="slides/slide163.xml"/><Relationship Id="rId204" Type="http://schemas.openxmlformats.org/officeDocument/2006/relationships/slide" Target="slides/slide177.xml"/><Relationship Id="rId220" Type="http://schemas.openxmlformats.org/officeDocument/2006/relationships/slide" Target="slides/slide193.xml"/><Relationship Id="rId225" Type="http://schemas.openxmlformats.org/officeDocument/2006/relationships/slide" Target="slides/slide198.xml"/><Relationship Id="rId241"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9.xml"/><Relationship Id="rId57" Type="http://schemas.openxmlformats.org/officeDocument/2006/relationships/slide" Target="slides/slide30.xml"/><Relationship Id="rId106" Type="http://schemas.openxmlformats.org/officeDocument/2006/relationships/slide" Target="slides/slide79.xml"/><Relationship Id="rId127" Type="http://schemas.openxmlformats.org/officeDocument/2006/relationships/slide" Target="slides/slide100.xml"/><Relationship Id="rId10" Type="http://schemas.openxmlformats.org/officeDocument/2006/relationships/slideMaster" Target="slideMasters/slideMaster10.xml"/><Relationship Id="rId31" Type="http://schemas.openxmlformats.org/officeDocument/2006/relationships/slide" Target="slides/slide4.xml"/><Relationship Id="rId52" Type="http://schemas.openxmlformats.org/officeDocument/2006/relationships/slide" Target="slides/slide25.xml"/><Relationship Id="rId73" Type="http://schemas.openxmlformats.org/officeDocument/2006/relationships/slide" Target="slides/slide46.xml"/><Relationship Id="rId78" Type="http://schemas.openxmlformats.org/officeDocument/2006/relationships/slide" Target="slides/slide51.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143" Type="http://schemas.openxmlformats.org/officeDocument/2006/relationships/slide" Target="slides/slide116.xml"/><Relationship Id="rId148" Type="http://schemas.openxmlformats.org/officeDocument/2006/relationships/slide" Target="slides/slide121.xml"/><Relationship Id="rId164" Type="http://schemas.openxmlformats.org/officeDocument/2006/relationships/slide" Target="slides/slide137.xml"/><Relationship Id="rId169" Type="http://schemas.openxmlformats.org/officeDocument/2006/relationships/slide" Target="slides/slide142.xml"/><Relationship Id="rId185" Type="http://schemas.openxmlformats.org/officeDocument/2006/relationships/slide" Target="slides/slide1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3.xml"/><Relationship Id="rId210" Type="http://schemas.openxmlformats.org/officeDocument/2006/relationships/slide" Target="slides/slide183.xml"/><Relationship Id="rId215" Type="http://schemas.openxmlformats.org/officeDocument/2006/relationships/slide" Target="slides/slide188.xml"/><Relationship Id="rId236" Type="http://schemas.openxmlformats.org/officeDocument/2006/relationships/slide" Target="slides/slide209.xml"/><Relationship Id="rId26" Type="http://schemas.openxmlformats.org/officeDocument/2006/relationships/slideMaster" Target="slideMasters/slideMaster26.xml"/><Relationship Id="rId231" Type="http://schemas.openxmlformats.org/officeDocument/2006/relationships/slide" Target="slides/slide204.xml"/><Relationship Id="rId47" Type="http://schemas.openxmlformats.org/officeDocument/2006/relationships/slide" Target="slides/slide20.xml"/><Relationship Id="rId68" Type="http://schemas.openxmlformats.org/officeDocument/2006/relationships/slide" Target="slides/slide41.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slide" Target="slides/slide106.xml"/><Relationship Id="rId154" Type="http://schemas.openxmlformats.org/officeDocument/2006/relationships/slide" Target="slides/slide127.xml"/><Relationship Id="rId175" Type="http://schemas.openxmlformats.org/officeDocument/2006/relationships/slide" Target="slides/slide148.xml"/><Relationship Id="rId196" Type="http://schemas.openxmlformats.org/officeDocument/2006/relationships/slide" Target="slides/slide169.xml"/><Relationship Id="rId200" Type="http://schemas.openxmlformats.org/officeDocument/2006/relationships/slide" Target="slides/slide173.xml"/><Relationship Id="rId16" Type="http://schemas.openxmlformats.org/officeDocument/2006/relationships/slideMaster" Target="slideMasters/slideMaster16.xml"/><Relationship Id="rId221" Type="http://schemas.openxmlformats.org/officeDocument/2006/relationships/slide" Target="slides/slide194.xml"/><Relationship Id="rId242" Type="http://schemas.openxmlformats.org/officeDocument/2006/relationships/tableStyles" Target="tableStyles.xml"/><Relationship Id="rId37" Type="http://schemas.openxmlformats.org/officeDocument/2006/relationships/slide" Target="slides/slide10.xml"/><Relationship Id="rId58" Type="http://schemas.openxmlformats.org/officeDocument/2006/relationships/slide" Target="slides/slide31.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44" Type="http://schemas.openxmlformats.org/officeDocument/2006/relationships/slide" Target="slides/slide117.xml"/><Relationship Id="rId90" Type="http://schemas.openxmlformats.org/officeDocument/2006/relationships/slide" Target="slides/slide63.xml"/><Relationship Id="rId165" Type="http://schemas.openxmlformats.org/officeDocument/2006/relationships/slide" Target="slides/slide138.xml"/><Relationship Id="rId186" Type="http://schemas.openxmlformats.org/officeDocument/2006/relationships/slide" Target="slides/slide159.xml"/><Relationship Id="rId211" Type="http://schemas.openxmlformats.org/officeDocument/2006/relationships/slide" Target="slides/slide184.xml"/><Relationship Id="rId232" Type="http://schemas.openxmlformats.org/officeDocument/2006/relationships/slide" Target="slides/slide205.xml"/><Relationship Id="rId27" Type="http://schemas.openxmlformats.org/officeDocument/2006/relationships/slideMaster" Target="slideMasters/slideMaster27.xml"/><Relationship Id="rId48" Type="http://schemas.openxmlformats.org/officeDocument/2006/relationships/slide" Target="slides/slide21.xml"/><Relationship Id="rId69" Type="http://schemas.openxmlformats.org/officeDocument/2006/relationships/slide" Target="slides/slide42.xml"/><Relationship Id="rId113" Type="http://schemas.openxmlformats.org/officeDocument/2006/relationships/slide" Target="slides/slide86.xml"/><Relationship Id="rId134" Type="http://schemas.openxmlformats.org/officeDocument/2006/relationships/slide" Target="slides/slide107.xml"/><Relationship Id="rId80" Type="http://schemas.openxmlformats.org/officeDocument/2006/relationships/slide" Target="slides/slide53.xml"/><Relationship Id="rId155" Type="http://schemas.openxmlformats.org/officeDocument/2006/relationships/slide" Target="slides/slide128.xml"/><Relationship Id="rId176" Type="http://schemas.openxmlformats.org/officeDocument/2006/relationships/slide" Target="slides/slide149.xml"/><Relationship Id="rId197" Type="http://schemas.openxmlformats.org/officeDocument/2006/relationships/slide" Target="slides/slide17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Issue Counts -  Valid Inadvertent</a:t>
            </a:r>
            <a:r>
              <a:rPr lang="en-US" b="1" baseline="0"/>
              <a:t> Issues by Month of Enrollment</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Volumes'!$A$2:$A$73</c:f>
              <c:strCache>
                <c:ptCount val="7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strCache>
            </c:strRef>
          </c:cat>
          <c:val>
            <c:numRef>
              <c:f>'IAS Volumes'!$B$2:$B$73</c:f>
              <c:numCache>
                <c:formatCode>#,##0</c:formatCode>
                <c:ptCount val="72"/>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2534</c:v>
                </c:pt>
                <c:pt idx="49">
                  <c:v>2230</c:v>
                </c:pt>
                <c:pt idx="50">
                  <c:v>2016</c:v>
                </c:pt>
                <c:pt idx="51">
                  <c:v>2289</c:v>
                </c:pt>
                <c:pt idx="52">
                  <c:v>2409</c:v>
                </c:pt>
                <c:pt idx="53">
                  <c:v>2726</c:v>
                </c:pt>
                <c:pt idx="54">
                  <c:v>2550</c:v>
                </c:pt>
                <c:pt idx="55">
                  <c:v>2416</c:v>
                </c:pt>
                <c:pt idx="56">
                  <c:v>2041</c:v>
                </c:pt>
                <c:pt idx="57">
                  <c:v>1985</c:v>
                </c:pt>
                <c:pt idx="58">
                  <c:v>1619</c:v>
                </c:pt>
                <c:pt idx="59">
                  <c:v>1840</c:v>
                </c:pt>
                <c:pt idx="60">
                  <c:v>1980</c:v>
                </c:pt>
                <c:pt idx="61">
                  <c:v>1975</c:v>
                </c:pt>
                <c:pt idx="62">
                  <c:v>1707</c:v>
                </c:pt>
                <c:pt idx="63">
                  <c:v>1494</c:v>
                </c:pt>
                <c:pt idx="64">
                  <c:v>1549</c:v>
                </c:pt>
                <c:pt idx="65">
                  <c:v>1935</c:v>
                </c:pt>
                <c:pt idx="66">
                  <c:v>1962</c:v>
                </c:pt>
                <c:pt idx="67">
                  <c:v>1737</c:v>
                </c:pt>
                <c:pt idx="68">
                  <c:v>1571</c:v>
                </c:pt>
                <c:pt idx="69">
                  <c:v>1699</c:v>
                </c:pt>
                <c:pt idx="70">
                  <c:v>1457</c:v>
                </c:pt>
                <c:pt idx="71">
                  <c:v>1432</c:v>
                </c:pt>
              </c:numCache>
            </c:numRef>
          </c:val>
          <c:extLst>
            <c:ext xmlns:c16="http://schemas.microsoft.com/office/drawing/2014/chart" uri="{C3380CC4-5D6E-409C-BE32-E72D297353CC}">
              <c16:uniqueId val="{00000000-4299-4FD3-8A13-F597DC90E357}"/>
            </c:ext>
          </c:extLst>
        </c:ser>
        <c:ser>
          <c:idx val="1"/>
          <c:order val="1"/>
          <c:tx>
            <c:strRef>
              <c:f>'IAS Volumes'!$C$1</c:f>
              <c:strCache>
                <c:ptCount val="1"/>
                <c:pt idx="0">
                  <c:v>IAL</c:v>
                </c:pt>
              </c:strCache>
            </c:strRef>
          </c:tx>
          <c:spPr>
            <a:solidFill>
              <a:schemeClr val="accent2"/>
            </a:solidFill>
            <a:ln>
              <a:noFill/>
            </a:ln>
            <a:effectLst/>
          </c:spPr>
          <c:invertIfNegative val="0"/>
          <c:cat>
            <c:strRef>
              <c:f>'IAS Volumes'!$A$2:$A$73</c:f>
              <c:strCache>
                <c:ptCount val="7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strCache>
            </c:strRef>
          </c:cat>
          <c:val>
            <c:numRef>
              <c:f>'IAS Volumes'!$C$2:$C$73</c:f>
              <c:numCache>
                <c:formatCode>#,##0</c:formatCode>
                <c:ptCount val="72"/>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2561</c:v>
                </c:pt>
                <c:pt idx="49">
                  <c:v>2292</c:v>
                </c:pt>
                <c:pt idx="50">
                  <c:v>2748</c:v>
                </c:pt>
                <c:pt idx="51">
                  <c:v>2985</c:v>
                </c:pt>
                <c:pt idx="52">
                  <c:v>3287</c:v>
                </c:pt>
                <c:pt idx="53">
                  <c:v>2968</c:v>
                </c:pt>
                <c:pt idx="54">
                  <c:v>2899</c:v>
                </c:pt>
                <c:pt idx="55">
                  <c:v>2384</c:v>
                </c:pt>
                <c:pt idx="56">
                  <c:v>2125</c:v>
                </c:pt>
                <c:pt idx="57">
                  <c:v>2237</c:v>
                </c:pt>
                <c:pt idx="58">
                  <c:v>1981</c:v>
                </c:pt>
                <c:pt idx="59">
                  <c:v>1979</c:v>
                </c:pt>
                <c:pt idx="60">
                  <c:v>2165</c:v>
                </c:pt>
                <c:pt idx="61">
                  <c:v>2025</c:v>
                </c:pt>
                <c:pt idx="62">
                  <c:v>1779</c:v>
                </c:pt>
                <c:pt idx="63">
                  <c:v>1438</c:v>
                </c:pt>
                <c:pt idx="64">
                  <c:v>1358</c:v>
                </c:pt>
                <c:pt idx="65">
                  <c:v>1922</c:v>
                </c:pt>
                <c:pt idx="66">
                  <c:v>2151</c:v>
                </c:pt>
                <c:pt idx="67">
                  <c:v>2207</c:v>
                </c:pt>
                <c:pt idx="68">
                  <c:v>2331</c:v>
                </c:pt>
                <c:pt idx="69">
                  <c:v>2323</c:v>
                </c:pt>
                <c:pt idx="70">
                  <c:v>1934</c:v>
                </c:pt>
                <c:pt idx="71">
                  <c:v>2514</c:v>
                </c:pt>
              </c:numCache>
            </c:numRef>
          </c:val>
          <c:extLst>
            <c:ext xmlns:c16="http://schemas.microsoft.com/office/drawing/2014/chart" uri="{C3380CC4-5D6E-409C-BE32-E72D297353CC}">
              <c16:uniqueId val="{00000001-4299-4FD3-8A13-F597DC90E357}"/>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Volumes'!$A$2:$A$73</c:f>
              <c:strCache>
                <c:ptCount val="7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strCache>
            </c:strRef>
          </c:cat>
          <c:val>
            <c:numRef>
              <c:f>'IAS Volumes'!$D$2:$D$73</c:f>
              <c:numCache>
                <c:formatCode>General</c:formatCode>
                <c:ptCount val="72"/>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937</c:v>
                </c:pt>
                <c:pt idx="49">
                  <c:v>901</c:v>
                </c:pt>
                <c:pt idx="50">
                  <c:v>731</c:v>
                </c:pt>
                <c:pt idx="51">
                  <c:v>622</c:v>
                </c:pt>
                <c:pt idx="52">
                  <c:v>627</c:v>
                </c:pt>
                <c:pt idx="53">
                  <c:v>568</c:v>
                </c:pt>
                <c:pt idx="54">
                  <c:v>586</c:v>
                </c:pt>
                <c:pt idx="55">
                  <c:v>691</c:v>
                </c:pt>
                <c:pt idx="56">
                  <c:v>449</c:v>
                </c:pt>
                <c:pt idx="57">
                  <c:v>448</c:v>
                </c:pt>
                <c:pt idx="58">
                  <c:v>386</c:v>
                </c:pt>
                <c:pt idx="59">
                  <c:v>394</c:v>
                </c:pt>
                <c:pt idx="60">
                  <c:v>531</c:v>
                </c:pt>
                <c:pt idx="61">
                  <c:v>563</c:v>
                </c:pt>
                <c:pt idx="62">
                  <c:v>575</c:v>
                </c:pt>
                <c:pt idx="63">
                  <c:v>245</c:v>
                </c:pt>
                <c:pt idx="64">
                  <c:v>335</c:v>
                </c:pt>
                <c:pt idx="65">
                  <c:v>392</c:v>
                </c:pt>
                <c:pt idx="66">
                  <c:v>600</c:v>
                </c:pt>
                <c:pt idx="67">
                  <c:v>457</c:v>
                </c:pt>
                <c:pt idx="68">
                  <c:v>392</c:v>
                </c:pt>
                <c:pt idx="69">
                  <c:v>343</c:v>
                </c:pt>
                <c:pt idx="70">
                  <c:v>288</c:v>
                </c:pt>
                <c:pt idx="71">
                  <c:v>369</c:v>
                </c:pt>
              </c:numCache>
            </c:numRef>
          </c:val>
          <c:extLst>
            <c:ext xmlns:c16="http://schemas.microsoft.com/office/drawing/2014/chart" uri="{C3380CC4-5D6E-409C-BE32-E72D297353CC}">
              <c16:uniqueId val="{00000002-4299-4FD3-8A13-F597DC90E357}"/>
            </c:ext>
          </c:extLst>
        </c:ser>
        <c:dLbls>
          <c:showLegendKey val="0"/>
          <c:showVal val="0"/>
          <c:showCatName val="0"/>
          <c:showSerName val="0"/>
          <c:showPercent val="0"/>
          <c:showBubbleSize val="0"/>
        </c:dLbls>
        <c:gapWidth val="100"/>
        <c:overlap val="100"/>
        <c:axId val="473660560"/>
        <c:axId val="473664824"/>
      </c:barChart>
      <c:dateAx>
        <c:axId val="473660560"/>
        <c:scaling>
          <c:orientation val="minMax"/>
        </c:scaling>
        <c:delete val="1"/>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crossAx val="473664824"/>
        <c:crosses val="autoZero"/>
        <c:auto val="0"/>
        <c:lblOffset val="100"/>
        <c:baseTimeUnit val="days"/>
      </c:dateAx>
      <c:valAx>
        <c:axId val="473664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660560"/>
        <c:crosses val="autoZero"/>
        <c:crossBetween val="between"/>
      </c:valAx>
      <c:spPr>
        <a:noFill/>
        <a:ln>
          <a:noFill/>
        </a:ln>
        <a:effectLst/>
      </c:spPr>
    </c:plotArea>
    <c:legend>
      <c:legendPos val="b"/>
      <c:layout>
        <c:manualLayout>
          <c:xMode val="edge"/>
          <c:yMode val="edge"/>
          <c:x val="7.1118203765731955E-2"/>
          <c:y val="0.12173823719319425"/>
          <c:w val="0.16288608690060735"/>
          <c:h val="6.09028703680410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IAG</a:t>
            </a:r>
            <a:r>
              <a:rPr lang="en-US" b="1" baseline="0"/>
              <a:t> / IAL / Rescission Issues - % of Enrollments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001856668368941E-2"/>
          <c:y val="9.6966213082646927E-2"/>
          <c:w val="0.90299814333163109"/>
          <c:h val="0.678595512524786"/>
        </c:manualLayout>
      </c:layout>
      <c:lineChart>
        <c:grouping val="standard"/>
        <c:varyColors val="0"/>
        <c:ser>
          <c:idx val="0"/>
          <c:order val="0"/>
          <c:tx>
            <c:strRef>
              <c:f>'% of enrollments'!$B$1</c:f>
              <c:strCache>
                <c:ptCount val="1"/>
                <c:pt idx="0">
                  <c:v>2015</c:v>
                </c:pt>
              </c:strCache>
            </c:strRef>
          </c:tx>
          <c:spPr>
            <a:ln w="28575" cap="rnd">
              <a:solidFill>
                <a:schemeClr val="accent1"/>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enrollments'!$B$2:$B$13</c:f>
              <c:numCache>
                <c:formatCode>0.00%</c:formatCode>
                <c:ptCount val="12"/>
                <c:pt idx="0">
                  <c:v>1.55E-2</c:v>
                </c:pt>
                <c:pt idx="1">
                  <c:v>1.4800000000000001E-2</c:v>
                </c:pt>
                <c:pt idx="2">
                  <c:v>1.6400000000000001E-2</c:v>
                </c:pt>
                <c:pt idx="3">
                  <c:v>1.6799999999999999E-2</c:v>
                </c:pt>
                <c:pt idx="4">
                  <c:v>2.0799999999999999E-2</c:v>
                </c:pt>
                <c:pt idx="5">
                  <c:v>1.34E-2</c:v>
                </c:pt>
                <c:pt idx="6">
                  <c:v>1.3299999999999999E-2</c:v>
                </c:pt>
                <c:pt idx="7">
                  <c:v>1.2699999999999999E-2</c:v>
                </c:pt>
                <c:pt idx="8">
                  <c:v>1.3299999999999999E-2</c:v>
                </c:pt>
                <c:pt idx="9">
                  <c:v>1.4E-2</c:v>
                </c:pt>
                <c:pt idx="10">
                  <c:v>1.5800000000000002E-2</c:v>
                </c:pt>
                <c:pt idx="11">
                  <c:v>1.5800000000000002E-2</c:v>
                </c:pt>
              </c:numCache>
            </c:numRef>
          </c:val>
          <c:smooth val="0"/>
          <c:extLst>
            <c:ext xmlns:c16="http://schemas.microsoft.com/office/drawing/2014/chart" uri="{C3380CC4-5D6E-409C-BE32-E72D297353CC}">
              <c16:uniqueId val="{00000000-431C-48C3-9CD7-2F87144EAA05}"/>
            </c:ext>
          </c:extLst>
        </c:ser>
        <c:ser>
          <c:idx val="1"/>
          <c:order val="1"/>
          <c:tx>
            <c:strRef>
              <c:f>'% of enrollments'!$C$1</c:f>
              <c:strCache>
                <c:ptCount val="1"/>
                <c:pt idx="0">
                  <c:v>2016</c:v>
                </c:pt>
              </c:strCache>
            </c:strRef>
          </c:tx>
          <c:spPr>
            <a:ln w="28575" cap="rnd">
              <a:solidFill>
                <a:schemeClr val="accent2"/>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enrollments'!$C$2:$C$13</c:f>
              <c:numCache>
                <c:formatCode>0.00%</c:formatCode>
                <c:ptCount val="12"/>
                <c:pt idx="0">
                  <c:v>1.54E-2</c:v>
                </c:pt>
                <c:pt idx="1">
                  <c:v>1.43E-2</c:v>
                </c:pt>
                <c:pt idx="2">
                  <c:v>1.44E-2</c:v>
                </c:pt>
                <c:pt idx="3">
                  <c:v>1.5100000000000001E-2</c:v>
                </c:pt>
                <c:pt idx="4">
                  <c:v>1.44E-2</c:v>
                </c:pt>
                <c:pt idx="5">
                  <c:v>1.44E-2</c:v>
                </c:pt>
                <c:pt idx="6">
                  <c:v>1.35E-2</c:v>
                </c:pt>
                <c:pt idx="7">
                  <c:v>1.24E-2</c:v>
                </c:pt>
                <c:pt idx="8">
                  <c:v>1.2800000000000001E-2</c:v>
                </c:pt>
                <c:pt idx="9">
                  <c:v>1.2999999999999999E-2</c:v>
                </c:pt>
                <c:pt idx="10">
                  <c:v>1.49E-2</c:v>
                </c:pt>
                <c:pt idx="11">
                  <c:v>1.47E-2</c:v>
                </c:pt>
              </c:numCache>
            </c:numRef>
          </c:val>
          <c:smooth val="0"/>
          <c:extLst>
            <c:ext xmlns:c16="http://schemas.microsoft.com/office/drawing/2014/chart" uri="{C3380CC4-5D6E-409C-BE32-E72D297353CC}">
              <c16:uniqueId val="{00000001-431C-48C3-9CD7-2F87144EAA05}"/>
            </c:ext>
          </c:extLst>
        </c:ser>
        <c:ser>
          <c:idx val="2"/>
          <c:order val="2"/>
          <c:tx>
            <c:strRef>
              <c:f>'% of enrollments'!$D$1</c:f>
              <c:strCache>
                <c:ptCount val="1"/>
                <c:pt idx="0">
                  <c:v>2017</c:v>
                </c:pt>
              </c:strCache>
            </c:strRef>
          </c:tx>
          <c:spPr>
            <a:ln w="28575" cap="rnd">
              <a:solidFill>
                <a:schemeClr val="accent3"/>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enrollments'!$D$2:$D$13</c:f>
              <c:numCache>
                <c:formatCode>0.00%</c:formatCode>
                <c:ptCount val="12"/>
                <c:pt idx="0">
                  <c:v>1.5100000000000001E-2</c:v>
                </c:pt>
                <c:pt idx="1">
                  <c:v>1.4200000000000001E-2</c:v>
                </c:pt>
                <c:pt idx="2">
                  <c:v>1.38E-2</c:v>
                </c:pt>
                <c:pt idx="3">
                  <c:v>1.43E-2</c:v>
                </c:pt>
                <c:pt idx="4">
                  <c:v>1.23E-2</c:v>
                </c:pt>
                <c:pt idx="5">
                  <c:v>1.2500000000000001E-2</c:v>
                </c:pt>
                <c:pt idx="6">
                  <c:v>1.2E-2</c:v>
                </c:pt>
                <c:pt idx="7">
                  <c:v>1.2200000000000001E-2</c:v>
                </c:pt>
                <c:pt idx="8">
                  <c:v>1.29E-2</c:v>
                </c:pt>
                <c:pt idx="9">
                  <c:v>1.32E-2</c:v>
                </c:pt>
                <c:pt idx="10">
                  <c:v>1.34E-2</c:v>
                </c:pt>
                <c:pt idx="11">
                  <c:v>1.18E-2</c:v>
                </c:pt>
              </c:numCache>
            </c:numRef>
          </c:val>
          <c:smooth val="0"/>
          <c:extLst>
            <c:ext xmlns:c16="http://schemas.microsoft.com/office/drawing/2014/chart" uri="{C3380CC4-5D6E-409C-BE32-E72D297353CC}">
              <c16:uniqueId val="{00000002-431C-48C3-9CD7-2F87144EAA05}"/>
            </c:ext>
          </c:extLst>
        </c:ser>
        <c:ser>
          <c:idx val="3"/>
          <c:order val="3"/>
          <c:tx>
            <c:strRef>
              <c:f>'% of enrollments'!$E$1</c:f>
              <c:strCache>
                <c:ptCount val="1"/>
                <c:pt idx="0">
                  <c:v>2018</c:v>
                </c:pt>
              </c:strCache>
            </c:strRef>
          </c:tx>
          <c:spPr>
            <a:ln w="28575" cap="rnd">
              <a:solidFill>
                <a:schemeClr val="accent4"/>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enrollments'!$E$2:$E$13</c:f>
              <c:numCache>
                <c:formatCode>0.00%</c:formatCode>
                <c:ptCount val="12"/>
                <c:pt idx="0">
                  <c:v>1.38E-2</c:v>
                </c:pt>
                <c:pt idx="1">
                  <c:v>1.43E-2</c:v>
                </c:pt>
                <c:pt idx="2">
                  <c:v>1.4200000000000001E-2</c:v>
                </c:pt>
                <c:pt idx="3">
                  <c:v>1.38E-2</c:v>
                </c:pt>
                <c:pt idx="4">
                  <c:v>1.37E-2</c:v>
                </c:pt>
                <c:pt idx="5">
                  <c:v>1.4E-2</c:v>
                </c:pt>
                <c:pt idx="6">
                  <c:v>1.4200000000000001E-2</c:v>
                </c:pt>
                <c:pt idx="7">
                  <c:v>1.3899999999999999E-2</c:v>
                </c:pt>
                <c:pt idx="8">
                  <c:v>1.37E-2</c:v>
                </c:pt>
                <c:pt idx="9">
                  <c:v>1.4500000000000001E-2</c:v>
                </c:pt>
                <c:pt idx="10">
                  <c:v>1.0200000000000001E-2</c:v>
                </c:pt>
                <c:pt idx="11">
                  <c:v>1.4200000000000001E-2</c:v>
                </c:pt>
              </c:numCache>
            </c:numRef>
          </c:val>
          <c:smooth val="0"/>
          <c:extLst>
            <c:ext xmlns:c16="http://schemas.microsoft.com/office/drawing/2014/chart" uri="{C3380CC4-5D6E-409C-BE32-E72D297353CC}">
              <c16:uniqueId val="{00000003-431C-48C3-9CD7-2F87144EAA05}"/>
            </c:ext>
          </c:extLst>
        </c:ser>
        <c:ser>
          <c:idx val="4"/>
          <c:order val="4"/>
          <c:tx>
            <c:strRef>
              <c:f>'% of enrollments'!$F$1</c:f>
              <c:strCache>
                <c:ptCount val="1"/>
                <c:pt idx="0">
                  <c:v>2019</c:v>
                </c:pt>
              </c:strCache>
            </c:strRef>
          </c:tx>
          <c:spPr>
            <a:ln w="28575" cap="rnd">
              <a:solidFill>
                <a:schemeClr val="accent5"/>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enrollments'!$F$2:$F$13</c:f>
              <c:numCache>
                <c:formatCode>0.00%</c:formatCode>
                <c:ptCount val="12"/>
                <c:pt idx="0">
                  <c:v>1.7500000000000002E-2</c:v>
                </c:pt>
                <c:pt idx="1">
                  <c:v>1.77E-2</c:v>
                </c:pt>
                <c:pt idx="2">
                  <c:v>1.6400000000000001E-2</c:v>
                </c:pt>
                <c:pt idx="3">
                  <c:v>1.6400000000000001E-2</c:v>
                </c:pt>
                <c:pt idx="4">
                  <c:v>1.5900000000000001E-2</c:v>
                </c:pt>
                <c:pt idx="5">
                  <c:v>1.6400000000000001E-2</c:v>
                </c:pt>
                <c:pt idx="6">
                  <c:v>1.4E-2</c:v>
                </c:pt>
                <c:pt idx="7">
                  <c:v>1.29E-2</c:v>
                </c:pt>
                <c:pt idx="8">
                  <c:v>1.2699999999999999E-2</c:v>
                </c:pt>
                <c:pt idx="9">
                  <c:v>1.3100000000000001E-2</c:v>
                </c:pt>
                <c:pt idx="10">
                  <c:v>1.4200000000000001E-2</c:v>
                </c:pt>
                <c:pt idx="11">
                  <c:v>1.4800000000000001E-2</c:v>
                </c:pt>
              </c:numCache>
            </c:numRef>
          </c:val>
          <c:smooth val="0"/>
          <c:extLst>
            <c:ext xmlns:c16="http://schemas.microsoft.com/office/drawing/2014/chart" uri="{C3380CC4-5D6E-409C-BE32-E72D297353CC}">
              <c16:uniqueId val="{00000004-431C-48C3-9CD7-2F87144EAA05}"/>
            </c:ext>
          </c:extLst>
        </c:ser>
        <c:ser>
          <c:idx val="5"/>
          <c:order val="5"/>
          <c:tx>
            <c:strRef>
              <c:f>'% of enrollments'!$G$1</c:f>
              <c:strCache>
                <c:ptCount val="1"/>
                <c:pt idx="0">
                  <c:v>2020</c:v>
                </c:pt>
              </c:strCache>
            </c:strRef>
          </c:tx>
          <c:spPr>
            <a:ln w="28575" cap="rnd">
              <a:solidFill>
                <a:schemeClr val="accent6"/>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enrollments'!$G$2:$G$13</c:f>
              <c:numCache>
                <c:formatCode>0.00%</c:formatCode>
                <c:ptCount val="12"/>
                <c:pt idx="0">
                  <c:v>1.5299999999999999E-2</c:v>
                </c:pt>
                <c:pt idx="1">
                  <c:v>1.5800000000000002E-2</c:v>
                </c:pt>
                <c:pt idx="2">
                  <c:v>1.32E-2</c:v>
                </c:pt>
                <c:pt idx="3">
                  <c:v>1.1599999999999999E-2</c:v>
                </c:pt>
                <c:pt idx="4">
                  <c:v>1.0500000000000001E-2</c:v>
                </c:pt>
                <c:pt idx="5">
                  <c:v>1.09E-2</c:v>
                </c:pt>
                <c:pt idx="6">
                  <c:v>1.2500000000000001E-2</c:v>
                </c:pt>
                <c:pt idx="7">
                  <c:v>1.17E-2</c:v>
                </c:pt>
                <c:pt idx="8">
                  <c:v>1.34E-2</c:v>
                </c:pt>
                <c:pt idx="9">
                  <c:v>1.2699999999999999E-2</c:v>
                </c:pt>
                <c:pt idx="10">
                  <c:v>1.0200000000000001E-2</c:v>
                </c:pt>
                <c:pt idx="11">
                  <c:v>1.23E-2</c:v>
                </c:pt>
              </c:numCache>
            </c:numRef>
          </c:val>
          <c:smooth val="0"/>
          <c:extLst>
            <c:ext xmlns:c16="http://schemas.microsoft.com/office/drawing/2014/chart" uri="{C3380CC4-5D6E-409C-BE32-E72D297353CC}">
              <c16:uniqueId val="{00000005-431C-48C3-9CD7-2F87144EAA05}"/>
            </c:ext>
          </c:extLst>
        </c:ser>
        <c:dLbls>
          <c:showLegendKey val="0"/>
          <c:showVal val="0"/>
          <c:showCatName val="0"/>
          <c:showSerName val="0"/>
          <c:showPercent val="0"/>
          <c:showBubbleSize val="0"/>
        </c:dLbls>
        <c:smooth val="0"/>
        <c:axId val="475347232"/>
        <c:axId val="475341984"/>
      </c:lineChart>
      <c:catAx>
        <c:axId val="475347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41984"/>
        <c:crosses val="autoZero"/>
        <c:auto val="0"/>
        <c:lblAlgn val="ctr"/>
        <c:lblOffset val="100"/>
        <c:noMultiLvlLbl val="0"/>
      </c:catAx>
      <c:valAx>
        <c:axId val="475341984"/>
        <c:scaling>
          <c:orientation val="minMax"/>
          <c:max val="2.2000000000000006E-2"/>
          <c:min val="1.0000000000000002E-2"/>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47232"/>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Average Days to Resolution </a:t>
            </a:r>
          </a:p>
        </c:rich>
      </c:tx>
      <c:layout>
        <c:manualLayout>
          <c:xMode val="edge"/>
          <c:yMode val="edge"/>
          <c:x val="0.38620572317840801"/>
          <c:y val="2.28136916280488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Days'!$J$74</c:f>
              <c:strCache>
                <c:ptCount val="1"/>
                <c:pt idx="0">
                  <c:v>IAG</c:v>
                </c:pt>
              </c:strCache>
            </c:strRef>
          </c:tx>
          <c:spPr>
            <a:ln w="28575" cap="rnd">
              <a:solidFill>
                <a:schemeClr val="accent1"/>
              </a:solidFill>
              <a:round/>
            </a:ln>
            <a:effectLst/>
          </c:spPr>
          <c:marker>
            <c:symbol val="none"/>
          </c:marker>
          <c:cat>
            <c:numRef>
              <c:f>'Resolution Days'!$I$75:$I$80</c:f>
              <c:numCache>
                <c:formatCode>General</c:formatCode>
                <c:ptCount val="6"/>
                <c:pt idx="0">
                  <c:v>2015</c:v>
                </c:pt>
                <c:pt idx="1">
                  <c:v>2016</c:v>
                </c:pt>
                <c:pt idx="2">
                  <c:v>2017</c:v>
                </c:pt>
                <c:pt idx="3">
                  <c:v>2018</c:v>
                </c:pt>
                <c:pt idx="4">
                  <c:v>2019</c:v>
                </c:pt>
                <c:pt idx="5">
                  <c:v>2020</c:v>
                </c:pt>
              </c:numCache>
            </c:numRef>
          </c:cat>
          <c:val>
            <c:numRef>
              <c:f>'Resolution Days'!$J$75:$J$80</c:f>
              <c:numCache>
                <c:formatCode>0</c:formatCode>
                <c:ptCount val="6"/>
                <c:pt idx="0">
                  <c:v>11.25</c:v>
                </c:pt>
                <c:pt idx="1">
                  <c:v>8.75</c:v>
                </c:pt>
                <c:pt idx="2">
                  <c:v>10.25</c:v>
                </c:pt>
                <c:pt idx="3" formatCode="General">
                  <c:v>12</c:v>
                </c:pt>
                <c:pt idx="4">
                  <c:v>13.181818181818182</c:v>
                </c:pt>
                <c:pt idx="5">
                  <c:v>11.25</c:v>
                </c:pt>
              </c:numCache>
            </c:numRef>
          </c:val>
          <c:smooth val="0"/>
          <c:extLst>
            <c:ext xmlns:c16="http://schemas.microsoft.com/office/drawing/2014/chart" uri="{C3380CC4-5D6E-409C-BE32-E72D297353CC}">
              <c16:uniqueId val="{00000000-105D-4793-8DF9-A1C5F6322319}"/>
            </c:ext>
          </c:extLst>
        </c:ser>
        <c:ser>
          <c:idx val="1"/>
          <c:order val="1"/>
          <c:tx>
            <c:strRef>
              <c:f>'Resolution Days'!$K$74</c:f>
              <c:strCache>
                <c:ptCount val="1"/>
                <c:pt idx="0">
                  <c:v>IAL</c:v>
                </c:pt>
              </c:strCache>
            </c:strRef>
          </c:tx>
          <c:spPr>
            <a:ln w="28575" cap="rnd">
              <a:solidFill>
                <a:schemeClr val="accent2"/>
              </a:solidFill>
              <a:round/>
            </a:ln>
            <a:effectLst/>
          </c:spPr>
          <c:marker>
            <c:symbol val="none"/>
          </c:marker>
          <c:cat>
            <c:numRef>
              <c:f>'Resolution Days'!$I$75:$I$80</c:f>
              <c:numCache>
                <c:formatCode>General</c:formatCode>
                <c:ptCount val="6"/>
                <c:pt idx="0">
                  <c:v>2015</c:v>
                </c:pt>
                <c:pt idx="1">
                  <c:v>2016</c:v>
                </c:pt>
                <c:pt idx="2">
                  <c:v>2017</c:v>
                </c:pt>
                <c:pt idx="3">
                  <c:v>2018</c:v>
                </c:pt>
                <c:pt idx="4">
                  <c:v>2019</c:v>
                </c:pt>
                <c:pt idx="5">
                  <c:v>2020</c:v>
                </c:pt>
              </c:numCache>
            </c:numRef>
          </c:cat>
          <c:val>
            <c:numRef>
              <c:f>'Resolution Days'!$K$75:$K$80</c:f>
              <c:numCache>
                <c:formatCode>0</c:formatCode>
                <c:ptCount val="6"/>
                <c:pt idx="0">
                  <c:v>15.5</c:v>
                </c:pt>
                <c:pt idx="1">
                  <c:v>11.333333333333334</c:v>
                </c:pt>
                <c:pt idx="2">
                  <c:v>13.625</c:v>
                </c:pt>
                <c:pt idx="3" formatCode="General">
                  <c:v>15</c:v>
                </c:pt>
                <c:pt idx="4">
                  <c:v>16.181818181818183</c:v>
                </c:pt>
                <c:pt idx="5">
                  <c:v>13.75</c:v>
                </c:pt>
              </c:numCache>
            </c:numRef>
          </c:val>
          <c:smooth val="0"/>
          <c:extLst>
            <c:ext xmlns:c16="http://schemas.microsoft.com/office/drawing/2014/chart" uri="{C3380CC4-5D6E-409C-BE32-E72D297353CC}">
              <c16:uniqueId val="{00000001-105D-4793-8DF9-A1C5F6322319}"/>
            </c:ext>
          </c:extLst>
        </c:ser>
        <c:ser>
          <c:idx val="2"/>
          <c:order val="2"/>
          <c:tx>
            <c:strRef>
              <c:f>'Resolution Days'!$L$74</c:f>
              <c:strCache>
                <c:ptCount val="1"/>
                <c:pt idx="0">
                  <c:v>Rescission</c:v>
                </c:pt>
              </c:strCache>
            </c:strRef>
          </c:tx>
          <c:spPr>
            <a:ln w="28575" cap="rnd">
              <a:solidFill>
                <a:schemeClr val="accent3"/>
              </a:solidFill>
              <a:round/>
            </a:ln>
            <a:effectLst/>
          </c:spPr>
          <c:marker>
            <c:symbol val="none"/>
          </c:marker>
          <c:cat>
            <c:numRef>
              <c:f>'Resolution Days'!$I$75:$I$80</c:f>
              <c:numCache>
                <c:formatCode>General</c:formatCode>
                <c:ptCount val="6"/>
                <c:pt idx="0">
                  <c:v>2015</c:v>
                </c:pt>
                <c:pt idx="1">
                  <c:v>2016</c:v>
                </c:pt>
                <c:pt idx="2">
                  <c:v>2017</c:v>
                </c:pt>
                <c:pt idx="3">
                  <c:v>2018</c:v>
                </c:pt>
                <c:pt idx="4">
                  <c:v>2019</c:v>
                </c:pt>
                <c:pt idx="5">
                  <c:v>2020</c:v>
                </c:pt>
              </c:numCache>
            </c:numRef>
          </c:cat>
          <c:val>
            <c:numRef>
              <c:f>'Resolution Days'!$L$75:$L$80</c:f>
              <c:numCache>
                <c:formatCode>0</c:formatCode>
                <c:ptCount val="6"/>
                <c:pt idx="0">
                  <c:v>9.9166666666666661</c:v>
                </c:pt>
                <c:pt idx="1">
                  <c:v>7.25</c:v>
                </c:pt>
                <c:pt idx="2">
                  <c:v>9.625</c:v>
                </c:pt>
                <c:pt idx="3" formatCode="General">
                  <c:v>10</c:v>
                </c:pt>
                <c:pt idx="4">
                  <c:v>10.909090909090908</c:v>
                </c:pt>
                <c:pt idx="5">
                  <c:v>9.375</c:v>
                </c:pt>
              </c:numCache>
            </c:numRef>
          </c:val>
          <c:smooth val="0"/>
          <c:extLst>
            <c:ext xmlns:c16="http://schemas.microsoft.com/office/drawing/2014/chart" uri="{C3380CC4-5D6E-409C-BE32-E72D297353CC}">
              <c16:uniqueId val="{00000002-105D-4793-8DF9-A1C5F6322319}"/>
            </c:ext>
          </c:extLst>
        </c:ser>
        <c:dLbls>
          <c:showLegendKey val="0"/>
          <c:showVal val="0"/>
          <c:showCatName val="0"/>
          <c:showSerName val="0"/>
          <c:showPercent val="0"/>
          <c:showBubbleSize val="0"/>
        </c:dLbls>
        <c:smooth val="0"/>
        <c:axId val="392721128"/>
        <c:axId val="392721456"/>
      </c:lineChart>
      <c:catAx>
        <c:axId val="392721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721456"/>
        <c:crosses val="autoZero"/>
        <c:auto val="1"/>
        <c:lblAlgn val="ctr"/>
        <c:lblOffset val="100"/>
        <c:noMultiLvlLbl val="0"/>
      </c:catAx>
      <c:valAx>
        <c:axId val="39272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721128"/>
        <c:crosses val="autoZero"/>
        <c:crossBetween val="between"/>
      </c:valAx>
      <c:spPr>
        <a:noFill/>
        <a:ln>
          <a:noFill/>
        </a:ln>
        <a:effectLst/>
      </c:spPr>
    </c:plotArea>
    <c:legend>
      <c:legendPos val="b"/>
      <c:layout>
        <c:manualLayout>
          <c:xMode val="edge"/>
          <c:yMode val="edge"/>
          <c:x val="0.2826218285214348"/>
          <c:y val="0.64872630504520279"/>
          <c:w val="0.4458674540682414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pt>
  </dgm:ptLst>
  <dgm:cxnLst>
    <dgm:cxn modelId="{85B7E30A-BCB7-47DB-88C9-47982547B8AB}" type="presOf" srcId="{B53452F9-6D00-47F2-A729-466CD879C6BD}" destId="{C49AED29-6FBC-4917-889E-5C42F10FD3C1}" srcOrd="0" destOrd="0" presId="urn:microsoft.com/office/officeart/2005/8/layout/vList6"/>
    <dgm:cxn modelId="{37A10E1F-DE9D-4EA8-A38B-AC0C0307EE93}" type="presOf" srcId="{055EA486-EC3D-419D-9F63-46EFFBB64A23}" destId="{C4CF3756-9CF9-4CC7-A8C1-0C7C2A54C105}" srcOrd="0" destOrd="1"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470B22-951A-4FC7-A631-FA249B77AB95}" srcId="{1B415F35-D402-4FA2-9F09-A62B7F7F8722}" destId="{055EA486-EC3D-419D-9F63-46EFFBB64A23}" srcOrd="1" destOrd="0" parTransId="{25AFAC34-895F-4316-8C66-962E15D4A611}" sibTransId="{20678242-0724-4571-A6C7-DA678D5A666B}"/>
    <dgm:cxn modelId="{41092727-1AA4-4E56-BE25-538A70E92056}" type="presOf" srcId="{00E40CF5-CFCE-4F23-9BE4-E047F3F18613}" destId="{8309227F-332C-4B39-9385-EB33AC1A01FE}" srcOrd="0" destOrd="1" presId="urn:microsoft.com/office/officeart/2005/8/layout/vList6"/>
    <dgm:cxn modelId="{F852D928-9793-44BE-A319-79F15DAF4C0B}" type="presOf" srcId="{1B415F35-D402-4FA2-9F09-A62B7F7F8722}" destId="{98246CD9-2A7F-4D8D-AB77-8C04F23795B8}"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EEC04D50-E8D6-4D4F-9B88-12704E17CE16}" srcId="{B53452F9-6D00-47F2-A729-466CD879C6BD}" destId="{F81A02F6-62DF-47B9-B94E-0FFA4CF9DC7C}" srcOrd="0" destOrd="0" parTransId="{F146534D-81D0-4648-A851-030BBEBB9824}" sibTransId="{922BA27E-26C9-43A1-B487-801502060CF7}"/>
    <dgm:cxn modelId="{DC0B3573-1384-425A-A569-E7CDFA483591}" srcId="{12FEB0E6-860A-427A-AD65-54600370FE2C}" destId="{B53452F9-6D00-47F2-A729-466CD879C6BD}" srcOrd="1" destOrd="0" parTransId="{D6FCCFE0-92C7-4E21-89B1-7107ACF1DA42}" sibTransId="{47FF4730-7B3D-4A04-9337-65076413AE5A}"/>
    <dgm:cxn modelId="{0FE3AC8B-8FBC-4486-A666-B2C903EF584C}" type="presOf" srcId="{A0D0D751-2ECA-48C8-B491-C443692FE51B}" destId="{C4CF3756-9CF9-4CC7-A8C1-0C7C2A54C105}" srcOrd="0" destOrd="0"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05217FE5-DE7B-4FC0-B533-C50825AD4668}" type="presOf" srcId="{F81A02F6-62DF-47B9-B94E-0FFA4CF9DC7C}" destId="{8309227F-332C-4B39-9385-EB33AC1A01FE}" srcOrd="0" destOrd="0" presId="urn:microsoft.com/office/officeart/2005/8/layout/vList6"/>
    <dgm:cxn modelId="{CEFA02FF-E349-4414-83E3-44717B694960}" type="presOf" srcId="{12FEB0E6-860A-427A-AD65-54600370FE2C}" destId="{5ECD5671-2BD9-4687-938C-C65062E0A95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a:t>Customer</a:t>
          </a:r>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a:t>Gaining REP</a:t>
          </a:r>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a:t>ERCOT</a:t>
          </a:r>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a:t>Losing REP</a:t>
          </a:r>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a:t>TDU</a:t>
          </a:r>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pt>
    <dgm:pt modelId="{E3053D58-A4AB-4A6E-ADE0-829EE04D0553}" type="pres">
      <dgm:prSet presAssocID="{34F0D917-7833-46FC-9FBD-09034884CD31}" presName="centerShape" presStyleLbl="node0" presStyleIdx="0" presStyleCnt="1" custScaleX="115906" custScaleY="115906" custLinFactNeighborX="82" custLinFactNeighborY="-82"/>
      <dgm:spPr/>
    </dgm:pt>
    <dgm:pt modelId="{F83EFC59-7318-4459-8C4B-9105C868FD20}" type="pres">
      <dgm:prSet presAssocID="{DF7612C5-3127-430B-86D2-C7DD412CB28F}" presName="Name9" presStyleLbl="parChTrans1D2" presStyleIdx="0" presStyleCnt="4"/>
      <dgm:spPr/>
    </dgm:pt>
    <dgm:pt modelId="{695BF72D-A52A-46C2-9369-05749C458A92}" type="pres">
      <dgm:prSet presAssocID="{DF7612C5-3127-430B-86D2-C7DD412CB28F}" presName="connTx" presStyleLbl="parChTrans1D2" presStyleIdx="0" presStyleCnt="4"/>
      <dgm:spPr/>
    </dgm:pt>
    <dgm:pt modelId="{3AED44D7-AB34-41FB-8F1C-DAD056C1C5DC}" type="pres">
      <dgm:prSet presAssocID="{37BCFA2B-F297-48C2-861E-2DA5478B2071}" presName="node" presStyleLbl="node1" presStyleIdx="0" presStyleCnt="4">
        <dgm:presLayoutVars>
          <dgm:bulletEnabled val="1"/>
        </dgm:presLayoutVars>
      </dgm:prSet>
      <dgm:spPr/>
    </dgm:pt>
    <dgm:pt modelId="{537A40A1-ADD5-40AD-8D84-CC1610020BD2}" type="pres">
      <dgm:prSet presAssocID="{E34917DA-FB54-4124-8870-790DCE74B377}" presName="Name9" presStyleLbl="parChTrans1D2" presStyleIdx="1" presStyleCnt="4"/>
      <dgm:spPr/>
    </dgm:pt>
    <dgm:pt modelId="{473D5F2A-3029-4D55-A45A-D21EE25F6ECF}" type="pres">
      <dgm:prSet presAssocID="{E34917DA-FB54-4124-8870-790DCE74B377}" presName="connTx" presStyleLbl="parChTrans1D2" presStyleIdx="1" presStyleCnt="4"/>
      <dgm:spPr/>
    </dgm:pt>
    <dgm:pt modelId="{BCBA6C82-5667-4074-8B32-4255F86C14B7}" type="pres">
      <dgm:prSet presAssocID="{6EA66211-64D5-4C89-A3EF-829901895E16}" presName="node" presStyleLbl="node1" presStyleIdx="1" presStyleCnt="4">
        <dgm:presLayoutVars>
          <dgm:bulletEnabled val="1"/>
        </dgm:presLayoutVars>
      </dgm:prSet>
      <dgm:spPr/>
    </dgm:pt>
    <dgm:pt modelId="{8787AF4A-D75C-4C37-A9AF-60A6024DBC55}" type="pres">
      <dgm:prSet presAssocID="{3192ABA2-471F-4681-ACDC-E8F42268B0AB}" presName="Name9" presStyleLbl="parChTrans1D2" presStyleIdx="2" presStyleCnt="4"/>
      <dgm:spPr/>
    </dgm:pt>
    <dgm:pt modelId="{FEC3F2A2-D5DB-4833-8710-767E3CA3FD30}" type="pres">
      <dgm:prSet presAssocID="{3192ABA2-471F-4681-ACDC-E8F42268B0AB}" presName="connTx" presStyleLbl="parChTrans1D2" presStyleIdx="2" presStyleCnt="4"/>
      <dgm:spPr/>
    </dgm:pt>
    <dgm:pt modelId="{188D0818-0CEC-4898-8DB1-04F2745018BF}" type="pres">
      <dgm:prSet presAssocID="{0F5E832B-AFE2-4AE5-B144-FC6601A0A245}" presName="node" presStyleLbl="node1" presStyleIdx="2" presStyleCnt="4">
        <dgm:presLayoutVars>
          <dgm:bulletEnabled val="1"/>
        </dgm:presLayoutVars>
      </dgm:prSet>
      <dgm:spPr/>
    </dgm:pt>
    <dgm:pt modelId="{A84F0D49-A282-40A7-AC00-8E1F8CB7B724}" type="pres">
      <dgm:prSet presAssocID="{2819C85C-97A1-4366-BBE0-A7276E5A52D7}" presName="Name9" presStyleLbl="parChTrans1D2" presStyleIdx="3" presStyleCnt="4"/>
      <dgm:spPr/>
    </dgm:pt>
    <dgm:pt modelId="{5C3E3EAE-1889-4D82-A1D1-2EBC01177CB0}" type="pres">
      <dgm:prSet presAssocID="{2819C85C-97A1-4366-BBE0-A7276E5A52D7}" presName="connTx" presStyleLbl="parChTrans1D2" presStyleIdx="3" presStyleCnt="4"/>
      <dgm:spPr/>
    </dgm:pt>
    <dgm:pt modelId="{C0DFFDE3-AE59-485A-AE18-CA5127F4CF6E}" type="pres">
      <dgm:prSet presAssocID="{D529E93E-6F2B-4D5A-96D2-0C226D7AEBF7}" presName="node" presStyleLbl="node1" presStyleIdx="3" presStyleCnt="4">
        <dgm:presLayoutVars>
          <dgm:bulletEnabled val="1"/>
        </dgm:presLayoutVars>
      </dgm:prSet>
      <dgm:spPr/>
    </dgm:pt>
  </dgm:ptLst>
  <dgm:cxnLst>
    <dgm:cxn modelId="{6D42A10A-EFF7-4D3B-8DDB-0B712FB060F3}" type="presOf" srcId="{D249D6BD-B2A2-49C6-987D-EDD8A993F6AA}" destId="{E10234F1-7B9B-4016-AED5-CE13A3CE1FC9}" srcOrd="0"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6C2CE50D-E814-4071-A992-45DDEEAF8353}" srcId="{34F0D917-7833-46FC-9FBD-09034884CD31}" destId="{6EA66211-64D5-4C89-A3EF-829901895E16}" srcOrd="1" destOrd="0" parTransId="{E34917DA-FB54-4124-8870-790DCE74B377}" sibTransId="{FA38EF14-D646-4743-B2E1-05973FFC6ACA}"/>
    <dgm:cxn modelId="{4637DA2C-6919-4818-83F8-B2F331CB5C75}" type="presOf" srcId="{6EA66211-64D5-4C89-A3EF-829901895E16}" destId="{BCBA6C82-5667-4074-8B32-4255F86C14B7}" srcOrd="0" destOrd="0" presId="urn:microsoft.com/office/officeart/2005/8/layout/radial1"/>
    <dgm:cxn modelId="{05B9802F-FBA8-43F5-914F-B385A40D6F41}" type="presOf" srcId="{3192ABA2-471F-4681-ACDC-E8F42268B0AB}" destId="{FEC3F2A2-D5DB-4833-8710-767E3CA3FD30}" srcOrd="1" destOrd="0" presId="urn:microsoft.com/office/officeart/2005/8/layout/radial1"/>
    <dgm:cxn modelId="{02737244-B95B-4435-A3E6-A83B95091DDB}" type="presOf" srcId="{0F5E832B-AFE2-4AE5-B144-FC6601A0A245}" destId="{188D0818-0CEC-4898-8DB1-04F2745018BF}"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B8DBC14F-70EF-4260-83D9-02FC4991BF65}" type="presOf" srcId="{2819C85C-97A1-4366-BBE0-A7276E5A52D7}" destId="{A84F0D49-A282-40A7-AC00-8E1F8CB7B724}"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471E7475-637C-4E80-9979-09941CFB0692}" type="presOf" srcId="{DF7612C5-3127-430B-86D2-C7DD412CB28F}" destId="{695BF72D-A52A-46C2-9369-05749C458A92}"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1F00B186-4AE6-43AF-9258-B4608EEA4E70}" type="presOf" srcId="{34F0D917-7833-46FC-9FBD-09034884CD31}" destId="{E3053D58-A4AB-4A6E-ADE0-829EE04D0553}"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0AD83F8B-E06C-4848-B2DC-FFDD5EEEDC8F}" srcId="{34F0D917-7833-46FC-9FBD-09034884CD31}" destId="{0F5E832B-AFE2-4AE5-B144-FC6601A0A245}" srcOrd="2" destOrd="0" parTransId="{3192ABA2-471F-4681-ACDC-E8F42268B0AB}" sibTransId="{BF1C7857-7CC0-4A31-98FF-D52B7A0E401D}"/>
    <dgm:cxn modelId="{7D26E3A0-6ADA-456E-B729-23A8638C6A16}" type="presOf" srcId="{D529E93E-6F2B-4D5A-96D2-0C226D7AEBF7}" destId="{C0DFFDE3-AE59-485A-AE18-CA5127F4CF6E}"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C9C3930B-B73E-456C-B11F-1C187C0C450A}" srcId="{EB41C33B-A478-440C-A800-DFDB5A23FD5A}" destId="{4DBAE7EE-27C4-4BE4-B8B7-515A7327F84D}" srcOrd="1" destOrd="0" parTransId="{7540CB27-9065-468A-A7A6-A32D93624AAF}" sibTransId="{4A72E45E-6E4E-4FA4-9952-1C58AE10D89C}"/>
    <dgm:cxn modelId="{C525790E-C63E-41CA-AE2C-6C5E1F8931EF}" type="presOf" srcId="{C1A987C3-9741-4548-98AC-976222EF59E3}" destId="{DC7EADC7-9085-42EB-9BF8-1E32BBE6BE8C}"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43D8194C-1EC3-4596-814C-FF7BCF31748D}" type="presOf" srcId="{E25899B1-3B1B-4A0B-ACE8-68D15991F48C}" destId="{976EA5F8-4B94-4566-BA22-9912F266C32C}"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68676256-8A0C-4217-9993-261FE748F63F}" srcId="{EB41C33B-A478-440C-A800-DFDB5A23FD5A}" destId="{766300C3-D76B-4C68-B3C7-19BB396397D5}" srcOrd="3" destOrd="0" parTransId="{B6C0F486-F996-4737-A7E7-E48DBB95D419}" sibTransId="{D83A0544-21D8-4E9B-9404-086D4AAE7DF7}"/>
    <dgm:cxn modelId="{CCC9647D-06C9-449C-BB1C-2E78C9ABCC62}" type="presOf" srcId="{766300C3-D76B-4C68-B3C7-19BB396397D5}" destId="{93025755-52C8-41A3-9FE1-FFD8EF3B5BBB}" srcOrd="0" destOrd="0" presId="urn:microsoft.com/office/officeart/2005/8/layout/hProcess11"/>
    <dgm:cxn modelId="{98C8827E-9B67-4B57-9F8E-7929ECFB1113}" type="presOf" srcId="{D7746633-BBC9-47C9-B080-C59666E45422}" destId="{EB41A692-D784-4C46-BD19-48C6EDE9C3DD}" srcOrd="0" destOrd="0" presId="urn:microsoft.com/office/officeart/2005/8/layout/hProcess11"/>
    <dgm:cxn modelId="{D8805C99-1463-435A-9F17-C22A3792DD6C}" type="presOf" srcId="{583F9B5F-997A-4040-897F-6DB074FCE145}" destId="{0D341971-1632-4898-8E79-DBFB649098B4}"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D341F2B5-EEAF-4CB3-830E-CF907BC82C84}" srcId="{EB41C33B-A478-440C-A800-DFDB5A23FD5A}" destId="{E25899B1-3B1B-4A0B-ACE8-68D15991F48C}" srcOrd="5" destOrd="0" parTransId="{308228C5-14F8-4B9D-845F-61DAADD5214F}" sibTransId="{F2A25570-D853-4316-AA71-0C1A1F93D191}"/>
    <dgm:cxn modelId="{8F2149C3-E47C-4385-B17C-6275EC8CBA44}" srcId="{EB41C33B-A478-440C-A800-DFDB5A23FD5A}" destId="{583F9B5F-997A-4040-897F-6DB074FCE145}" srcOrd="2" destOrd="0" parTransId="{AD65C6CB-568B-4922-9303-A76A2335D9E9}" sibTransId="{0B7037C0-FF1D-4498-AA8D-71573725E76D}"/>
    <dgm:cxn modelId="{E9CB45E7-17EF-40DE-8432-27EC38065E85}" type="presOf" srcId="{4DBAE7EE-27C4-4BE4-B8B7-515A7327F84D}" destId="{C5B92430-C520-4C87-8EF9-75F5A3E2878E}"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AMS interval data/LSE files</a:t>
          </a:r>
        </a:p>
      </dsp:txBody>
      <dsp:txXfrm>
        <a:off x="67232" y="2377354"/>
        <a:ext cx="1242798" cy="143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53D58-A4AB-4A6E-ADE0-829EE04D0553}">
      <dsp:nvSpPr>
        <dsp:cNvPr id="0" name=""/>
        <dsp:cNvSpPr/>
      </dsp:nvSpPr>
      <dsp:spPr>
        <a:xfrm>
          <a:off x="3432207" y="1880403"/>
          <a:ext cx="1764879" cy="1764879"/>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Customer</a:t>
          </a:r>
        </a:p>
      </dsp:txBody>
      <dsp:txXfrm>
        <a:off x="3690668" y="2138864"/>
        <a:ext cx="1247957" cy="1247957"/>
      </dsp:txXfrm>
    </dsp:sp>
    <dsp:sp modelId="{F83EFC59-7318-4459-8C4B-9105C868FD20}">
      <dsp:nvSpPr>
        <dsp:cNvPr id="0" name=""/>
        <dsp:cNvSpPr/>
      </dsp:nvSpPr>
      <dsp:spPr>
        <a:xfrm rot="16194353">
          <a:off x="4145179" y="1696769"/>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04535" y="1704274"/>
        <a:ext cx="16774" cy="16774"/>
      </dsp:txXfrm>
    </dsp:sp>
    <dsp:sp modelId="{3AED44D7-AB34-41FB-8F1C-DAD056C1C5DC}">
      <dsp:nvSpPr>
        <dsp:cNvPr id="0" name=""/>
        <dsp:cNvSpPr/>
      </dsp:nvSpPr>
      <dsp:spPr>
        <a:xfrm>
          <a:off x="3550054" y="22238"/>
          <a:ext cx="1522682" cy="15226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Gaining REP</a:t>
          </a:r>
        </a:p>
      </dsp:txBody>
      <dsp:txXfrm>
        <a:off x="3773046" y="245230"/>
        <a:ext cx="1076698" cy="1076698"/>
      </dsp:txXfrm>
    </dsp:sp>
    <dsp:sp modelId="{537A40A1-ADD5-40AD-8D84-CC1610020BD2}">
      <dsp:nvSpPr>
        <dsp:cNvPr id="0" name=""/>
        <dsp:cNvSpPr/>
      </dsp:nvSpPr>
      <dsp:spPr>
        <a:xfrm rot="5647">
          <a:off x="5197085" y="2748675"/>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6441" y="2756181"/>
        <a:ext cx="16774" cy="16774"/>
      </dsp:txXfrm>
    </dsp:sp>
    <dsp:sp modelId="{BCBA6C82-5667-4074-8B32-4255F86C14B7}">
      <dsp:nvSpPr>
        <dsp:cNvPr id="0" name=""/>
        <dsp:cNvSpPr/>
      </dsp:nvSpPr>
      <dsp:spPr>
        <a:xfrm>
          <a:off x="5532569" y="2004753"/>
          <a:ext cx="1522682" cy="1522682"/>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ERCOT</a:t>
          </a:r>
        </a:p>
      </dsp:txBody>
      <dsp:txXfrm>
        <a:off x="5755561" y="2227745"/>
        <a:ext cx="1076698" cy="1076698"/>
      </dsp:txXfrm>
    </dsp:sp>
    <dsp:sp modelId="{8787AF4A-D75C-4C37-A9AF-60A6024DBC55}">
      <dsp:nvSpPr>
        <dsp:cNvPr id="0" name=""/>
        <dsp:cNvSpPr/>
      </dsp:nvSpPr>
      <dsp:spPr>
        <a:xfrm rot="5405629">
          <a:off x="4141928" y="3800382"/>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04372" y="3807725"/>
        <a:ext cx="17099" cy="17099"/>
      </dsp:txXfrm>
    </dsp:sp>
    <dsp:sp modelId="{188D0818-0CEC-4898-8DB1-04F2745018BF}">
      <dsp:nvSpPr>
        <dsp:cNvPr id="0" name=""/>
        <dsp:cNvSpPr/>
      </dsp:nvSpPr>
      <dsp:spPr>
        <a:xfrm>
          <a:off x="3550054" y="3987268"/>
          <a:ext cx="1522682" cy="1522682"/>
        </a:xfrm>
        <a:prstGeom prst="ellipse">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Losing REP</a:t>
          </a:r>
        </a:p>
      </dsp:txBody>
      <dsp:txXfrm>
        <a:off x="3773046" y="4210260"/>
        <a:ext cx="1076698" cy="1076698"/>
      </dsp:txXfrm>
    </dsp:sp>
    <dsp:sp modelId="{A84F0D49-A282-40A7-AC00-8E1F8CB7B724}">
      <dsp:nvSpPr>
        <dsp:cNvPr id="0" name=""/>
        <dsp:cNvSpPr/>
      </dsp:nvSpPr>
      <dsp:spPr>
        <a:xfrm rot="10794371">
          <a:off x="3090220" y="2748675"/>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52665" y="2756018"/>
        <a:ext cx="17099" cy="17099"/>
      </dsp:txXfrm>
    </dsp:sp>
    <dsp:sp modelId="{C0DFFDE3-AE59-485A-AE18-CA5127F4CF6E}">
      <dsp:nvSpPr>
        <dsp:cNvPr id="0" name=""/>
        <dsp:cNvSpPr/>
      </dsp:nvSpPr>
      <dsp:spPr>
        <a:xfrm>
          <a:off x="1567539" y="2004753"/>
          <a:ext cx="1522682" cy="1522682"/>
        </a:xfrm>
        <a:prstGeom prst="ellipse">
          <a:avLst/>
        </a:prstGeom>
        <a:solidFill>
          <a:schemeClr val="accent5"/>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TDU</a:t>
          </a:r>
        </a:p>
      </dsp:txBody>
      <dsp:txXfrm>
        <a:off x="1790531" y="2227745"/>
        <a:ext cx="1076698" cy="1076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630082"/>
          <a:ext cx="8324850" cy="8229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2182" y="0"/>
          <a:ext cx="1046984"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MT Submission DAY 0</a:t>
          </a:r>
        </a:p>
      </dsp:txBody>
      <dsp:txXfrm>
        <a:off x="2182" y="0"/>
        <a:ext cx="1046984" cy="822960"/>
      </dsp:txXfrm>
    </dsp:sp>
    <dsp:sp modelId="{179D22B3-8FCE-41B8-A1E9-0850649D1214}">
      <dsp:nvSpPr>
        <dsp:cNvPr id="0" name=""/>
        <dsp:cNvSpPr/>
      </dsp:nvSpPr>
      <dsp:spPr>
        <a:xfrm>
          <a:off x="42280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2430-C520-4C87-8EF9-75F5A3E2878E}">
      <dsp:nvSpPr>
        <dsp:cNvPr id="0" name=""/>
        <dsp:cNvSpPr/>
      </dsp:nvSpPr>
      <dsp:spPr>
        <a:xfrm>
          <a:off x="1087580" y="1234440"/>
          <a:ext cx="126004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Auto generated email sent if remains in “New” state for 3 days</a:t>
          </a:r>
        </a:p>
      </dsp:txBody>
      <dsp:txXfrm>
        <a:off x="1087580" y="1234440"/>
        <a:ext cx="1260046" cy="822960"/>
      </dsp:txXfrm>
    </dsp:sp>
    <dsp:sp modelId="{6A5BDA78-7B16-4B2C-A5E1-B4F6449998B7}">
      <dsp:nvSpPr>
        <dsp:cNvPr id="0" name=""/>
        <dsp:cNvSpPr/>
      </dsp:nvSpPr>
      <dsp:spPr>
        <a:xfrm>
          <a:off x="1614733"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1971-1632-4898-8E79-DBFB649098B4}">
      <dsp:nvSpPr>
        <dsp:cNvPr id="0" name=""/>
        <dsp:cNvSpPr/>
      </dsp:nvSpPr>
      <dsp:spPr>
        <a:xfrm>
          <a:off x="2386039" y="0"/>
          <a:ext cx="1478009"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Initial Response Due no later than 10 days</a:t>
          </a:r>
        </a:p>
      </dsp:txBody>
      <dsp:txXfrm>
        <a:off x="2386039" y="0"/>
        <a:ext cx="1478009" cy="822960"/>
      </dsp:txXfrm>
    </dsp:sp>
    <dsp:sp modelId="{CA80ACA0-905D-44B9-8016-2E6CD76F2A50}">
      <dsp:nvSpPr>
        <dsp:cNvPr id="0" name=""/>
        <dsp:cNvSpPr/>
      </dsp:nvSpPr>
      <dsp:spPr>
        <a:xfrm>
          <a:off x="302217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3902461" y="1234440"/>
          <a:ext cx="117795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Responses thereafter no longer than 7 days</a:t>
          </a:r>
        </a:p>
      </dsp:txBody>
      <dsp:txXfrm>
        <a:off x="3902461" y="1234440"/>
        <a:ext cx="1177950" cy="822960"/>
      </dsp:txXfrm>
    </dsp:sp>
    <dsp:sp modelId="{75592E12-F150-4CC1-905E-1A84BA5BB778}">
      <dsp:nvSpPr>
        <dsp:cNvPr id="0" name=""/>
        <dsp:cNvSpPr/>
      </dsp:nvSpPr>
      <dsp:spPr>
        <a:xfrm>
          <a:off x="4388567"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5118825" y="0"/>
          <a:ext cx="1239088"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BDMVI to be sent no later than 12 days from MT submission</a:t>
          </a:r>
        </a:p>
      </dsp:txBody>
      <dsp:txXfrm>
        <a:off x="5118825" y="0"/>
        <a:ext cx="1239088" cy="822960"/>
      </dsp:txXfrm>
    </dsp:sp>
    <dsp:sp modelId="{83BA9BDC-86E7-46BE-8096-D738C17AAE7F}">
      <dsp:nvSpPr>
        <dsp:cNvPr id="0" name=""/>
        <dsp:cNvSpPr/>
      </dsp:nvSpPr>
      <dsp:spPr>
        <a:xfrm>
          <a:off x="5635499"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396326" y="1234440"/>
          <a:ext cx="109385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Complete resolution 21 days</a:t>
          </a:r>
        </a:p>
      </dsp:txBody>
      <dsp:txXfrm>
        <a:off x="6396326" y="1234440"/>
        <a:ext cx="1093856" cy="822960"/>
      </dsp:txXfrm>
    </dsp:sp>
    <dsp:sp modelId="{1F87FBC6-0DEB-4F01-A20F-52E340235D86}">
      <dsp:nvSpPr>
        <dsp:cNvPr id="0" name=""/>
        <dsp:cNvSpPr/>
      </dsp:nvSpPr>
      <dsp:spPr>
        <a:xfrm>
          <a:off x="684038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0.83093</cdr:x>
      <cdr:y>0.91465</cdr:y>
    </cdr:from>
    <cdr:to>
      <cdr:x>0.97645</cdr:x>
      <cdr:y>0.94491</cdr:y>
    </cdr:to>
    <cdr:sp macro="" textlink="">
      <cdr:nvSpPr>
        <cdr:cNvPr id="5" name="TextBox 3">
          <a:extLst xmlns:a="http://schemas.openxmlformats.org/drawingml/2006/main">
            <a:ext uri="{FF2B5EF4-FFF2-40B4-BE49-F238E27FC236}">
              <a16:creationId xmlns:a16="http://schemas.microsoft.com/office/drawing/2014/main" id="{00000000-0008-0000-0100-000007000000}"/>
            </a:ext>
          </a:extLst>
        </cdr:cNvPr>
        <cdr:cNvSpPr txBox="1"/>
      </cdr:nvSpPr>
      <cdr:spPr>
        <a:xfrm xmlns:a="http://schemas.openxmlformats.org/drawingml/2006/main">
          <a:off x="7461885" y="4185286"/>
          <a:ext cx="1306802" cy="138444"/>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2020</a:t>
          </a:r>
        </a:p>
      </cdr:txBody>
    </cdr:sp>
  </cdr:relSizeAnchor>
  <cdr:relSizeAnchor xmlns:cdr="http://schemas.openxmlformats.org/drawingml/2006/chartDrawing">
    <cdr:from>
      <cdr:x>0.20471</cdr:x>
      <cdr:y>0.33014</cdr:y>
    </cdr:from>
    <cdr:to>
      <cdr:x>0.20513</cdr:x>
      <cdr:y>0.91216</cdr:y>
    </cdr:to>
    <cdr:cxnSp macro="">
      <cdr:nvCxnSpPr>
        <cdr:cNvPr id="3" name="Straight Connector 2">
          <a:extLst xmlns:a="http://schemas.openxmlformats.org/drawingml/2006/main">
            <a:ext uri="{FF2B5EF4-FFF2-40B4-BE49-F238E27FC236}">
              <a16:creationId xmlns:a16="http://schemas.microsoft.com/office/drawing/2014/main" id="{CF71AAB5-CAF8-4D74-BE4E-B32A8C41FEED}"/>
            </a:ext>
          </a:extLst>
        </cdr:cNvPr>
        <cdr:cNvCxnSpPr/>
      </cdr:nvCxnSpPr>
      <cdr:spPr>
        <a:xfrm xmlns:a="http://schemas.openxmlformats.org/drawingml/2006/main">
          <a:off x="1838325" y="1510665"/>
          <a:ext cx="3810" cy="2663190"/>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0.51648</cdr:x>
      <cdr:y>0.33167</cdr:y>
    </cdr:from>
    <cdr:to>
      <cdr:x>0.5169</cdr:x>
      <cdr:y>0.91368</cdr:y>
    </cdr:to>
    <cdr:cxnSp macro="">
      <cdr:nvCxnSpPr>
        <cdr:cNvPr id="7" name="Straight Connector 6">
          <a:extLst xmlns:a="http://schemas.openxmlformats.org/drawingml/2006/main">
            <a:ext uri="{FF2B5EF4-FFF2-40B4-BE49-F238E27FC236}">
              <a16:creationId xmlns:a16="http://schemas.microsoft.com/office/drawing/2014/main" id="{DC1AD719-6CE2-4CA8-908F-A198F9C29D17}"/>
            </a:ext>
          </a:extLst>
        </cdr:cNvPr>
        <cdr:cNvCxnSpPr/>
      </cdr:nvCxnSpPr>
      <cdr:spPr>
        <a:xfrm xmlns:a="http://schemas.openxmlformats.org/drawingml/2006/main">
          <a:off x="4638040" y="1517650"/>
          <a:ext cx="3810" cy="2663190"/>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0.67303</cdr:x>
      <cdr:y>0.33084</cdr:y>
    </cdr:from>
    <cdr:to>
      <cdr:x>0.67345</cdr:x>
      <cdr:y>0.91285</cdr:y>
    </cdr:to>
    <cdr:cxnSp macro="">
      <cdr:nvCxnSpPr>
        <cdr:cNvPr id="10" name="Straight Connector 9">
          <a:extLst xmlns:a="http://schemas.openxmlformats.org/drawingml/2006/main">
            <a:ext uri="{FF2B5EF4-FFF2-40B4-BE49-F238E27FC236}">
              <a16:creationId xmlns:a16="http://schemas.microsoft.com/office/drawing/2014/main" id="{07D97984-1091-4853-93B8-D71728FB832B}"/>
            </a:ext>
          </a:extLst>
        </cdr:cNvPr>
        <cdr:cNvCxnSpPr/>
      </cdr:nvCxnSpPr>
      <cdr:spPr>
        <a:xfrm xmlns:a="http://schemas.openxmlformats.org/drawingml/2006/main">
          <a:off x="6043930" y="1513840"/>
          <a:ext cx="3810" cy="2663190"/>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0.82746</cdr:x>
      <cdr:y>0.33167</cdr:y>
    </cdr:from>
    <cdr:to>
      <cdr:x>0.82789</cdr:x>
      <cdr:y>0.91368</cdr:y>
    </cdr:to>
    <cdr:cxnSp macro="">
      <cdr:nvCxnSpPr>
        <cdr:cNvPr id="11" name="Straight Connector 10">
          <a:extLst xmlns:a="http://schemas.openxmlformats.org/drawingml/2006/main">
            <a:ext uri="{FF2B5EF4-FFF2-40B4-BE49-F238E27FC236}">
              <a16:creationId xmlns:a16="http://schemas.microsoft.com/office/drawing/2014/main" id="{BE07AEBE-9CA6-4F78-AE35-E79B6510266B}"/>
            </a:ext>
          </a:extLst>
        </cdr:cNvPr>
        <cdr:cNvCxnSpPr/>
      </cdr:nvCxnSpPr>
      <cdr:spPr>
        <a:xfrm xmlns:a="http://schemas.openxmlformats.org/drawingml/2006/main">
          <a:off x="7430770" y="1517650"/>
          <a:ext cx="3810" cy="2663190"/>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0.3636</cdr:x>
      <cdr:y>0.33181</cdr:y>
    </cdr:from>
    <cdr:to>
      <cdr:x>0.36402</cdr:x>
      <cdr:y>0.91383</cdr:y>
    </cdr:to>
    <cdr:cxnSp macro="">
      <cdr:nvCxnSpPr>
        <cdr:cNvPr id="9" name="Straight Connector 8">
          <a:extLst xmlns:a="http://schemas.openxmlformats.org/drawingml/2006/main">
            <a:ext uri="{FF2B5EF4-FFF2-40B4-BE49-F238E27FC236}">
              <a16:creationId xmlns:a16="http://schemas.microsoft.com/office/drawing/2014/main" id="{7477453F-CA4C-4537-A92A-FC11104CF2F8}"/>
            </a:ext>
          </a:extLst>
        </cdr:cNvPr>
        <cdr:cNvCxnSpPr/>
      </cdr:nvCxnSpPr>
      <cdr:spPr>
        <a:xfrm xmlns:a="http://schemas.openxmlformats.org/drawingml/2006/main">
          <a:off x="3265170" y="1524000"/>
          <a:ext cx="3771" cy="2673192"/>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0.05028</cdr:x>
      <cdr:y>0.91541</cdr:y>
    </cdr:from>
    <cdr:to>
      <cdr:x>0.1958</cdr:x>
      <cdr:y>0.94567</cdr:y>
    </cdr:to>
    <cdr:sp macro="" textlink="">
      <cdr:nvSpPr>
        <cdr:cNvPr id="12"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4514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2015</a:t>
          </a:r>
        </a:p>
      </cdr:txBody>
    </cdr:sp>
  </cdr:relSizeAnchor>
  <cdr:relSizeAnchor xmlns:cdr="http://schemas.openxmlformats.org/drawingml/2006/chartDrawing">
    <cdr:from>
      <cdr:x>0.2115</cdr:x>
      <cdr:y>0.91541</cdr:y>
    </cdr:from>
    <cdr:to>
      <cdr:x>0.35702</cdr:x>
      <cdr:y>0.94567</cdr:y>
    </cdr:to>
    <cdr:sp macro="" textlink="">
      <cdr:nvSpPr>
        <cdr:cNvPr id="13"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18992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2016</a:t>
          </a:r>
        </a:p>
      </cdr:txBody>
    </cdr:sp>
  </cdr:relSizeAnchor>
  <cdr:relSizeAnchor xmlns:cdr="http://schemas.openxmlformats.org/drawingml/2006/chartDrawing">
    <cdr:from>
      <cdr:x>0.37272</cdr:x>
      <cdr:y>0.91541</cdr:y>
    </cdr:from>
    <cdr:to>
      <cdr:x>0.51824</cdr:x>
      <cdr:y>0.94567</cdr:y>
    </cdr:to>
    <cdr:sp macro="" textlink="">
      <cdr:nvSpPr>
        <cdr:cNvPr id="14"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33470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2017</a:t>
          </a:r>
        </a:p>
      </cdr:txBody>
    </cdr:sp>
  </cdr:relSizeAnchor>
  <cdr:relSizeAnchor xmlns:cdr="http://schemas.openxmlformats.org/drawingml/2006/chartDrawing">
    <cdr:from>
      <cdr:x>0.52546</cdr:x>
      <cdr:y>0.91541</cdr:y>
    </cdr:from>
    <cdr:to>
      <cdr:x>0.67098</cdr:x>
      <cdr:y>0.94567</cdr:y>
    </cdr:to>
    <cdr:sp macro="" textlink="">
      <cdr:nvSpPr>
        <cdr:cNvPr id="15"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47186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2018</a:t>
          </a:r>
        </a:p>
      </cdr:txBody>
    </cdr:sp>
  </cdr:relSizeAnchor>
  <cdr:relSizeAnchor xmlns:cdr="http://schemas.openxmlformats.org/drawingml/2006/chartDrawing">
    <cdr:from>
      <cdr:x>0.67819</cdr:x>
      <cdr:y>0.91541</cdr:y>
    </cdr:from>
    <cdr:to>
      <cdr:x>0.82371</cdr:x>
      <cdr:y>0.94567</cdr:y>
    </cdr:to>
    <cdr:sp macro="" textlink="">
      <cdr:nvSpPr>
        <cdr:cNvPr id="16"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60902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3/16/2021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59642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201</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203</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205</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206</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207</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208</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4216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4768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7301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0285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934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911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061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03719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681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247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51547C-3EFE-4670-B0CF-194A1E7241EC}" type="slidenum">
              <a:rPr lang="en-US" altLang="en-US">
                <a:solidFill>
                  <a:srgbClr val="000000"/>
                </a:solidFill>
                <a:latin typeface="Calibri" pitchFamily="34" charset="0"/>
              </a:rPr>
              <a:pPr/>
              <a:t>64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44254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60CDFD-A40F-4D32-B895-472D5D1C35A6}" type="slidenum">
              <a:rPr lang="en-US" altLang="en-US">
                <a:solidFill>
                  <a:srgbClr val="000000"/>
                </a:solidFill>
                <a:latin typeface="Calibri" pitchFamily="34" charset="0"/>
              </a:rPr>
              <a:pPr/>
              <a:t>65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32668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9CC609-0E59-4ABF-95C5-FE276DD85182}" type="slidenum">
              <a:rPr lang="en-US" altLang="en-US">
                <a:solidFill>
                  <a:srgbClr val="000000"/>
                </a:solidFill>
                <a:latin typeface="Calibri" pitchFamily="34" charset="0"/>
              </a:rPr>
              <a:pPr/>
              <a:t>66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877873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01717F-BB8C-4399-8BD0-8D52CCE886D9}" type="slidenum">
              <a:rPr lang="en-US" altLang="en-US">
                <a:solidFill>
                  <a:srgbClr val="000000"/>
                </a:solidFill>
                <a:latin typeface="Calibri" pitchFamily="34" charset="0"/>
              </a:rPr>
              <a:pPr/>
              <a:t>67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77126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B114288-B00F-4661-B44B-5BD6D1312F01}" type="slidenum">
              <a:rPr lang="en-US" altLang="en-US">
                <a:solidFill>
                  <a:srgbClr val="000000"/>
                </a:solidFill>
                <a:latin typeface="Calibri" pitchFamily="34" charset="0"/>
              </a:rPr>
              <a:pPr/>
              <a:t>68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470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21037E-0DFE-4585-BA4C-461B22BB745D}" type="slidenum">
              <a:rPr lang="en-US" altLang="en-US">
                <a:solidFill>
                  <a:srgbClr val="000000"/>
                </a:solidFill>
                <a:latin typeface="Calibri" pitchFamily="34" charset="0"/>
              </a:rPr>
              <a:pPr/>
              <a:t>69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67131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CA99E9B-4497-492B-8DC5-5ECF04889C81}" type="slidenum">
              <a:rPr lang="en-US" altLang="en-US">
                <a:solidFill>
                  <a:srgbClr val="000000"/>
                </a:solidFill>
                <a:latin typeface="Calibri" pitchFamily="34" charset="0"/>
              </a:rPr>
              <a:pPr/>
              <a:t>70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99353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EB5755-3EF9-45A5-9B98-E23DACAF81D6}" type="slidenum">
              <a:rPr lang="en-US" altLang="en-US">
                <a:solidFill>
                  <a:srgbClr val="000000"/>
                </a:solidFill>
                <a:latin typeface="Calibri" pitchFamily="34" charset="0"/>
              </a:rPr>
              <a:pPr/>
              <a:t>71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96488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F6FE4A-321E-4A64-B8C1-C52BC71D8DF8}" type="slidenum">
              <a:rPr lang="en-US" altLang="en-US">
                <a:solidFill>
                  <a:srgbClr val="000000"/>
                </a:solidFill>
                <a:latin typeface="Calibri" pitchFamily="34" charset="0"/>
              </a:rPr>
              <a:pPr/>
              <a:t>72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2623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8F2FBD-838A-4648-A911-E597304768AF}" type="slidenum">
              <a:rPr lang="en-US" altLang="en-US">
                <a:solidFill>
                  <a:srgbClr val="000000"/>
                </a:solidFill>
                <a:latin typeface="Calibri" pitchFamily="34" charset="0"/>
              </a:rPr>
              <a:pPr/>
              <a:t>73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6329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55C779-B079-481A-817E-5B4C1B05303D}" type="slidenum">
              <a:rPr lang="en-US" altLang="en-US">
                <a:solidFill>
                  <a:srgbClr val="000000"/>
                </a:solidFill>
                <a:latin typeface="Calibri" pitchFamily="34" charset="0"/>
              </a:rPr>
              <a:pPr/>
              <a:t>74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637245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E05B53-F479-4A56-A544-4DB320D67A6F}" type="slidenum">
              <a:rPr lang="en-US" altLang="en-US">
                <a:solidFill>
                  <a:srgbClr val="000000"/>
                </a:solidFill>
                <a:latin typeface="Calibri" pitchFamily="34" charset="0"/>
              </a:rPr>
              <a:pPr/>
              <a:t>75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82090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4E91AC-E7A8-476D-B3D6-A0F5B0C58F38}" type="slidenum">
              <a:rPr lang="en-US" altLang="en-US">
                <a:solidFill>
                  <a:srgbClr val="000000"/>
                </a:solidFill>
                <a:latin typeface="Calibri" pitchFamily="34" charset="0"/>
              </a:rPr>
              <a:pPr/>
              <a:t>76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CC8869-9885-4FAE-85BF-9D3A89AD6A2E}" type="slidenum">
              <a:rPr lang="en-US" altLang="en-US">
                <a:solidFill>
                  <a:srgbClr val="000000"/>
                </a:solidFill>
                <a:latin typeface="Calibri" pitchFamily="34" charset="0"/>
              </a:rPr>
              <a:pPr/>
              <a:t>77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F00516-1640-474D-9C9C-B5511CAA9CFC}"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2FE5ED-3E53-4495-91EA-7C29F4E023F1}" type="slidenum">
              <a:rPr lang="en-US" altLang="en-US">
                <a:solidFill>
                  <a:srgbClr val="000000"/>
                </a:solidFill>
                <a:latin typeface="Calibri" pitchFamily="34" charset="0"/>
              </a:rPr>
              <a:pPr/>
              <a:t>79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5D3A00-5AB3-4BB8-82A2-107356BAA061}" type="slidenum">
              <a:rPr lang="en-US" altLang="en-US">
                <a:solidFill>
                  <a:srgbClr val="000000"/>
                </a:solidFill>
                <a:latin typeface="Calibri" pitchFamily="34" charset="0"/>
              </a:rPr>
              <a:pPr/>
              <a:t>80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0EF0E7-D2BA-4B9D-8863-305206A52C01}" type="slidenum">
              <a:rPr lang="en-US" altLang="en-US">
                <a:solidFill>
                  <a:srgbClr val="000000"/>
                </a:solidFill>
                <a:latin typeface="Calibri" pitchFamily="34" charset="0"/>
              </a:rPr>
              <a:pPr/>
              <a:t>81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E8B652-8820-4702-8B9D-BE37DF77B712}" type="slidenum">
              <a:rPr lang="en-US" altLang="en-US">
                <a:solidFill>
                  <a:srgbClr val="000000"/>
                </a:solidFill>
                <a:latin typeface="Calibri" pitchFamily="34" charset="0"/>
              </a:rPr>
              <a:pPr/>
              <a:t>83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376174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75EA70-7FC8-418B-98FD-0A4A1AAC690F}" type="slidenum">
              <a:rPr lang="en-US" altLang="en-US">
                <a:solidFill>
                  <a:srgbClr val="000000"/>
                </a:solidFill>
                <a:latin typeface="Calibri" pitchFamily="34" charset="0"/>
              </a:rPr>
              <a:pPr/>
              <a:t>87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4451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614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77945-E3BA-4DC0-9B23-7757F5CA59EB}" type="slidenum">
              <a:rPr lang="en-US" altLang="en-US">
                <a:solidFill>
                  <a:prstClr val="black"/>
                </a:solidFill>
              </a:rPr>
              <a:pPr>
                <a:spcBef>
                  <a:spcPct val="0"/>
                </a:spcBef>
              </a:pPr>
              <a:t>100</a:t>
            </a:fld>
            <a:endParaRPr lang="en-US" altLang="en-US">
              <a:solidFill>
                <a:prstClr val="black"/>
              </a:solidFill>
            </a:endParaRPr>
          </a:p>
        </p:txBody>
      </p:sp>
    </p:spTree>
    <p:extLst>
      <p:ext uri="{BB962C8B-B14F-4D97-AF65-F5344CB8AC3E}">
        <p14:creationId xmlns:p14="http://schemas.microsoft.com/office/powerpoint/2010/main" val="21670704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735211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34159484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95F7E-0320-400F-8325-84001921A71A}" type="slidenum">
              <a:rPr lang="en-US" smtClean="0"/>
              <a:t>144</a:t>
            </a:fld>
            <a:endParaRPr lang="en-US"/>
          </a:p>
        </p:txBody>
      </p:sp>
    </p:spTree>
    <p:extLst>
      <p:ext uri="{BB962C8B-B14F-4D97-AF65-F5344CB8AC3E}">
        <p14:creationId xmlns:p14="http://schemas.microsoft.com/office/powerpoint/2010/main" val="3850801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149</a:t>
            </a:fld>
            <a:endParaRPr lang="en-US">
              <a:solidFill>
                <a:prstClr val="black"/>
              </a:solidFill>
            </a:endParaRPr>
          </a:p>
        </p:txBody>
      </p:sp>
    </p:spTree>
    <p:extLst>
      <p:ext uri="{BB962C8B-B14F-4D97-AF65-F5344CB8AC3E}">
        <p14:creationId xmlns:p14="http://schemas.microsoft.com/office/powerpoint/2010/main" val="41571828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153</a:t>
            </a:fld>
            <a:endParaRPr lang="en-US">
              <a:solidFill>
                <a:prstClr val="black"/>
              </a:solidFill>
            </a:endParaRPr>
          </a:p>
        </p:txBody>
      </p:sp>
    </p:spTree>
    <p:extLst>
      <p:ext uri="{BB962C8B-B14F-4D97-AF65-F5344CB8AC3E}">
        <p14:creationId xmlns:p14="http://schemas.microsoft.com/office/powerpoint/2010/main" val="2812366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169</a:t>
            </a:fld>
            <a:endParaRPr lang="en-US">
              <a:solidFill>
                <a:prstClr val="black"/>
              </a:solidFill>
            </a:endParaRPr>
          </a:p>
        </p:txBody>
      </p:sp>
    </p:spTree>
    <p:extLst>
      <p:ext uri="{BB962C8B-B14F-4D97-AF65-F5344CB8AC3E}">
        <p14:creationId xmlns:p14="http://schemas.microsoft.com/office/powerpoint/2010/main" val="27370546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171</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172</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52501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174</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178</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179</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181</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182</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183</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184</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185</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186</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187</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068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188</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189</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190</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191</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192</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193</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194</a:t>
            </a:fld>
            <a:endParaRPr lang="en-US">
              <a:solidFill>
                <a:prstClr val="black"/>
              </a:solidFill>
            </a:endParaRPr>
          </a:p>
        </p:txBody>
      </p:sp>
    </p:spTree>
    <p:extLst>
      <p:ext uri="{BB962C8B-B14F-4D97-AF65-F5344CB8AC3E}">
        <p14:creationId xmlns:p14="http://schemas.microsoft.com/office/powerpoint/2010/main" val="22336350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195</a:t>
            </a:fld>
            <a:endParaRPr lang="en-US">
              <a:solidFill>
                <a:prstClr val="black"/>
              </a:solidFill>
            </a:endParaRPr>
          </a:p>
        </p:txBody>
      </p:sp>
    </p:spTree>
    <p:extLst>
      <p:ext uri="{BB962C8B-B14F-4D97-AF65-F5344CB8AC3E}">
        <p14:creationId xmlns:p14="http://schemas.microsoft.com/office/powerpoint/2010/main" val="10136775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199</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200</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254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29770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Footer text goes here.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0333BBD-0281-412E-BF32-FD20C8390596}" type="slidenum">
              <a:rPr lang="en-US"/>
              <a:pPr>
                <a:defRPr/>
              </a:pPr>
              <a:t>‹#›</a:t>
            </a:fld>
            <a:endParaRPr lang="en-US"/>
          </a:p>
        </p:txBody>
      </p:sp>
    </p:spTree>
    <p:extLst>
      <p:ext uri="{BB962C8B-B14F-4D97-AF65-F5344CB8AC3E}">
        <p14:creationId xmlns:p14="http://schemas.microsoft.com/office/powerpoint/2010/main" val="272066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304800" y="244476"/>
            <a:ext cx="76200" cy="5175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B6770">
                  <a:lumMod val="40000"/>
                  <a:lumOff val="60000"/>
                </a:srgbClr>
              </a:solidFill>
            </a:endParaRPr>
          </a:p>
        </p:txBody>
      </p:sp>
      <p:cxnSp>
        <p:nvCxnSpPr>
          <p:cNvPr id="5" name="Straight Connector 4"/>
          <p:cNvCxnSpPr/>
          <p:nvPr userDrawn="1"/>
        </p:nvCxnSpPr>
        <p:spPr>
          <a:xfrm>
            <a:off x="304800" y="244475"/>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p:txBody>
          <a:bodyPr/>
          <a:lstStyle>
            <a:lvl1pPr>
              <a:defRPr/>
            </a:lvl1pPr>
          </a:lstStyle>
          <a:p>
            <a:pPr>
              <a:defRPr/>
            </a:pPr>
            <a:r>
              <a:rPr lang="en-US"/>
              <a:t>Footer text goes here.</a:t>
            </a:r>
          </a:p>
        </p:txBody>
      </p:sp>
      <p:sp>
        <p:nvSpPr>
          <p:cNvPr id="7" name="Slide Number Placeholder 5"/>
          <p:cNvSpPr>
            <a:spLocks noGrp="1"/>
          </p:cNvSpPr>
          <p:nvPr>
            <p:ph type="sldNum" sz="quarter" idx="11"/>
          </p:nvPr>
        </p:nvSpPr>
        <p:spPr/>
        <p:txBody>
          <a:bodyPr/>
          <a:lstStyle>
            <a:lvl1pPr algn="ctr">
              <a:defRPr sz="1200" smtClean="0">
                <a:solidFill>
                  <a:srgbClr val="5B6770"/>
                </a:solidFill>
              </a:defRPr>
            </a:lvl1pPr>
          </a:lstStyle>
          <a:p>
            <a:pPr>
              <a:defRPr/>
            </a:pPr>
            <a:fld id="{3D4C7D2F-EB3D-47F5-B7C3-F357573DC2B8}" type="slidenum">
              <a:rPr lang="en-US"/>
              <a:pPr>
                <a:defRPr/>
              </a:pPr>
              <a:t>‹#›</a:t>
            </a:fld>
            <a:endParaRPr lang="en-US" dirty="0"/>
          </a:p>
        </p:txBody>
      </p:sp>
    </p:spTree>
    <p:extLst>
      <p:ext uri="{BB962C8B-B14F-4D97-AF65-F5344CB8AC3E}">
        <p14:creationId xmlns:p14="http://schemas.microsoft.com/office/powerpoint/2010/main" val="242293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5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17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213377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70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18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75992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4406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1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4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7630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99777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432603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33239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7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413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69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128885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754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47869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560503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686381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806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5899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7667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460508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2747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1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1547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72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06114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76014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1821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652177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194962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494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22652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07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5279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4350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46734525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22680179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2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894227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593520415"/>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632593019"/>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48030124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39266862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729735"/>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9094597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67396698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03016299"/>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8"/>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59353087"/>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304291041"/>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417822487"/>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61378499"/>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95841514"/>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5389392"/>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833600747"/>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94506065"/>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82050136"/>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190619561"/>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962320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010581061"/>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63628405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830220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2876550"/>
            <a:ext cx="2857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08974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r>
              <a:rPr lang="en-US"/>
              <a:t>Footer text goes here.</a:t>
            </a:r>
            <a:endParaRPr lang="en-US" dirty="0"/>
          </a:p>
        </p:txBody>
      </p:sp>
      <p:cxnSp>
        <p:nvCxnSpPr>
          <p:cNvPr id="7" name="Straight Connector 6"/>
          <p:cNvCxnSpPr/>
          <p:nvPr userDrawn="1"/>
        </p:nvCxnSpPr>
        <p:spPr>
          <a:xfrm>
            <a:off x="76208" y="6477000"/>
            <a:ext cx="5937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3925" y="6477000"/>
            <a:ext cx="685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3"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6248400"/>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userDrawn="1"/>
        </p:nvSpPr>
        <p:spPr bwMode="auto">
          <a:xfrm>
            <a:off x="53975" y="655320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b="1">
                <a:solidFill>
                  <a:srgbClr val="5B6770"/>
                </a:solidFill>
                <a:cs typeface="Arial" charset="0"/>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fld id="{8A8E5DA8-4F58-4081-AD9A-6E9E26C925B2}" type="slidenum">
              <a:rPr lang="en-US"/>
              <a:pPr>
                <a:defRPr/>
              </a:pPr>
              <a:t>‹#›</a:t>
            </a:fld>
            <a:endParaRPr lang="en-US"/>
          </a:p>
        </p:txBody>
      </p:sp>
    </p:spTree>
    <p:extLst>
      <p:ext uri="{BB962C8B-B14F-4D97-AF65-F5344CB8AC3E}">
        <p14:creationId xmlns:p14="http://schemas.microsoft.com/office/powerpoint/2010/main" val="2802025635"/>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3.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3.xml"/><Relationship Id="rId4" Type="http://schemas.openxmlformats.org/officeDocument/2006/relationships/image" Target="../media/image53.png"/></Relationships>
</file>

<file path=ppt/slides/_rels/slide1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4.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35.xml"/><Relationship Id="rId5" Type="http://schemas.openxmlformats.org/officeDocument/2006/relationships/image" Target="../media/image58.png"/><Relationship Id="rId4" Type="http://schemas.openxmlformats.org/officeDocument/2006/relationships/image" Target="../media/image57.png"/></Relationships>
</file>

<file path=ppt/slides/_rels/slide1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5.xml"/><Relationship Id="rId4" Type="http://schemas.openxmlformats.org/officeDocument/2006/relationships/image" Target="../media/image61.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1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1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5.xml"/></Relationships>
</file>

<file path=ppt/slides/_rels/slide16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4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1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1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1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1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1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1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0.xml"/><Relationship Id="rId1" Type="http://schemas.openxmlformats.org/officeDocument/2006/relationships/slideLayout" Target="../slideLayouts/slideLayout20.xml"/><Relationship Id="rId4" Type="http://schemas.openxmlformats.org/officeDocument/2006/relationships/image" Target="../media/image72.png"/></Relationships>
</file>

<file path=ppt/slides/_rels/slide18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1.xml"/><Relationship Id="rId1" Type="http://schemas.openxmlformats.org/officeDocument/2006/relationships/slideLayout" Target="../slideLayouts/slideLayout20.xml"/><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2.xml"/><Relationship Id="rId1" Type="http://schemas.openxmlformats.org/officeDocument/2006/relationships/slideLayout" Target="../slideLayouts/slideLayout20.xml"/><Relationship Id="rId4" Type="http://schemas.openxmlformats.org/officeDocument/2006/relationships/image" Target="../media/image76.png"/></Relationships>
</file>

<file path=ppt/slides/_rels/slide19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3.xml"/><Relationship Id="rId1" Type="http://schemas.openxmlformats.org/officeDocument/2006/relationships/slideLayout" Target="../slideLayouts/slideLayout20.xml"/><Relationship Id="rId4" Type="http://schemas.openxmlformats.org/officeDocument/2006/relationships/image" Target="../media/image78.png"/></Relationships>
</file>

<file path=ppt/slides/_rels/slide19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19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5.xml"/><Relationship Id="rId1" Type="http://schemas.openxmlformats.org/officeDocument/2006/relationships/slideLayout" Target="../slideLayouts/slideLayout20.xml"/></Relationships>
</file>

<file path=ppt/slides/_rels/slide19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19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7.xml"/><Relationship Id="rId1" Type="http://schemas.openxmlformats.org/officeDocument/2006/relationships/slideLayout" Target="../slideLayouts/slideLayout20.xml"/><Relationship Id="rId4" Type="http://schemas.openxmlformats.org/officeDocument/2006/relationships/image" Target="../media/image83.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7.xml"/></Relationships>
</file>

<file path=ppt/slides/_rels/slide20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5.xml"/><Relationship Id="rId1" Type="http://schemas.openxmlformats.org/officeDocument/2006/relationships/slideLayout" Target="../slideLayouts/slideLayout3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0500" y="2644174"/>
            <a:ext cx="3771900" cy="1569660"/>
          </a:xfrm>
          <a:prstGeom prst="rect">
            <a:avLst/>
          </a:prstGeom>
          <a:noFill/>
        </p:spPr>
        <p:txBody>
          <a:bodyPr wrap="square" rtlCol="0" anchor="ctr">
            <a:spAutoFit/>
          </a:bodyPr>
          <a:lstStyle/>
          <a:p>
            <a:r>
              <a:rPr lang="en-US" sz="3200" b="1" dirty="0" err="1">
                <a:solidFill>
                  <a:srgbClr val="5B6770"/>
                </a:solidFill>
              </a:rPr>
              <a:t>MarkeTrak</a:t>
            </a:r>
            <a:r>
              <a:rPr lang="en-US" sz="3200" b="1" dirty="0">
                <a:solidFill>
                  <a:srgbClr val="5B6770"/>
                </a:solidFill>
              </a:rPr>
              <a:t> and Inadvertent Gain Training</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05756"/>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General </a:t>
            </a:r>
            <a:r>
              <a:rPr lang="en-US" sz="2800" b="1" dirty="0" err="1">
                <a:solidFill>
                  <a:srgbClr val="5B6770"/>
                </a:solidFill>
              </a:rPr>
              <a:t>MarkeTrak</a:t>
            </a:r>
            <a:r>
              <a:rPr lang="en-US" sz="2800" b="1" dirty="0">
                <a:solidFill>
                  <a:srgbClr val="5B6770"/>
                </a:solidFill>
              </a:rPr>
              <a:t> Navigation</a:t>
            </a:r>
          </a:p>
        </p:txBody>
      </p:sp>
    </p:spTree>
    <p:extLst>
      <p:ext uri="{BB962C8B-B14F-4D97-AF65-F5344CB8AC3E}">
        <p14:creationId xmlns:p14="http://schemas.microsoft.com/office/powerpoint/2010/main" val="13427006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Rescission vs. Inadvertent Switch</a:t>
            </a:r>
          </a:p>
        </p:txBody>
      </p:sp>
      <p:sp>
        <p:nvSpPr>
          <p:cNvPr id="6147" name="Slide Number Placeholder 3"/>
          <p:cNvSpPr>
            <a:spLocks noGrp="1"/>
          </p:cNvSpPr>
          <p:nvPr>
            <p:ph type="sldNum" sz="quarter" idx="11"/>
          </p:nvPr>
        </p:nvSpPr>
        <p:spPr bwMode="auto">
          <a:xfrm>
            <a:off x="8531352" y="6565392"/>
            <a:ext cx="530352" cy="21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71EE-6792-41A1-BF81-9B1786303C59}" type="slidenum">
              <a:rPr lang="en-US" altLang="en-US">
                <a:solidFill>
                  <a:srgbClr val="9BA0A4"/>
                </a:solidFill>
              </a:rPr>
              <a:pPr/>
              <a:t>100</a:t>
            </a:fld>
            <a:endParaRPr lang="en-US" altLang="en-US" dirty="0">
              <a:solidFill>
                <a:srgbClr val="9BA0A4"/>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0057867"/>
              </p:ext>
            </p:extLst>
          </p:nvPr>
        </p:nvGraphicFramePr>
        <p:xfrm>
          <a:off x="347663" y="1801813"/>
          <a:ext cx="8491537" cy="3873514"/>
        </p:xfrm>
        <a:graphic>
          <a:graphicData uri="http://schemas.openxmlformats.org/drawingml/2006/table">
            <a:tbl>
              <a:tblPr firstRow="1" bandRow="1">
                <a:tableStyleId>{5C22544A-7EE6-4342-B048-85BDC9FD1C3A}</a:tableStyleId>
              </a:tblPr>
              <a:tblGrid>
                <a:gridCol w="2015669">
                  <a:extLst>
                    <a:ext uri="{9D8B030D-6E8A-4147-A177-3AD203B41FA5}">
                      <a16:colId xmlns:a16="http://schemas.microsoft.com/office/drawing/2014/main" val="20000"/>
                    </a:ext>
                  </a:extLst>
                </a:gridCol>
                <a:gridCol w="1522472">
                  <a:extLst>
                    <a:ext uri="{9D8B030D-6E8A-4147-A177-3AD203B41FA5}">
                      <a16:colId xmlns:a16="http://schemas.microsoft.com/office/drawing/2014/main" val="20001"/>
                    </a:ext>
                  </a:extLst>
                </a:gridCol>
                <a:gridCol w="4953396">
                  <a:extLst>
                    <a:ext uri="{9D8B030D-6E8A-4147-A177-3AD203B41FA5}">
                      <a16:colId xmlns:a16="http://schemas.microsoft.com/office/drawing/2014/main" val="20002"/>
                    </a:ext>
                  </a:extLst>
                </a:gridCol>
              </a:tblGrid>
              <a:tr h="806804">
                <a:tc>
                  <a:txBody>
                    <a:bodyPr/>
                    <a:lstStyle/>
                    <a:p>
                      <a:pPr algn="ctr"/>
                      <a:endParaRPr lang="en-US" sz="1800" dirty="0"/>
                    </a:p>
                  </a:txBody>
                  <a:tcPr marL="91442" marR="91442" marT="45721" marB="45721" anchor="ctr"/>
                </a:tc>
                <a:tc>
                  <a:txBody>
                    <a:bodyPr/>
                    <a:lstStyle/>
                    <a:p>
                      <a:pPr algn="ctr"/>
                      <a:r>
                        <a:rPr lang="en-US" sz="1800" dirty="0"/>
                        <a:t>Customer</a:t>
                      </a:r>
                      <a:r>
                        <a:rPr lang="en-US" sz="1800" baseline="0" dirty="0"/>
                        <a:t> Rescission</a:t>
                      </a:r>
                      <a:endParaRPr lang="en-US" sz="1800" dirty="0"/>
                    </a:p>
                  </a:txBody>
                  <a:tcPr marL="91442" marR="91442" marT="45721" marB="45721" anchor="ctr"/>
                </a:tc>
                <a:tc>
                  <a:txBody>
                    <a:bodyPr/>
                    <a:lstStyle/>
                    <a:p>
                      <a:pPr algn="ctr"/>
                      <a:r>
                        <a:rPr lang="en-US" sz="1800" dirty="0"/>
                        <a:t>Inadvertent</a:t>
                      </a:r>
                      <a:r>
                        <a:rPr lang="en-US" sz="1800" baseline="0" dirty="0"/>
                        <a:t> Gain/ Loss</a:t>
                      </a:r>
                      <a:endParaRPr lang="en-US" sz="1800" dirty="0"/>
                    </a:p>
                  </a:txBody>
                  <a:tcPr marL="91442" marR="91442" marT="45721" marB="45721" anchor="ctr"/>
                </a:tc>
                <a:extLst>
                  <a:ext uri="{0D108BD9-81ED-4DB2-BD59-A6C34878D82A}">
                    <a16:rowId xmlns:a16="http://schemas.microsoft.com/office/drawing/2014/main" val="10000"/>
                  </a:ext>
                </a:extLst>
              </a:tr>
              <a:tr h="1533355">
                <a:tc>
                  <a:txBody>
                    <a:bodyPr/>
                    <a:lstStyle/>
                    <a:p>
                      <a:pPr algn="ctr"/>
                      <a:r>
                        <a:rPr lang="en-US" sz="1800" dirty="0">
                          <a:solidFill>
                            <a:schemeClr val="tx2"/>
                          </a:solidFill>
                        </a:rPr>
                        <a:t>Can CRs</a:t>
                      </a:r>
                      <a:r>
                        <a:rPr lang="en-US" sz="1800" baseline="0" dirty="0">
                          <a:solidFill>
                            <a:schemeClr val="tx2"/>
                          </a:solidFill>
                        </a:rPr>
                        <a:t> p</a:t>
                      </a:r>
                      <a:r>
                        <a:rPr lang="en-US" sz="1800" dirty="0">
                          <a:solidFill>
                            <a:schemeClr val="tx2"/>
                          </a:solidFill>
                        </a:rPr>
                        <a:t>ass </a:t>
                      </a:r>
                      <a:r>
                        <a:rPr lang="en-US" sz="1800" b="1" i="1" u="sng" kern="1200" dirty="0">
                          <a:solidFill>
                            <a:schemeClr val="accent5"/>
                          </a:solidFill>
                          <a:latin typeface="+mn-lt"/>
                          <a:ea typeface="+mn-ea"/>
                          <a:cs typeface="+mn-cs"/>
                        </a:rPr>
                        <a:t>TDSP fees</a:t>
                      </a:r>
                      <a:r>
                        <a:rPr lang="en-US" sz="1800" dirty="0"/>
                        <a:t> </a:t>
                      </a:r>
                      <a:r>
                        <a:rPr lang="en-US" sz="1800" dirty="0">
                          <a:solidFill>
                            <a:schemeClr val="tx2"/>
                          </a:solidFill>
                        </a:rPr>
                        <a:t>to customer?</a:t>
                      </a: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lvl="1" algn="l">
                        <a:spcBef>
                          <a:spcPts val="0"/>
                        </a:spcBef>
                      </a:pPr>
                      <a:r>
                        <a:rPr lang="en-US" sz="1800" b="1" kern="1200" dirty="0">
                          <a:solidFill>
                            <a:schemeClr val="tx2"/>
                          </a:solidFill>
                          <a:effectLst/>
                          <a:latin typeface="+mn-lt"/>
                          <a:ea typeface="+mn-ea"/>
                          <a:cs typeface="+mn-cs"/>
                        </a:rPr>
                        <a:t>Yes</a:t>
                      </a:r>
                      <a:r>
                        <a:rPr lang="en-US" sz="1800" b="0" kern="1200" baseline="0" dirty="0">
                          <a:solidFill>
                            <a:schemeClr val="tx2"/>
                          </a:solidFill>
                          <a:effectLst/>
                          <a:latin typeface="+mn-lt"/>
                          <a:ea typeface="+mn-ea"/>
                          <a:cs typeface="+mn-cs"/>
                        </a:rPr>
                        <a:t> – </a:t>
                      </a:r>
                      <a:r>
                        <a:rPr lang="en-US" sz="1800" kern="1200" dirty="0">
                          <a:solidFill>
                            <a:schemeClr val="tx2"/>
                          </a:solidFill>
                          <a:effectLst/>
                          <a:latin typeface="+mn-lt"/>
                          <a:ea typeface="+mn-ea"/>
                          <a:cs typeface="+mn-cs"/>
                        </a:rPr>
                        <a:t>TDSPs may charge Gaining CRs an IAG fee and/or pass-through charges. Gaining CRs </a:t>
                      </a:r>
                      <a:r>
                        <a:rPr lang="en-US" sz="1700" b="1" u="sng" kern="1200" dirty="0">
                          <a:solidFill>
                            <a:schemeClr val="accent5"/>
                          </a:solidFill>
                          <a:latin typeface="+mn-lt"/>
                          <a:ea typeface="+mn-ea"/>
                          <a:cs typeface="+mn-cs"/>
                        </a:rPr>
                        <a:t>may choose</a:t>
                      </a:r>
                      <a:r>
                        <a:rPr lang="en-US" sz="1800" kern="1200" dirty="0">
                          <a:solidFill>
                            <a:schemeClr val="dk1"/>
                          </a:solidFill>
                          <a:effectLst/>
                          <a:latin typeface="+mn-lt"/>
                          <a:ea typeface="+mn-ea"/>
                          <a:cs typeface="+mn-cs"/>
                        </a:rPr>
                        <a:t> </a:t>
                      </a:r>
                      <a:r>
                        <a:rPr lang="en-US" sz="1800" kern="1200" dirty="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extLst>
                  <a:ext uri="{0D108BD9-81ED-4DB2-BD59-A6C34878D82A}">
                    <a16:rowId xmlns:a16="http://schemas.microsoft.com/office/drawing/2014/main" val="10001"/>
                  </a:ext>
                </a:extLst>
              </a:tr>
              <a:tr h="1533355">
                <a:tc>
                  <a:txBody>
                    <a:bodyPr/>
                    <a:lstStyle/>
                    <a:p>
                      <a:pPr algn="ctr"/>
                      <a:r>
                        <a:rPr lang="en-US" sz="1800" dirty="0">
                          <a:solidFill>
                            <a:schemeClr val="tx2"/>
                          </a:solidFill>
                        </a:rPr>
                        <a:t>Can CRs </a:t>
                      </a:r>
                      <a:r>
                        <a:rPr lang="en-US" sz="1800" b="0" i="0" u="none" kern="1200" dirty="0">
                          <a:solidFill>
                            <a:schemeClr val="tx2"/>
                          </a:solidFill>
                          <a:latin typeface="+mn-lt"/>
                          <a:ea typeface="+mn-ea"/>
                          <a:cs typeface="+mn-cs"/>
                        </a:rPr>
                        <a:t>pass </a:t>
                      </a:r>
                      <a:r>
                        <a:rPr lang="en-US" sz="1800" b="1" i="1" u="sng" kern="1200" dirty="0">
                          <a:solidFill>
                            <a:schemeClr val="accent5"/>
                          </a:solidFill>
                          <a:latin typeface="+mn-lt"/>
                          <a:ea typeface="+mn-ea"/>
                          <a:cs typeface="+mn-cs"/>
                        </a:rPr>
                        <a:t>kWh usage</a:t>
                      </a:r>
                      <a:r>
                        <a:rPr lang="en-US" sz="1800" b="0" i="0" u="none" kern="1200" dirty="0">
                          <a:solidFill>
                            <a:schemeClr val="tx1"/>
                          </a:solidFill>
                          <a:latin typeface="+mn-lt"/>
                          <a:ea typeface="+mn-ea"/>
                          <a:cs typeface="+mn-cs"/>
                        </a:rPr>
                        <a:t> </a:t>
                      </a:r>
                      <a:r>
                        <a:rPr lang="en-US" sz="1800" dirty="0">
                          <a:solidFill>
                            <a:schemeClr val="tx2"/>
                          </a:solidFill>
                        </a:rPr>
                        <a:t>to</a:t>
                      </a:r>
                      <a:r>
                        <a:rPr lang="en-US" sz="1800" baseline="0" dirty="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a:solidFill>
                            <a:schemeClr val="tx2"/>
                          </a:solidFill>
                        </a:rPr>
                        <a:t>Yes</a:t>
                      </a:r>
                      <a:r>
                        <a:rPr lang="en-US" sz="1700" baseline="0" dirty="0">
                          <a:solidFill>
                            <a:schemeClr val="tx2"/>
                          </a:solidFill>
                        </a:rPr>
                        <a:t> – because IAG reinstatement date can range from “</a:t>
                      </a:r>
                      <a:r>
                        <a:rPr lang="en-US" sz="1700" dirty="0">
                          <a:solidFill>
                            <a:schemeClr val="tx2"/>
                          </a:solidFill>
                        </a:rPr>
                        <a:t>DOL + 1” to “Date of MT submission +10”, Gaining CRs </a:t>
                      </a:r>
                      <a:r>
                        <a:rPr lang="en-US" sz="1700" b="1" u="sng" dirty="0">
                          <a:solidFill>
                            <a:schemeClr val="accent5"/>
                          </a:solidFill>
                        </a:rPr>
                        <a:t>may choose</a:t>
                      </a:r>
                      <a:r>
                        <a:rPr lang="en-US" sz="1700" dirty="0"/>
                        <a:t> </a:t>
                      </a:r>
                      <a:r>
                        <a:rPr lang="en-US" sz="1700" dirty="0">
                          <a:solidFill>
                            <a:schemeClr val="tx2"/>
                          </a:solidFill>
                        </a:rPr>
                        <a:t>to pass kWh charges (usage) to the customer</a:t>
                      </a:r>
                      <a:r>
                        <a:rPr lang="en-US" sz="1700" baseline="0" dirty="0">
                          <a:solidFill>
                            <a:schemeClr val="tx2"/>
                          </a:solidFill>
                        </a:rPr>
                        <a:t>.</a:t>
                      </a:r>
                      <a:endParaRPr lang="en-US" sz="1700" dirty="0">
                        <a:solidFill>
                          <a:schemeClr val="tx2"/>
                        </a:solidFill>
                      </a:endParaRPr>
                    </a:p>
                  </a:txBody>
                  <a:tcPr marT="45716" marB="45716" anchor="ctr"/>
                </a:tc>
                <a:extLst>
                  <a:ext uri="{0D108BD9-81ED-4DB2-BD59-A6C34878D82A}">
                    <a16:rowId xmlns:a16="http://schemas.microsoft.com/office/drawing/2014/main" val="10002"/>
                  </a:ext>
                </a:extLst>
              </a:tr>
            </a:tbl>
          </a:graphicData>
        </a:graphic>
      </p:graphicFrame>
      <p:sp>
        <p:nvSpPr>
          <p:cNvPr id="6166" name="Rectangle 6"/>
          <p:cNvSpPr>
            <a:spLocks noChangeArrowheads="1"/>
          </p:cNvSpPr>
          <p:nvPr/>
        </p:nvSpPr>
        <p:spPr bwMode="auto">
          <a:xfrm>
            <a:off x="347663" y="909638"/>
            <a:ext cx="8491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200" dirty="0">
                <a:solidFill>
                  <a:srgbClr val="5B6770"/>
                </a:solidFill>
              </a:rPr>
              <a:t>Handling of Fees/Charges Associated with IAG vs Rescission </a:t>
            </a:r>
            <a:br>
              <a:rPr lang="en-US" altLang="en-US" sz="2200" dirty="0">
                <a:solidFill>
                  <a:srgbClr val="5B6770"/>
                </a:solidFill>
              </a:rPr>
            </a:br>
            <a:r>
              <a:rPr lang="en-US" altLang="en-US" sz="2200" dirty="0">
                <a:solidFill>
                  <a:srgbClr val="5B6770"/>
                </a:solidFill>
              </a:rPr>
              <a:t>(per TDSP tariff):</a:t>
            </a:r>
          </a:p>
        </p:txBody>
      </p:sp>
    </p:spTree>
    <p:extLst>
      <p:ext uri="{BB962C8B-B14F-4D97-AF65-F5344CB8AC3E}">
        <p14:creationId xmlns:p14="http://schemas.microsoft.com/office/powerpoint/2010/main" val="125397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1"/>
          </p:nvPr>
        </p:nvSpPr>
        <p:spPr/>
        <p:txBody>
          <a:bodyPr/>
          <a:lstStyle/>
          <a:p>
            <a:pPr>
              <a:spcBef>
                <a:spcPts val="2400"/>
              </a:spcBef>
            </a:pPr>
            <a:r>
              <a:rPr lang="en-US" sz="2400" dirty="0"/>
              <a:t>Only the </a:t>
            </a:r>
            <a:r>
              <a:rPr lang="en-US" sz="2400" u="sng" dirty="0"/>
              <a:t>Gaining CR </a:t>
            </a:r>
            <a:r>
              <a:rPr lang="en-US" sz="2400" dirty="0"/>
              <a:t>may submit the rescission-based </a:t>
            </a:r>
            <a:r>
              <a:rPr lang="en-US" sz="2400" dirty="0" err="1"/>
              <a:t>MarkeTrak</a:t>
            </a:r>
            <a:r>
              <a:rPr lang="en-US" sz="2400" dirty="0"/>
              <a:t> </a:t>
            </a:r>
          </a:p>
          <a:p>
            <a:pPr>
              <a:spcBef>
                <a:spcPts val="2400"/>
              </a:spcBef>
            </a:pPr>
            <a:r>
              <a:rPr lang="en-US" sz="2400" dirty="0"/>
              <a:t>The issue must be submitted on or before the twenty-fifth (25th) calendar day following ERCOT’s established First Available Switch Date (FASD). </a:t>
            </a:r>
          </a:p>
          <a:p>
            <a:pPr>
              <a:spcBef>
                <a:spcPts val="2400"/>
              </a:spcBef>
            </a:pPr>
            <a:r>
              <a:rPr lang="en-US" sz="2400" dirty="0"/>
              <a:t>If a Customer Rescission issue has not been submitted within the specified timeframe above, the two CRs should work to resolve the issue through the IAG/IAL subtype.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101</a:t>
            </a:fld>
            <a:endParaRPr lang="en-US" dirty="0">
              <a:solidFill>
                <a:srgbClr val="5B6770"/>
              </a:solidFill>
            </a:endParaRPr>
          </a:p>
        </p:txBody>
      </p:sp>
    </p:spTree>
    <p:extLst>
      <p:ext uri="{BB962C8B-B14F-4D97-AF65-F5344CB8AC3E}">
        <p14:creationId xmlns:p14="http://schemas.microsoft.com/office/powerpoint/2010/main" val="16008744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1"/>
          </p:nvPr>
        </p:nvSpPr>
        <p:spPr/>
        <p:txBody>
          <a:bodyPr/>
          <a:lstStyle/>
          <a:p>
            <a:pPr>
              <a:spcBef>
                <a:spcPts val="2400"/>
              </a:spcBef>
            </a:pPr>
            <a:r>
              <a:rPr lang="en-US" sz="2400" dirty="0"/>
              <a:t>Once a Customer Rescission </a:t>
            </a:r>
            <a:r>
              <a:rPr lang="en-US" sz="2400" dirty="0" err="1"/>
              <a:t>MarkeTrak</a:t>
            </a:r>
            <a:r>
              <a:rPr lang="en-US" sz="2400" dirty="0"/>
              <a:t> (MT) issue has been submitted, the </a:t>
            </a:r>
            <a:r>
              <a:rPr lang="en-US" sz="2400" u="sng" dirty="0"/>
              <a:t>Losing CR </a:t>
            </a:r>
            <a:r>
              <a:rPr lang="en-US" sz="2400" dirty="0"/>
              <a:t>has two (2) business days to agree to the Customer Rescission MT issue.</a:t>
            </a:r>
          </a:p>
          <a:p>
            <a:pPr>
              <a:spcBef>
                <a:spcPts val="2400"/>
              </a:spcBef>
            </a:pPr>
            <a:r>
              <a:rPr lang="en-US" sz="2400" dirty="0"/>
              <a:t>Once the Transmission and/or Distribution Service Provider (TDSP) has updated the MT issue to “Ready to Receive”, the </a:t>
            </a:r>
            <a:r>
              <a:rPr lang="en-US" sz="2400" u="sng" dirty="0"/>
              <a:t>Losing CR </a:t>
            </a:r>
            <a:r>
              <a:rPr lang="en-US" sz="2400" dirty="0"/>
              <a:t>has another two (2) business days to send a backdated 814_16, Move-In Request</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102</a:t>
            </a:fld>
            <a:endParaRPr lang="en-US">
              <a:solidFill>
                <a:srgbClr val="5B6770"/>
              </a:solidFill>
            </a:endParaRPr>
          </a:p>
        </p:txBody>
      </p:sp>
    </p:spTree>
    <p:extLst>
      <p:ext uri="{BB962C8B-B14F-4D97-AF65-F5344CB8AC3E}">
        <p14:creationId xmlns:p14="http://schemas.microsoft.com/office/powerpoint/2010/main" val="2903578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916354"/>
          </a:xfrm>
        </p:spPr>
        <p:txBody>
          <a:bodyPr/>
          <a:lstStyle/>
          <a:p>
            <a:pPr marL="365760" indent="-365760">
              <a:spcBef>
                <a:spcPts val="600"/>
              </a:spcBef>
              <a:buFont typeface="+mj-lt"/>
              <a:buAutoNum type="arabicPeriod"/>
            </a:pPr>
            <a:r>
              <a:rPr lang="en-US" sz="2000" dirty="0"/>
              <a:t>The Gaining CR selects the Submit tab.</a:t>
            </a:r>
          </a:p>
          <a:p>
            <a:pPr marL="365760" indent="-365760">
              <a:spcBef>
                <a:spcPts val="600"/>
              </a:spcBef>
              <a:buFont typeface="+mj-lt"/>
              <a:buAutoNum type="arabicPeriod"/>
            </a:pPr>
            <a:r>
              <a:rPr lang="en-US" sz="2000" dirty="0"/>
              <a:t>From the Submit Tree, select </a:t>
            </a:r>
            <a:r>
              <a:rPr lang="en-US" sz="2000" b="1" dirty="0">
                <a:solidFill>
                  <a:schemeClr val="accent5"/>
                </a:solidFill>
              </a:rPr>
              <a:t>Customer Rescission</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103</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859995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1127368"/>
          </a:xfrm>
        </p:spPr>
        <p:txBody>
          <a:bodyPr/>
          <a:lstStyle/>
          <a:p>
            <a:pPr marL="0" indent="0">
              <a:buNone/>
            </a:pPr>
            <a:r>
              <a:rPr lang="en-US" sz="1600" dirty="0"/>
              <a:t>The following fields must be populated:</a:t>
            </a:r>
          </a:p>
          <a:p>
            <a:pPr>
              <a:spcBef>
                <a:spcPts val="600"/>
              </a:spcBef>
            </a:pPr>
            <a:r>
              <a:rPr lang="en-US" sz="1600" dirty="0"/>
              <a:t>ESI ID</a:t>
            </a:r>
          </a:p>
          <a:p>
            <a:r>
              <a:rPr lang="en-US" sz="1600" dirty="0"/>
              <a:t>Original Tran ID</a:t>
            </a:r>
          </a:p>
          <a:p>
            <a:r>
              <a:rPr lang="en-US" sz="1600" dirty="0"/>
              <a:t>Comments (Recommended)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104</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207846"/>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776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Validations</a:t>
            </a:r>
          </a:p>
        </p:txBody>
      </p:sp>
      <p:sp>
        <p:nvSpPr>
          <p:cNvPr id="3" name="Content Placeholder 2"/>
          <p:cNvSpPr>
            <a:spLocks noGrp="1"/>
          </p:cNvSpPr>
          <p:nvPr>
            <p:ph idx="1"/>
          </p:nvPr>
        </p:nvSpPr>
        <p:spPr>
          <a:xfrm>
            <a:off x="381000" y="916860"/>
            <a:ext cx="8458200" cy="5304186"/>
          </a:xfrm>
        </p:spPr>
        <p:txBody>
          <a:bodyPr/>
          <a:lstStyle/>
          <a:p>
            <a:pPr marL="320040" indent="-320040">
              <a:spcBef>
                <a:spcPts val="800"/>
              </a:spcBef>
              <a:buFont typeface="+mj-lt"/>
              <a:buAutoNum type="arabicPeriod" startAt="3"/>
            </a:pPr>
            <a:r>
              <a:rPr lang="en-US" sz="2000" dirty="0"/>
              <a:t>ERCOT validates ESI ID, submission timeframe and valid originating 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p>
          <a:p>
            <a:pPr marL="320040" indent="0">
              <a:spcBef>
                <a:spcPts val="800"/>
              </a:spcBef>
              <a:buNone/>
            </a:pPr>
            <a:r>
              <a:rPr lang="en-US" sz="2000" b="1" dirty="0">
                <a:solidFill>
                  <a:schemeClr val="accent5"/>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105</a:t>
            </a:fld>
            <a:endParaRPr lang="en-US">
              <a:solidFill>
                <a:srgbClr val="5B6770"/>
              </a:solidFill>
            </a:endParaRPr>
          </a:p>
        </p:txBody>
      </p:sp>
    </p:spTree>
    <p:extLst>
      <p:ext uri="{BB962C8B-B14F-4D97-AF65-F5344CB8AC3E}">
        <p14:creationId xmlns:p14="http://schemas.microsoft.com/office/powerpoint/2010/main" val="2113979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1412124"/>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p>
          <a:p>
            <a:pPr marL="320040" indent="0">
              <a:spcBef>
                <a:spcPts val="600"/>
              </a:spcBef>
              <a:buNone/>
            </a:pPr>
            <a:r>
              <a:rPr lang="en-US" sz="1900" b="1" dirty="0">
                <a:solidFill>
                  <a:schemeClr val="accent5"/>
                </a:solidFill>
              </a:rPr>
              <a:t>[Implies “Agreement” &amp; ends the 2 Business Day clock]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106</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308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04800" y="1619248"/>
            <a:ext cx="8534400" cy="5052221"/>
          </a:xfrm>
        </p:spPr>
        <p:txBody>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107</a:t>
            </a:fld>
            <a:endParaRPr lang="en-US">
              <a:solidFill>
                <a:srgbClr val="5B6770"/>
              </a:solidFill>
            </a:endParaRPr>
          </a:p>
        </p:txBody>
      </p:sp>
    </p:spTree>
    <p:extLst>
      <p:ext uri="{BB962C8B-B14F-4D97-AF65-F5344CB8AC3E}">
        <p14:creationId xmlns:p14="http://schemas.microsoft.com/office/powerpoint/2010/main" val="29010921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81000" y="916861"/>
            <a:ext cx="8458200" cy="763448"/>
          </a:xfrm>
        </p:spPr>
        <p:txBody>
          <a:bodyPr/>
          <a:lstStyle/>
          <a:p>
            <a:pPr marL="457200" indent="-457200">
              <a:spcBef>
                <a:spcPts val="600"/>
              </a:spcBef>
              <a:buFont typeface="+mj-lt"/>
              <a:buAutoNum type="arabicPeriod" startAt="12"/>
            </a:pPr>
            <a:r>
              <a:rPr lang="en-US" sz="1900" dirty="0"/>
              <a:t>TDSP selects ‘Ready to Receive’</a:t>
            </a:r>
          </a:p>
          <a:p>
            <a:pPr marL="457200" indent="0">
              <a:spcBef>
                <a:spcPts val="600"/>
              </a:spcBef>
              <a:buNone/>
            </a:pPr>
            <a:r>
              <a:rPr lang="en-US" sz="1900" b="1" dirty="0">
                <a:solidFill>
                  <a:schemeClr val="accent5"/>
                </a:solidFill>
              </a:rPr>
              <a:t>[Starts the 2 Business Day clock for Losing CR to submit BDMVI]</a:t>
            </a:r>
            <a:endParaRPr lang="en-US" sz="19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108</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443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1066800"/>
            <a:ext cx="8458200" cy="2482832"/>
          </a:xfrm>
        </p:spPr>
        <p:txBody>
          <a:bodyPr/>
          <a:lstStyle/>
          <a:p>
            <a:pPr marL="548640" indent="-548640">
              <a:spcBef>
                <a:spcPts val="1800"/>
              </a:spcBef>
              <a:buFont typeface="+mj-lt"/>
              <a:buAutoNum type="arabicPeriod" startAt="13"/>
            </a:pPr>
            <a:r>
              <a:rPr lang="en-US" sz="2400" dirty="0"/>
              <a:t>Issue is in a state of ‘New (Losing CR Submit)’ with 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Regaining)’ with the Losing CR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109</a:t>
            </a:fld>
            <a:endParaRPr lang="en-US">
              <a:solidFill>
                <a:srgbClr val="5B6770"/>
              </a:solidFill>
            </a:endParaRPr>
          </a:p>
        </p:txBody>
      </p:sp>
    </p:spTree>
    <p:extLst>
      <p:ext uri="{BB962C8B-B14F-4D97-AF65-F5344CB8AC3E}">
        <p14:creationId xmlns:p14="http://schemas.microsoft.com/office/powerpoint/2010/main" val="28339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1752600"/>
          </a:xfrm>
        </p:spPr>
        <p:txBody>
          <a:bodyPr/>
          <a:lstStyle/>
          <a:p>
            <a:pPr marL="0" indent="0">
              <a:lnSpc>
                <a:spcPct val="150000"/>
              </a:lnSpc>
              <a:buNone/>
            </a:pPr>
            <a:r>
              <a:rPr lang="en-US" sz="2000" b="1" dirty="0"/>
              <a:t>Launch Page</a:t>
            </a:r>
          </a:p>
          <a:p>
            <a:pPr marL="457200" lvl="1" indent="0">
              <a:lnSpc>
                <a:spcPct val="150000"/>
              </a:lnSpc>
              <a:buNone/>
            </a:pPr>
            <a:r>
              <a:rPr lang="en-US" sz="1600" dirty="0"/>
              <a:t>Upon successful login, the user is initially taken to the </a:t>
            </a:r>
            <a:r>
              <a:rPr lang="en-US" sz="1600" dirty="0" err="1"/>
              <a:t>MarkeTrak</a:t>
            </a:r>
            <a:r>
              <a:rPr lang="en-US" sz="1600" dirty="0"/>
              <a:t> Task Page. The Task Page can be used as the starting point for each login or a specific Home Page Report can be selected as the default login page.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828800" y="2628904"/>
            <a:ext cx="5486400"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8495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450832"/>
          </a:xfrm>
        </p:spPr>
        <p:txBody>
          <a:bodyPr/>
          <a:lstStyle/>
          <a:p>
            <a:pPr marL="548640" indent="-548640">
              <a:buFont typeface="+mj-lt"/>
              <a:buAutoNum type="arabicPeriod" startAt="16"/>
            </a:pPr>
            <a:r>
              <a:rPr lang="en-US" sz="2400" dirty="0"/>
              <a:t>Losing CR selects ‘Provide Regaining </a:t>
            </a:r>
            <a:r>
              <a:rPr lang="en-US" dirty="0"/>
              <a:t>BGN02’.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110</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863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0"/>
            <a:ext cx="8458200" cy="1271447"/>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Transaction Submit Date</a:t>
            </a:r>
          </a:p>
          <a:p>
            <a:pPr marL="731520" lvl="1">
              <a:buFont typeface="Arial" panose="020B0604020202020204" pitchFamily="34" charset="0"/>
              <a:buChar char="•"/>
            </a:pPr>
            <a:r>
              <a:rPr lang="en-US" sz="24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111</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833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1"/>
          </p:nvPr>
        </p:nvSpPr>
        <p:spPr>
          <a:xfrm>
            <a:off x="381000" y="916860"/>
            <a:ext cx="8458200" cy="5226032"/>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p>
          <a:p>
            <a:pPr marL="548640" indent="0">
              <a:spcBef>
                <a:spcPts val="600"/>
              </a:spcBef>
              <a:buNone/>
            </a:pPr>
            <a:r>
              <a:rPr lang="en-US" sz="2200" b="1" dirty="0">
                <a:solidFill>
                  <a:schemeClr val="accent5"/>
                </a:solidFill>
              </a:rPr>
              <a:t>[Ends the 2 business day clock for the Losing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112</a:t>
            </a:fld>
            <a:endParaRPr lang="en-US">
              <a:solidFill>
                <a:srgbClr val="5B6770"/>
              </a:solidFill>
            </a:endParaRPr>
          </a:p>
        </p:txBody>
      </p:sp>
    </p:spTree>
    <p:extLst>
      <p:ext uri="{BB962C8B-B14F-4D97-AF65-F5344CB8AC3E}">
        <p14:creationId xmlns:p14="http://schemas.microsoft.com/office/powerpoint/2010/main" val="3036470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800" b="1" i="1" dirty="0"/>
              <a:t>Who can submit a Rescission </a:t>
            </a:r>
            <a:r>
              <a:rPr lang="en-US" sz="2800" b="1" i="1" dirty="0" err="1"/>
              <a:t>MarkeTrak</a:t>
            </a:r>
            <a:r>
              <a:rPr lang="en-US" sz="2800" b="1" i="1" dirty="0"/>
              <a:t>?</a:t>
            </a:r>
          </a:p>
          <a:p>
            <a:pPr marL="1097280" lvl="1" indent="-457200">
              <a:spcBef>
                <a:spcPts val="3000"/>
              </a:spcBef>
              <a:buFont typeface="+mj-lt"/>
              <a:buAutoNum type="alphaLcParenR"/>
            </a:pPr>
            <a:r>
              <a:rPr lang="en-US" dirty="0"/>
              <a:t>The Losing REP</a:t>
            </a:r>
          </a:p>
          <a:p>
            <a:pPr marL="1097280" lvl="1" indent="-457200">
              <a:spcBef>
                <a:spcPts val="1200"/>
              </a:spcBef>
              <a:buFont typeface="+mj-lt"/>
              <a:buAutoNum type="alphaLcParenR"/>
            </a:pPr>
            <a:r>
              <a:rPr lang="en-US" dirty="0"/>
              <a:t>The Gaining REP</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113</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The Gaining REP </a:t>
            </a:r>
            <a:r>
              <a:rPr lang="en-US" sz="2000" i="1" dirty="0">
                <a:solidFill>
                  <a:srgbClr val="00AEC7"/>
                </a:solidFill>
              </a:rPr>
              <a:t>– only the Gaining REP may initiate the Rescission process</a:t>
            </a:r>
          </a:p>
        </p:txBody>
      </p:sp>
      <p:sp>
        <p:nvSpPr>
          <p:cNvPr id="6" name="Rectangle 5"/>
          <p:cNvSpPr/>
          <p:nvPr/>
        </p:nvSpPr>
        <p:spPr>
          <a:xfrm>
            <a:off x="1438031"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96948"/>
            <a:ext cx="379677" cy="370371"/>
          </a:xfrm>
          <a:prstGeom prst="rect">
            <a:avLst/>
          </a:prstGeom>
        </p:spPr>
      </p:pic>
      <p:sp>
        <p:nvSpPr>
          <p:cNvPr id="8" name="Rectangle 7"/>
          <p:cNvSpPr/>
          <p:nvPr/>
        </p:nvSpPr>
        <p:spPr>
          <a:xfrm>
            <a:off x="304800" y="2596948"/>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In order to efficiently process a Rescission MT, the customer name should be stated in the comments. </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114</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TRUE</a:t>
            </a:r>
            <a:r>
              <a:rPr lang="en-US" sz="2000" i="1" dirty="0">
                <a:solidFill>
                  <a:srgbClr val="00AEC7"/>
                </a:solidFill>
              </a:rPr>
              <a:t> – providing any relevant information assists in the timely resolution of the MT</a:t>
            </a:r>
          </a:p>
        </p:txBody>
      </p:sp>
      <p:sp>
        <p:nvSpPr>
          <p:cNvPr id="6" name="Rectangle 5"/>
          <p:cNvSpPr/>
          <p:nvPr/>
        </p:nvSpPr>
        <p:spPr>
          <a:xfrm>
            <a:off x="1524000" y="38100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82" y="2900797"/>
            <a:ext cx="379677" cy="370371"/>
          </a:xfrm>
          <a:prstGeom prst="rect">
            <a:avLst/>
          </a:prstGeom>
        </p:spPr>
      </p:pic>
      <p:sp>
        <p:nvSpPr>
          <p:cNvPr id="8" name="Rectangle 7"/>
          <p:cNvSpPr/>
          <p:nvPr/>
        </p:nvSpPr>
        <p:spPr>
          <a:xfrm>
            <a:off x="304800" y="2767506"/>
            <a:ext cx="539261" cy="10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A customer who has exercised their ‘right of rescission’ may receive fees from the Gaining REP.</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115</a:t>
            </a:fld>
            <a:endParaRPr lang="en-US">
              <a:solidFill>
                <a:srgbClr val="5B6770"/>
              </a:solidFill>
            </a:endParaRPr>
          </a:p>
        </p:txBody>
      </p:sp>
      <p:sp>
        <p:nvSpPr>
          <p:cNvPr id="5" name="Content Placeholder 2"/>
          <p:cNvSpPr txBox="1">
            <a:spLocks/>
          </p:cNvSpPr>
          <p:nvPr/>
        </p:nvSpPr>
        <p:spPr>
          <a:xfrm>
            <a:off x="1891323" y="4218458"/>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per PUC Subst. Rule 25.474(j), a customer has the right to rescind the terms of service without penalty or fee of any kind</a:t>
            </a:r>
          </a:p>
        </p:txBody>
      </p:sp>
      <p:sp>
        <p:nvSpPr>
          <p:cNvPr id="6" name="Rectangle 5"/>
          <p:cNvSpPr/>
          <p:nvPr/>
        </p:nvSpPr>
        <p:spPr>
          <a:xfrm>
            <a:off x="1562100" y="41148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662" y="3479740"/>
            <a:ext cx="379677" cy="370371"/>
          </a:xfrm>
          <a:prstGeom prst="rect">
            <a:avLst/>
          </a:prstGeom>
        </p:spPr>
      </p:pic>
      <p:sp>
        <p:nvSpPr>
          <p:cNvPr id="8" name="Rectangle 7"/>
          <p:cNvSpPr/>
          <p:nvPr/>
        </p:nvSpPr>
        <p:spPr>
          <a:xfrm>
            <a:off x="466662" y="342900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2096537"/>
          </a:xfrm>
        </p:spPr>
        <p:txBody>
          <a:bodyPr/>
          <a:lstStyle/>
          <a:p>
            <a:pPr marL="0" indent="0">
              <a:spcBef>
                <a:spcPts val="1800"/>
              </a:spcBef>
              <a:buNone/>
            </a:pPr>
            <a:r>
              <a:rPr lang="en-US" sz="2000" b="1" i="1" dirty="0"/>
              <a:t>Once the Losing REP has agreed to the Rescission, they have _______ days to submit the BDMVI.</a:t>
            </a:r>
          </a:p>
          <a:p>
            <a:pPr marL="1097280" lvl="1" indent="-457200">
              <a:spcBef>
                <a:spcPts val="3000"/>
              </a:spcBef>
              <a:buFont typeface="+mj-lt"/>
              <a:buAutoNum type="alphaLcParenR"/>
            </a:pPr>
            <a:r>
              <a:rPr lang="en-US" sz="2000" dirty="0"/>
              <a:t>10 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116</a:t>
            </a:fld>
            <a:endParaRPr lang="en-US">
              <a:solidFill>
                <a:srgbClr val="5B6770"/>
              </a:solidFill>
            </a:endParaRPr>
          </a:p>
        </p:txBody>
      </p:sp>
      <p:sp>
        <p:nvSpPr>
          <p:cNvPr id="5" name="Content Placeholder 2"/>
          <p:cNvSpPr txBox="1">
            <a:spLocks/>
          </p:cNvSpPr>
          <p:nvPr/>
        </p:nvSpPr>
        <p:spPr>
          <a:xfrm>
            <a:off x="1143000" y="4505630"/>
            <a:ext cx="7010400" cy="17427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ANSWER</a:t>
            </a:r>
          </a:p>
          <a:p>
            <a:pPr marL="0" indent="0" algn="ctr">
              <a:spcBef>
                <a:spcPts val="1800"/>
              </a:spcBef>
              <a:buFont typeface="Arial" panose="020B0604020202020204" pitchFamily="34" charset="0"/>
              <a:buNone/>
            </a:pPr>
            <a:r>
              <a:rPr lang="en-US" sz="2400" b="1" i="1" dirty="0">
                <a:solidFill>
                  <a:srgbClr val="00AEC7"/>
                </a:solidFill>
              </a:rPr>
              <a:t>2 business days </a:t>
            </a:r>
            <a:r>
              <a:rPr lang="en-US" sz="2400" i="1" dirty="0">
                <a:solidFill>
                  <a:srgbClr val="00AEC7"/>
                </a:solidFill>
              </a:rPr>
              <a:t>– once the TDSP has transitioned the MT to “Ready to Receive”</a:t>
            </a:r>
          </a:p>
        </p:txBody>
      </p:sp>
      <p:sp>
        <p:nvSpPr>
          <p:cNvPr id="6" name="Rectangle 5"/>
          <p:cNvSpPr/>
          <p:nvPr/>
        </p:nvSpPr>
        <p:spPr>
          <a:xfrm>
            <a:off x="1562100" y="4505630"/>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3"/>
            <a:ext cx="379677" cy="370371"/>
          </a:xfrm>
          <a:prstGeom prst="rect">
            <a:avLst/>
          </a:prstGeom>
        </p:spPr>
      </p:pic>
      <p:sp>
        <p:nvSpPr>
          <p:cNvPr id="8" name="Rectangle 7"/>
          <p:cNvSpPr/>
          <p:nvPr/>
        </p:nvSpPr>
        <p:spPr>
          <a:xfrm>
            <a:off x="304800" y="2965937"/>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117</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698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 (IAG) </a:t>
            </a:r>
            <a:r>
              <a:rPr lang="en-US" sz="2800" b="1" dirty="0" err="1">
                <a:solidFill>
                  <a:srgbClr val="5B6770"/>
                </a:solidFill>
              </a:rPr>
              <a:t>MarkeTrak</a:t>
            </a:r>
            <a:r>
              <a:rPr lang="en-US" sz="2800" b="1" dirty="0">
                <a:solidFill>
                  <a:srgbClr val="5B6770"/>
                </a:solidFill>
              </a:rPr>
              <a:t> Walkthrough</a:t>
            </a:r>
            <a:endParaRPr lang="en-US" sz="2800" dirty="0">
              <a:solidFill>
                <a:srgbClr val="5B6770"/>
              </a:solidFill>
            </a:endParaRPr>
          </a:p>
        </p:txBody>
      </p:sp>
    </p:spTree>
    <p:extLst>
      <p:ext uri="{BB962C8B-B14F-4D97-AF65-F5344CB8AC3E}">
        <p14:creationId xmlns:p14="http://schemas.microsoft.com/office/powerpoint/2010/main" val="21067975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42900" y="933636"/>
            <a:ext cx="8458200" cy="3483202"/>
          </a:xfrm>
        </p:spPr>
        <p:txBody>
          <a:bodyPr/>
          <a:lstStyle/>
          <a:p>
            <a:pPr marL="0" indent="0">
              <a:spcBef>
                <a:spcPts val="1000"/>
              </a:spcBef>
              <a:buNone/>
            </a:pPr>
            <a:r>
              <a:rPr lang="en-US" sz="2000" dirty="0"/>
              <a:t>An inadvertent issue begins upon the discovery of an Inadvertent Gain or Move-In transaction submission.</a:t>
            </a:r>
          </a:p>
          <a:p>
            <a:pPr>
              <a:spcBef>
                <a:spcPts val="1000"/>
              </a:spcBef>
            </a:pPr>
            <a:r>
              <a:rPr lang="en-US" sz="2000" dirty="0"/>
              <a:t>Upon identification of an Inadvertent Gain, the CR will check the transaction status via the ERCOT MIS.</a:t>
            </a:r>
          </a:p>
          <a:p>
            <a:pPr marL="640080" lvl="1" indent="-365760">
              <a:spcBef>
                <a:spcPts val="1000"/>
              </a:spcBef>
              <a:buSzPct val="90000"/>
              <a:buFont typeface="Wingdings" panose="05000000000000000000" pitchFamily="2" charset="2"/>
              <a:buChar char="Ø"/>
            </a:pPr>
            <a:r>
              <a:rPr lang="en-US" sz="2000" dirty="0"/>
              <a:t>If transaction Status is </a:t>
            </a:r>
            <a:r>
              <a:rPr lang="en-US" sz="2000" b="1" i="1" dirty="0">
                <a:solidFill>
                  <a:schemeClr val="accent5"/>
                </a:solidFill>
              </a:rPr>
              <a:t>“In Review” </a:t>
            </a:r>
            <a:r>
              <a:rPr lang="en-US" sz="2000" dirty="0"/>
              <a:t>or </a:t>
            </a:r>
            <a:r>
              <a:rPr lang="en-US" sz="2000" b="1" i="1" dirty="0">
                <a:solidFill>
                  <a:schemeClr val="accent5"/>
                </a:solidFill>
              </a:rPr>
              <a:t>“Scheduled”</a:t>
            </a:r>
            <a:r>
              <a:rPr lang="en-US" sz="2000" i="1" dirty="0"/>
              <a:t> </a:t>
            </a:r>
            <a:r>
              <a:rPr lang="en-US" sz="2000" dirty="0"/>
              <a:t>with a ‘key date’ &gt; 1 day and the Inadvertent CR is the submitting CR, then the CR will cancel their submitting transaction by submitting an 814_08 EDI cancel transaction.</a:t>
            </a:r>
          </a:p>
          <a:p>
            <a:pPr marL="640080" lvl="1" indent="-365760">
              <a:spcBef>
                <a:spcPts val="1000"/>
              </a:spcBef>
              <a:buSzPct val="90000"/>
              <a:buFont typeface="Wingdings" panose="05000000000000000000" pitchFamily="2" charset="2"/>
              <a:buChar char="Ø"/>
            </a:pPr>
            <a:r>
              <a:rPr lang="en-US" sz="2000" dirty="0"/>
              <a:t>For </a:t>
            </a:r>
            <a:r>
              <a:rPr lang="en-US" sz="2000" b="1" i="1" dirty="0">
                <a:solidFill>
                  <a:schemeClr val="accent5"/>
                </a:solidFill>
              </a:rPr>
              <a:t>“Completed” </a:t>
            </a:r>
            <a:r>
              <a:rPr lang="en-US" sz="2000" dirty="0"/>
              <a:t>or </a:t>
            </a:r>
            <a:r>
              <a:rPr lang="en-US" sz="2000" b="1" i="1" dirty="0">
                <a:solidFill>
                  <a:schemeClr val="accent5"/>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119</a:t>
            </a:fld>
            <a:endParaRPr lang="en-US">
              <a:solidFill>
                <a:srgbClr val="5B6770"/>
              </a:solidFill>
            </a:endParaRPr>
          </a:p>
        </p:txBody>
      </p:sp>
    </p:spTree>
    <p:extLst>
      <p:ext uri="{BB962C8B-B14F-4D97-AF65-F5344CB8AC3E}">
        <p14:creationId xmlns:p14="http://schemas.microsoft.com/office/powerpoint/2010/main" val="227275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pPr marL="0" indent="0">
              <a:lnSpc>
                <a:spcPct val="150000"/>
              </a:lnSpc>
              <a:buNone/>
            </a:pPr>
            <a:r>
              <a:rPr lang="en-US" sz="2000" b="1" dirty="0"/>
              <a:t>Setting a specific Home Page Report</a:t>
            </a:r>
          </a:p>
          <a:p>
            <a:pPr marL="457200" lvl="1" indent="0">
              <a:lnSpc>
                <a:spcPct val="150000"/>
              </a:lnSpc>
              <a:buNone/>
            </a:pPr>
            <a:r>
              <a:rPr lang="en-US" sz="1600" dirty="0"/>
              <a:t>Select the link at the bottom of the Task Page to set a specific Home Page Report.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295400" y="1828800"/>
            <a:ext cx="6553200" cy="409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5468938"/>
            <a:ext cx="1752600" cy="457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8200">
                  <a:lumMod val="75000"/>
                </a:srgbClr>
              </a:solidFill>
            </a:endParaRPr>
          </a:p>
        </p:txBody>
      </p:sp>
    </p:spTree>
    <p:extLst>
      <p:ext uri="{BB962C8B-B14F-4D97-AF65-F5344CB8AC3E}">
        <p14:creationId xmlns:p14="http://schemas.microsoft.com/office/powerpoint/2010/main" val="472055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914400" lvl="1">
              <a:spcBef>
                <a:spcPts val="1800"/>
              </a:spcBef>
            </a:pPr>
            <a:r>
              <a:rPr lang="en-US" sz="2000" dirty="0"/>
              <a:t>CRs, both Losing and Gaining Reps, must investigate the matter and </a:t>
            </a:r>
            <a:r>
              <a:rPr lang="en-US" sz="2000" b="1" dirty="0">
                <a:solidFill>
                  <a:schemeClr val="accent5"/>
                </a:solidFill>
              </a:rPr>
              <a:t>provide all necessary/relevant information – </a:t>
            </a:r>
            <a:r>
              <a:rPr lang="en-US" sz="2000" b="1" i="1" dirty="0">
                <a:solidFill>
                  <a:schemeClr val="accent5"/>
                </a:solidFill>
              </a:rPr>
              <a:t>customer name, service address, meter number</a:t>
            </a:r>
          </a:p>
          <a:p>
            <a:pPr marL="640080" indent="-365760">
              <a:spcBef>
                <a:spcPts val="1800"/>
              </a:spcBef>
              <a:buSzPct val="90000"/>
              <a:buFont typeface="Wingdings" panose="05000000000000000000" pitchFamily="2" charset="2"/>
              <a:buChar char="Ø"/>
            </a:pPr>
            <a:r>
              <a:rPr lang="en-US" sz="2000" dirty="0"/>
              <a:t>If resolution requires a backdated move-in (BDMVI), the regain date should be </a:t>
            </a:r>
            <a:r>
              <a:rPr lang="en-US" sz="2000" b="1" dirty="0">
                <a:solidFill>
                  <a:schemeClr val="accent5"/>
                </a:solidFill>
              </a:rPr>
              <a:t>Date of Loss + 1 (DOL+1) or at the latest 10 days from the date the </a:t>
            </a:r>
            <a:r>
              <a:rPr lang="en-US" sz="2000" b="1" dirty="0" err="1">
                <a:solidFill>
                  <a:schemeClr val="accent5"/>
                </a:solidFill>
              </a:rPr>
              <a:t>MarkeTrak</a:t>
            </a:r>
            <a:r>
              <a:rPr lang="en-US" sz="2000" b="1" dirty="0">
                <a:solidFill>
                  <a:schemeClr val="accent5"/>
                </a:solidFill>
              </a:rPr>
              <a:t> was submitted </a:t>
            </a:r>
            <a:r>
              <a:rPr lang="en-US" sz="2000" dirty="0"/>
              <a:t>to avoid creating transaction business process exceptions at ERCOT and the TDSP.</a:t>
            </a:r>
          </a:p>
          <a:p>
            <a:pPr marL="914400" lvl="1">
              <a:spcBef>
                <a:spcPts val="1800"/>
              </a:spcBef>
            </a:pPr>
            <a:r>
              <a:rPr lang="en-US" sz="2000" dirty="0"/>
              <a:t>The 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120</a:t>
            </a:fld>
            <a:endParaRPr lang="en-US">
              <a:solidFill>
                <a:srgbClr val="5B6770"/>
              </a:solidFill>
            </a:endParaRPr>
          </a:p>
        </p:txBody>
      </p:sp>
    </p:spTree>
    <p:extLst>
      <p:ext uri="{BB962C8B-B14F-4D97-AF65-F5344CB8AC3E}">
        <p14:creationId xmlns:p14="http://schemas.microsoft.com/office/powerpoint/2010/main" val="19460004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57232"/>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121</a:t>
            </a:fld>
            <a:endParaRPr lang="en-US">
              <a:solidFill>
                <a:srgbClr val="5B677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95604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96308"/>
          </a:xfrm>
        </p:spPr>
        <p:txBody>
          <a:bodyPr/>
          <a:lstStyle/>
          <a:p>
            <a:pPr>
              <a:buFont typeface="+mj-lt"/>
              <a:buAutoNum type="arabicPeriod" startAt="2"/>
            </a:pPr>
            <a:r>
              <a:rPr lang="en-US" sz="1600" dirty="0"/>
              <a:t>CR1 (Gaining/Original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122</a:t>
            </a:fld>
            <a:endParaRPr lang="en-US">
              <a:solidFill>
                <a:srgbClr val="5B677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049" y="2077705"/>
            <a:ext cx="5169796" cy="31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4830" y="5179879"/>
            <a:ext cx="633437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rPr>
              <a:t>CRITICAL: The Comments field is technically optional; however, not providing the required information referenced in RMG Section 7.3.2(1) could result in a delay of issue resolution.</a:t>
            </a:r>
          </a:p>
          <a:p>
            <a:pPr marL="0" lvl="1">
              <a:spcBef>
                <a:spcPts val="400"/>
              </a:spcBef>
              <a:buClr>
                <a:srgbClr val="685BC7"/>
              </a:buClr>
            </a:pPr>
            <a:r>
              <a:rPr lang="en-US" altLang="en-US" sz="1100" b="1" dirty="0">
                <a:solidFill>
                  <a:srgbClr val="FF8200"/>
                </a:solidFill>
              </a:rPr>
              <a:t>Please 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rPr>
              <a:t>Any other pertinent information that will help expedite resolution</a:t>
            </a:r>
          </a:p>
        </p:txBody>
      </p:sp>
    </p:spTree>
    <p:extLst>
      <p:ext uri="{BB962C8B-B14F-4D97-AF65-F5344CB8AC3E}">
        <p14:creationId xmlns:p14="http://schemas.microsoft.com/office/powerpoint/2010/main" val="1171362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575878"/>
          </a:xfrm>
        </p:spPr>
        <p:txBody>
          <a:bodyPr/>
          <a:lstStyle/>
          <a:p>
            <a:pPr marL="365760" indent="-365760">
              <a:buFont typeface="+mj-lt"/>
              <a:buAutoNum type="arabicPeriod" startAt="3"/>
            </a:pPr>
            <a:r>
              <a:rPr lang="en-US" sz="1600" dirty="0"/>
              <a:t>Select OK to create the IAG – Inadvertent Gaining </a:t>
            </a:r>
            <a:r>
              <a:rPr lang="en-US" sz="1600" dirty="0" err="1"/>
              <a:t>MarkeTrak</a:t>
            </a:r>
            <a:r>
              <a:rPr lang="en-US" sz="1600" dirty="0"/>
              <a:t> Issue. The issue enters the state of New (ERCOT) and is visible only by the Submitting CR and ERCOT.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123</a:t>
            </a:fld>
            <a:endParaRPr lang="en-US">
              <a:solidFill>
                <a:srgbClr val="5B6770"/>
              </a:solidFill>
            </a:endParaRPr>
          </a:p>
        </p:txBody>
      </p:sp>
      <p:sp>
        <p:nvSpPr>
          <p:cNvPr id="5" name="Content Placeholder 2"/>
          <p:cNvSpPr txBox="1">
            <a:spLocks/>
          </p:cNvSpPr>
          <p:nvPr/>
        </p:nvSpPr>
        <p:spPr>
          <a:xfrm>
            <a:off x="381000" y="4835232"/>
            <a:ext cx="84582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rPr>
              <a:t>The Submitting CR has the option to Withdraw the issue at this point</a:t>
            </a:r>
          </a:p>
          <a:p>
            <a:pPr marL="365760" indent="-365760">
              <a:spcBef>
                <a:spcPts val="1200"/>
              </a:spcBef>
              <a:buFont typeface="+mj-lt"/>
              <a:buAutoNum type="arabicPeriod" startAt="4"/>
            </a:pPr>
            <a:r>
              <a:rPr lang="en-US" sz="1600" dirty="0">
                <a:solidFill>
                  <a:srgbClr val="5B6770"/>
                </a:solidFill>
              </a:rPr>
              <a:t>ERCOT will select Begin Working to provide the Gaining CR Start Date, if the Gaining CR is still the rep of record (Gaining CR ROR), assign CR2 (Gaining CR) and TDSP. ERCOT will then select “OK” to move the issue to CR2 (Gaining CR).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939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974463"/>
          </a:xfrm>
        </p:spPr>
        <p:txBody>
          <a:bodyPr/>
          <a:lstStyle/>
          <a:p>
            <a:pPr marL="365760" indent="-365760">
              <a:buFont typeface="+mj-lt"/>
              <a:buAutoNum type="arabicPeriod" startAt="5"/>
            </a:pPr>
            <a:r>
              <a:rPr lang="en-US" sz="2000" dirty="0"/>
              <a:t>CR2 (Losing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124</a:t>
            </a:fld>
            <a:endParaRPr lang="en-US">
              <a:solidFill>
                <a:srgbClr val="5B677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a:solidFill>
                  <a:srgbClr val="5B6770"/>
                </a:solidFill>
              </a:rPr>
              <a:t>CR2 (Losing CR) will select Begin Working and Issue details and Investigate Market Conditions to determine the appropriate regain date.</a:t>
            </a:r>
          </a:p>
        </p:txBody>
      </p:sp>
    </p:spTree>
    <p:extLst>
      <p:ext uri="{BB962C8B-B14F-4D97-AF65-F5344CB8AC3E}">
        <p14:creationId xmlns:p14="http://schemas.microsoft.com/office/powerpoint/2010/main" val="260387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864124"/>
          </a:xfrm>
        </p:spPr>
        <p:txBody>
          <a:bodyPr/>
          <a:lstStyle/>
          <a:p>
            <a:pPr marL="0" indent="0">
              <a:spcBef>
                <a:spcPts val="600"/>
              </a:spcBef>
              <a:buNone/>
            </a:pPr>
            <a:r>
              <a:rPr lang="en-US" sz="1600" dirty="0"/>
              <a:t>If CR2 (Losing/Original CR) determines that an Inadvertent Gain has NOT taken place, they have the option to select “</a:t>
            </a:r>
            <a:r>
              <a:rPr lang="en-US" sz="1600" dirty="0" err="1"/>
              <a:t>Unexecutable</a:t>
            </a:r>
            <a:r>
              <a:rPr lang="en-US" sz="1600" dirty="0"/>
              <a:t>” to stop the Inadvertent Gain process as outlined in Section 7.3.2.4 of the Retail Market Guide.</a:t>
            </a:r>
          </a:p>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125</a:t>
            </a:fld>
            <a:endParaRPr lang="en-US">
              <a:solidFill>
                <a:srgbClr val="5B6770"/>
              </a:solidFill>
            </a:endParaRPr>
          </a:p>
        </p:txBody>
      </p:sp>
      <p:sp>
        <p:nvSpPr>
          <p:cNvPr id="8" name="Content Placeholder 2"/>
          <p:cNvSpPr txBox="1">
            <a:spLocks/>
          </p:cNvSpPr>
          <p:nvPr/>
        </p:nvSpPr>
        <p:spPr>
          <a:xfrm>
            <a:off x="381000" y="2935846"/>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a:solidFill>
                  <a:srgbClr val="5B6770"/>
                </a:solidFill>
              </a:rPr>
              <a:t>A new transaction has completed in the market, including, but not limited to the following transactions:</a:t>
            </a:r>
          </a:p>
          <a:p>
            <a:pPr marL="914400" lvl="2">
              <a:spcBef>
                <a:spcPts val="1200"/>
              </a:spcBef>
              <a:buFont typeface="+mj-lt"/>
              <a:buAutoNum type="romanLcPeriod"/>
            </a:pPr>
            <a:r>
              <a:rPr lang="en-US" sz="1600" dirty="0">
                <a:solidFill>
                  <a:srgbClr val="5B6770"/>
                </a:solidFill>
              </a:rPr>
              <a:t>The 814_16, Move In Request; or</a:t>
            </a:r>
          </a:p>
          <a:p>
            <a:pPr marL="914400" lvl="2">
              <a:spcBef>
                <a:spcPts val="1200"/>
              </a:spcBef>
              <a:buFont typeface="+mj-lt"/>
              <a:buAutoNum type="romanLcPeriod"/>
            </a:pPr>
            <a:r>
              <a:rPr lang="en-US" sz="1600" dirty="0">
                <a:solidFill>
                  <a:srgbClr val="5B6770"/>
                </a:solidFill>
              </a:rPr>
              <a:t>The 814_01, Switch Request. </a:t>
            </a:r>
          </a:p>
          <a:p>
            <a:pPr marL="640080" lvl="2" indent="0">
              <a:spcBef>
                <a:spcPts val="1200"/>
              </a:spcBef>
              <a:buFont typeface="Arial" panose="020B0604020202020204" pitchFamily="34" charset="0"/>
              <a:buNone/>
            </a:pPr>
            <a:r>
              <a:rPr lang="en-US" sz="1600" b="1" i="1" dirty="0">
                <a:solidFill>
                  <a:srgbClr val="FF8200"/>
                </a:solidFill>
              </a:rPr>
              <a:t>Use “3rd Party CR has regained/transaction completed”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35" y="3196887"/>
            <a:ext cx="3727542" cy="1476254"/>
          </a:xfrm>
          <a:prstGeom prst="rect">
            <a:avLst/>
          </a:prstGeom>
        </p:spPr>
      </p:pic>
    </p:spTree>
    <p:extLst>
      <p:ext uri="{BB962C8B-B14F-4D97-AF65-F5344CB8AC3E}">
        <p14:creationId xmlns:p14="http://schemas.microsoft.com/office/powerpoint/2010/main" val="2034561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126</a:t>
            </a:fld>
            <a:endParaRPr lang="en-US">
              <a:solidFill>
                <a:srgbClr val="5B6770"/>
              </a:solidFill>
            </a:endParaRPr>
          </a:p>
        </p:txBody>
      </p:sp>
      <p:sp>
        <p:nvSpPr>
          <p:cNvPr id="7" name="Content Placeholder 2"/>
          <p:cNvSpPr txBox="1">
            <a:spLocks/>
          </p:cNvSpPr>
          <p:nvPr/>
        </p:nvSpPr>
        <p:spPr>
          <a:xfrm>
            <a:off x="380685" y="2104432"/>
            <a:ext cx="4425696" cy="1243090"/>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a:spcBef>
                <a:spcPts val="1200"/>
              </a:spcBef>
              <a:buFont typeface="+mj-lt"/>
              <a:buAutoNum type="alphaLcParenR" startAt="2"/>
            </a:pPr>
            <a:r>
              <a:rPr lang="en-US" sz="1600" dirty="0">
                <a:solidFill>
                  <a:srgbClr val="5B6770"/>
                </a:solidFill>
              </a:rPr>
              <a:t>Duplicate Inadvertent Gaining issue in </a:t>
            </a:r>
            <a:r>
              <a:rPr lang="en-US" sz="1600" dirty="0" err="1">
                <a:solidFill>
                  <a:srgbClr val="5B6770"/>
                </a:solidFill>
              </a:rPr>
              <a:t>MarkeTrak</a:t>
            </a:r>
            <a:r>
              <a:rPr lang="en-US" sz="1600" dirty="0">
                <a:solidFill>
                  <a:srgbClr val="5B6770"/>
                </a:solidFill>
              </a:rPr>
              <a:t> for the same Customer on the same ESI ID.</a:t>
            </a:r>
          </a:p>
          <a:p>
            <a:pPr marL="640080" indent="0">
              <a:spcBef>
                <a:spcPts val="1200"/>
              </a:spcBef>
              <a:buFont typeface="Arial" panose="020B0604020202020204" pitchFamily="34" charset="0"/>
              <a:buNone/>
            </a:pPr>
            <a:r>
              <a:rPr lang="en-US" sz="1600" b="1" i="1" dirty="0">
                <a:solidFill>
                  <a:srgbClr val="FF8200"/>
                </a:solidFill>
              </a:rPr>
              <a:t>Use “Duplicate Issue”</a:t>
            </a:r>
          </a:p>
        </p:txBody>
      </p:sp>
      <p:sp>
        <p:nvSpPr>
          <p:cNvPr id="11" name="Content Placeholder 2"/>
          <p:cNvSpPr>
            <a:spLocks noGrp="1"/>
          </p:cNvSpPr>
          <p:nvPr>
            <p:ph idx="1"/>
          </p:nvPr>
        </p:nvSpPr>
        <p:spPr>
          <a:xfrm>
            <a:off x="381000" y="916861"/>
            <a:ext cx="8458200" cy="1032709"/>
          </a:xfrm>
        </p:spPr>
        <p:txBody>
          <a:bodyPr/>
          <a:lstStyle/>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344" y="2179307"/>
            <a:ext cx="3703796" cy="1466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4278521"/>
            <a:ext cx="3703796" cy="1466850"/>
          </a:xfrm>
          <a:prstGeom prst="rect">
            <a:avLst/>
          </a:prstGeom>
        </p:spPr>
      </p:pic>
      <p:sp>
        <p:nvSpPr>
          <p:cNvPr id="6" name="Rectangle 5"/>
          <p:cNvSpPr/>
          <p:nvPr/>
        </p:nvSpPr>
        <p:spPr>
          <a:xfrm>
            <a:off x="740588" y="3994030"/>
            <a:ext cx="8248137" cy="2035833"/>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AEC7"/>
              </a:solidFill>
            </a:endParaRPr>
          </a:p>
        </p:txBody>
      </p:sp>
      <p:sp>
        <p:nvSpPr>
          <p:cNvPr id="16" name="TextBox 15"/>
          <p:cNvSpPr txBox="1"/>
          <p:nvPr/>
        </p:nvSpPr>
        <p:spPr>
          <a:xfrm>
            <a:off x="1068559" y="4396394"/>
            <a:ext cx="3641814" cy="1231106"/>
          </a:xfrm>
          <a:prstGeom prst="rect">
            <a:avLst/>
          </a:prstGeom>
          <a:noFill/>
        </p:spPr>
        <p:txBody>
          <a:bodyPr wrap="square" rtlCol="0" anchor="ctr">
            <a:spAutoFit/>
          </a:bodyPr>
          <a:lstStyle/>
          <a:p>
            <a:r>
              <a:rPr lang="en-US" sz="1600" b="1" dirty="0">
                <a:solidFill>
                  <a:srgbClr val="FF8200"/>
                </a:solidFill>
              </a:rPr>
              <a:t>NOTE:</a:t>
            </a:r>
          </a:p>
          <a:p>
            <a:pPr>
              <a:spcBef>
                <a:spcPts val="1200"/>
              </a:spcBef>
            </a:pPr>
            <a:r>
              <a:rPr lang="en-US" sz="1600" b="1" i="1" dirty="0">
                <a:solidFill>
                  <a:srgbClr val="FF8200"/>
                </a:solidFill>
              </a:rPr>
              <a:t>“Authorized Enrollment Confirmed”</a:t>
            </a:r>
          </a:p>
          <a:p>
            <a:r>
              <a:rPr lang="en-US" sz="1600" b="1" i="1" dirty="0">
                <a:solidFill>
                  <a:srgbClr val="FF8200"/>
                </a:solidFill>
              </a:rPr>
              <a:t>and “Other” are not valid reasons for Losing REP to </a:t>
            </a:r>
            <a:r>
              <a:rPr lang="en-US" sz="1600" b="1" i="1" dirty="0" err="1">
                <a:solidFill>
                  <a:srgbClr val="FF8200"/>
                </a:solidFill>
              </a:rPr>
              <a:t>unexecute</a:t>
            </a:r>
            <a:r>
              <a:rPr lang="en-US" sz="1600" b="1" i="1" dirty="0">
                <a:solidFill>
                  <a:srgbClr val="FF8200"/>
                </a:solidFill>
              </a:rPr>
              <a:t>.</a:t>
            </a:r>
            <a:endParaRPr lang="en-US" sz="1600" b="1" dirty="0">
              <a:solidFill>
                <a:srgbClr val="FF8200"/>
              </a:solidFill>
            </a:endParaRPr>
          </a:p>
        </p:txBody>
      </p:sp>
    </p:spTree>
    <p:extLst>
      <p:ext uri="{BB962C8B-B14F-4D97-AF65-F5344CB8AC3E}">
        <p14:creationId xmlns:p14="http://schemas.microsoft.com/office/powerpoint/2010/main" val="3854938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Reject Reasons </a:t>
            </a:r>
          </a:p>
        </p:txBody>
      </p:sp>
      <p:sp>
        <p:nvSpPr>
          <p:cNvPr id="3" name="Content Placeholder 2"/>
          <p:cNvSpPr>
            <a:spLocks noGrp="1"/>
          </p:cNvSpPr>
          <p:nvPr>
            <p:ph idx="1"/>
          </p:nvPr>
        </p:nvSpPr>
        <p:spPr/>
        <p:txBody>
          <a:bodyPr/>
          <a:lstStyle/>
          <a:p>
            <a:pPr marL="0" indent="0">
              <a:spcBef>
                <a:spcPts val="1200"/>
              </a:spcBef>
              <a:buNone/>
            </a:pPr>
            <a:r>
              <a:rPr lang="en-US" sz="2400" dirty="0"/>
              <a:t>The </a:t>
            </a:r>
            <a:r>
              <a:rPr lang="en-US" sz="2400" b="1" dirty="0">
                <a:solidFill>
                  <a:schemeClr val="accent5"/>
                </a:solidFill>
              </a:rPr>
              <a:t>Losing CR </a:t>
            </a:r>
            <a:r>
              <a:rPr lang="en-US" sz="2400" dirty="0"/>
              <a:t>shall not reject the return of an inadvertently gained ESI ID due to:</a:t>
            </a:r>
          </a:p>
          <a:p>
            <a:pPr marL="640080" indent="-365760">
              <a:spcBef>
                <a:spcPts val="1200"/>
              </a:spcBef>
              <a:buFont typeface="+mj-lt"/>
              <a:buAutoNum type="alphaLcParenR"/>
            </a:pPr>
            <a:r>
              <a:rPr lang="en-US" sz="2400" dirty="0"/>
              <a:t>Inability to contact the Customer;</a:t>
            </a:r>
          </a:p>
          <a:p>
            <a:pPr marL="640080" indent="-365760">
              <a:spcBef>
                <a:spcPts val="1200"/>
              </a:spcBef>
              <a:buFont typeface="+mj-lt"/>
              <a:buAutoNum type="alphaLcParenR"/>
            </a:pPr>
            <a:r>
              <a:rPr lang="en-US" sz="2400" dirty="0"/>
              <a:t>Past due balances or credit history;</a:t>
            </a:r>
          </a:p>
          <a:p>
            <a:pPr marL="640080" indent="-365760">
              <a:spcBef>
                <a:spcPts val="1200"/>
              </a:spcBef>
              <a:buFont typeface="+mj-lt"/>
              <a:buAutoNum type="alphaLcParenR"/>
            </a:pPr>
            <a:r>
              <a:rPr lang="en-US" sz="2400" dirty="0"/>
              <a:t>Customer no longer occupies the Premise in question;</a:t>
            </a:r>
          </a:p>
          <a:p>
            <a:pPr marL="640080" indent="-365760">
              <a:spcBef>
                <a:spcPts val="1200"/>
              </a:spcBef>
              <a:buFont typeface="+mj-lt"/>
              <a:buAutoNum type="alphaLcParenR"/>
            </a:pPr>
            <a:r>
              <a:rPr lang="en-US" sz="2400" dirty="0"/>
              <a:t>Contract expiration or termination;</a:t>
            </a:r>
          </a:p>
          <a:p>
            <a:pPr marL="640080" indent="-365760">
              <a:spcBef>
                <a:spcPts val="1200"/>
              </a:spcBef>
              <a:buFont typeface="+mj-lt"/>
              <a:buAutoNum type="alphaLcParenR"/>
            </a:pPr>
            <a:r>
              <a:rPr lang="en-US" sz="2400" dirty="0"/>
              <a:t>Pending TX SETs; or</a:t>
            </a:r>
          </a:p>
          <a:p>
            <a:pPr marL="640080" indent="-365760">
              <a:spcBef>
                <a:spcPts val="1200"/>
              </a:spcBef>
              <a:buFont typeface="+mj-lt"/>
              <a:buAutoNum type="alphaLcParenR"/>
            </a:pPr>
            <a:r>
              <a:rPr lang="en-US" sz="2400" dirty="0"/>
              <a:t>Losing CR serving the Premise under a Continuous Service Agreement (CSA).</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127</a:t>
            </a:fld>
            <a:endParaRPr lang="en-US" dirty="0">
              <a:solidFill>
                <a:srgbClr val="5B6770"/>
              </a:solidFill>
            </a:endParaRPr>
          </a:p>
        </p:txBody>
      </p:sp>
      <p:sp>
        <p:nvSpPr>
          <p:cNvPr id="6" name="TextBox 5"/>
          <p:cNvSpPr txBox="1"/>
          <p:nvPr/>
        </p:nvSpPr>
        <p:spPr>
          <a:xfrm>
            <a:off x="414528" y="54102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a:solidFill>
                  <a:schemeClr val="bg1"/>
                </a:solidFill>
              </a:rPr>
              <a:t>Located under RMG 7.3.2.5 Invalid Reject / </a:t>
            </a:r>
            <a:r>
              <a:rPr lang="en-US" b="1" dirty="0" err="1">
                <a:solidFill>
                  <a:schemeClr val="bg1"/>
                </a:solidFill>
              </a:rPr>
              <a:t>Unexecutable</a:t>
            </a:r>
            <a:r>
              <a:rPr lang="en-US" b="1" dirty="0">
                <a:solidFill>
                  <a:schemeClr val="bg1"/>
                </a:solidFill>
              </a:rPr>
              <a:t> Reasons</a:t>
            </a:r>
          </a:p>
        </p:txBody>
      </p:sp>
    </p:spTree>
    <p:extLst>
      <p:ext uri="{BB962C8B-B14F-4D97-AF65-F5344CB8AC3E}">
        <p14:creationId xmlns:p14="http://schemas.microsoft.com/office/powerpoint/2010/main" val="1558499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786893"/>
          </a:xfrm>
        </p:spPr>
        <p:txBody>
          <a:bodyPr/>
          <a:lstStyle/>
          <a:p>
            <a:pPr marL="548640" indent="-365760">
              <a:spcBef>
                <a:spcPts val="1200"/>
              </a:spcBef>
              <a:buFont typeface="+mj-lt"/>
              <a:buAutoNum type="alphaUcPeriod" startAt="2"/>
            </a:pPr>
            <a:r>
              <a:rPr lang="en-US" sz="14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128</a:t>
            </a:fld>
            <a:endParaRPr lang="en-US">
              <a:solidFill>
                <a:srgbClr val="5B6770"/>
              </a:solidFill>
            </a:endParaRP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381000" y="1779953"/>
            <a:ext cx="3096846" cy="4402015"/>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spcBef>
                <a:spcPts val="1200"/>
              </a:spcBef>
              <a:buFont typeface="+mj-lt"/>
              <a:buAutoNum type="alphaUcPeriod" startAt="3"/>
            </a:pPr>
            <a:r>
              <a:rPr lang="en-US" sz="1400" dirty="0">
                <a:solidFill>
                  <a:srgbClr val="5B6770"/>
                </a:solidFill>
              </a:rPr>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a:solidFill>
                  <a:srgbClr val="FF8200"/>
                </a:solidFill>
              </a:rPr>
              <a:t>“Submit Date” + 10 days</a:t>
            </a:r>
            <a:r>
              <a:rPr lang="en-US" sz="1400" dirty="0">
                <a:solidFill>
                  <a:srgbClr val="5B6770"/>
                </a:solidFill>
              </a:rPr>
              <a:t>.  If not the following error message will be displayed “Proposed Regain Date is greater than 10 Calendar days from the submittal of </a:t>
            </a:r>
            <a:r>
              <a:rPr lang="en-US" sz="1400" dirty="0" err="1">
                <a:solidFill>
                  <a:srgbClr val="5B6770"/>
                </a:solidFill>
              </a:rPr>
              <a:t>MarkeTrak</a:t>
            </a:r>
            <a:r>
              <a:rPr lang="en-US" sz="1400" dirty="0">
                <a:solidFill>
                  <a:srgbClr val="5B6770"/>
                </a:solidFill>
              </a:rPr>
              <a:t> Issue, please update with valid Proposed Regain date.”</a:t>
            </a:r>
          </a:p>
        </p:txBody>
      </p:sp>
    </p:spTree>
    <p:extLst>
      <p:ext uri="{BB962C8B-B14F-4D97-AF65-F5344CB8AC3E}">
        <p14:creationId xmlns:p14="http://schemas.microsoft.com/office/powerpoint/2010/main" val="13835775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2826709"/>
          </a:xfrm>
        </p:spPr>
        <p:txBody>
          <a:bodyPr/>
          <a:lstStyle/>
          <a:p>
            <a:pPr marL="342900" indent="-342900">
              <a:spcBef>
                <a:spcPts val="1000"/>
              </a:spcBef>
              <a:buFont typeface="+mj-lt"/>
              <a:buAutoNum type="arabicPeriod" startAt="6"/>
            </a:pPr>
            <a:r>
              <a:rPr lang="en-US" sz="1400" dirty="0"/>
              <a:t>The TDSP will select Begin Working, investigate the issue details, then select one of the following:</a:t>
            </a:r>
          </a:p>
          <a:p>
            <a:pPr marL="731520" indent="-365760">
              <a:spcBef>
                <a:spcPts val="1000"/>
              </a:spcBef>
              <a:buFont typeface="+mj-lt"/>
              <a:buAutoNum type="alphaUcPeriod"/>
            </a:pPr>
            <a:r>
              <a:rPr lang="en-US" sz="1400" b="1" dirty="0">
                <a:solidFill>
                  <a:schemeClr val="accent5"/>
                </a:solidFill>
              </a:rPr>
              <a:t>Ready 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731520" indent="-365760">
              <a:spcBef>
                <a:spcPts val="1000"/>
              </a:spcBef>
              <a:buFont typeface="+mj-lt"/>
              <a:buAutoNum type="alphaUcPeriod"/>
            </a:pPr>
            <a:r>
              <a:rPr lang="en-US" sz="1400" b="1" dirty="0">
                <a:solidFill>
                  <a:schemeClr val="accent5"/>
                </a:solidFill>
              </a:rPr>
              <a:t>Send To Submitting CR </a:t>
            </a:r>
            <a:r>
              <a:rPr lang="en-US" sz="1400" dirty="0"/>
              <a:t>– The TDSP would select this transition if they needed further information from CR1 (Losing/Original CR).</a:t>
            </a:r>
          </a:p>
          <a:p>
            <a:pPr marL="731520" indent="-365760">
              <a:spcBef>
                <a:spcPts val="1000"/>
              </a:spcBef>
              <a:buFont typeface="+mj-lt"/>
              <a:buAutoNum type="alphaUcPeriod"/>
            </a:pPr>
            <a:r>
              <a:rPr lang="en-US" sz="1400" b="1" dirty="0">
                <a:solidFill>
                  <a:schemeClr val="accent5"/>
                </a:solidFill>
              </a:rPr>
              <a:t>Request Updated Proposed Regain Date </a:t>
            </a:r>
            <a:r>
              <a:rPr lang="en-US" sz="1400" dirty="0"/>
              <a:t>– The TDSP would select this transition if they do not agree with the proposed regain date that was provided. They would suggest a new date and send the issue back to CR1 (Losing/Original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129</a:t>
            </a:fld>
            <a:endParaRPr lang="en-US">
              <a:solidFill>
                <a:srgbClr val="5B677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1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06425" y="876300"/>
            <a:ext cx="8534400" cy="838200"/>
          </a:xfrm>
        </p:spPr>
        <p:txBody>
          <a:bodyPr/>
          <a:lstStyle/>
          <a:p>
            <a:pPr marL="0" indent="0">
              <a:spcBef>
                <a:spcPts val="1200"/>
              </a:spcBef>
              <a:buNone/>
            </a:pPr>
            <a:r>
              <a:rPr lang="en-US" sz="2000" dirty="0"/>
              <a:t>Select a report from the list displayed for your Home Page Report and click Save.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7" y="1828800"/>
            <a:ext cx="7931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0064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779448"/>
          </a:xfrm>
        </p:spPr>
        <p:txBody>
          <a:bodyPr/>
          <a:lstStyle/>
          <a:p>
            <a:pPr marL="365760" indent="-365760">
              <a:buFont typeface="+mj-lt"/>
              <a:buAutoNum type="arabicPeriod" startAt="7"/>
            </a:pPr>
            <a:r>
              <a:rPr lang="en-US" sz="18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130</a:t>
            </a:fld>
            <a:endParaRPr lang="en-US">
              <a:solidFill>
                <a:srgbClr val="5B677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3656153"/>
            <a:ext cx="8458200" cy="177944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spcBef>
                <a:spcPts val="600"/>
              </a:spcBef>
              <a:buFont typeface="+mj-lt"/>
              <a:buAutoNum type="arabicPeriod" startAt="8"/>
            </a:pPr>
            <a:r>
              <a:rPr lang="en-US" sz="1800" dirty="0">
                <a:solidFill>
                  <a:srgbClr val="5B6770"/>
                </a:solidFill>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rgbClr val="5B6770"/>
                </a:solidFill>
              </a:rPr>
              <a:t>MarkeTrak</a:t>
            </a:r>
            <a:r>
              <a:rPr lang="en-US" sz="1800" dirty="0">
                <a:solidFill>
                  <a:srgbClr val="5B6770"/>
                </a:solidFill>
              </a:rPr>
              <a:t> issue.</a:t>
            </a:r>
          </a:p>
          <a:p>
            <a:pPr marL="640080">
              <a:spcBef>
                <a:spcPts val="1200"/>
              </a:spcBef>
              <a:buSzPct val="90000"/>
              <a:buFont typeface="Wingdings" panose="05000000000000000000" pitchFamily="2" charset="2"/>
              <a:buChar char="Ø"/>
            </a:pPr>
            <a:r>
              <a:rPr lang="en-US" sz="1800" dirty="0">
                <a:solidFill>
                  <a:srgbClr val="5B6770"/>
                </a:solidFill>
              </a:rPr>
              <a:t>Once the regaining transaction has been successfully sent to the Market by CR2 (Losing/Original CR), Siebel will update the status automatically.</a:t>
            </a:r>
          </a:p>
        </p:txBody>
      </p:sp>
    </p:spTree>
    <p:extLst>
      <p:ext uri="{BB962C8B-B14F-4D97-AF65-F5344CB8AC3E}">
        <p14:creationId xmlns:p14="http://schemas.microsoft.com/office/powerpoint/2010/main" val="27905359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1"/>
          </p:nvPr>
        </p:nvSpPr>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131</a:t>
            </a:fld>
            <a:endParaRPr lang="en-US">
              <a:solidFill>
                <a:srgbClr val="5B6770"/>
              </a:solidFill>
            </a:endParaRPr>
          </a:p>
        </p:txBody>
      </p:sp>
    </p:spTree>
    <p:extLst>
      <p:ext uri="{BB962C8B-B14F-4D97-AF65-F5344CB8AC3E}">
        <p14:creationId xmlns:p14="http://schemas.microsoft.com/office/powerpoint/2010/main" val="10529677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Losing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p:txBody>
          <a:bodyPr/>
          <a:lstStyle/>
          <a:p>
            <a:pPr marL="0" indent="0">
              <a:spcBef>
                <a:spcPts val="1800"/>
              </a:spcBef>
              <a:buNone/>
            </a:pPr>
            <a:r>
              <a:rPr lang="en-US" sz="2000" b="1" dirty="0"/>
              <a:t>RMG 7.3.2.4 Valid Reject / </a:t>
            </a:r>
            <a:r>
              <a:rPr lang="en-US" sz="2000" b="1" dirty="0" err="1"/>
              <a:t>Unexecutable</a:t>
            </a:r>
            <a:r>
              <a:rPr lang="en-US" sz="2000" b="1" dirty="0"/>
              <a:t> Reasons</a:t>
            </a:r>
          </a:p>
          <a:p>
            <a:pPr marL="0" indent="0">
              <a:spcBef>
                <a:spcPts val="1800"/>
              </a:spcBef>
              <a:buNone/>
            </a:pPr>
            <a:r>
              <a:rPr lang="en-US" sz="2000" dirty="0"/>
              <a:t>The </a:t>
            </a:r>
            <a:r>
              <a:rPr lang="en-US" sz="2000" b="1" dirty="0">
                <a:solidFill>
                  <a:schemeClr val="accent5"/>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5"/>
                </a:solidFill>
              </a:rPr>
              <a:t>Inadvertent Gaining</a:t>
            </a:r>
            <a:r>
              <a:rPr lang="en-US" sz="2000" dirty="0"/>
              <a:t> issue in </a:t>
            </a:r>
            <a:r>
              <a:rPr lang="en-US" sz="2000" dirty="0" err="1"/>
              <a:t>MarkeTrak</a:t>
            </a:r>
            <a:r>
              <a:rPr lang="en-US" sz="2000" dirty="0"/>
              <a:t> for the same Customer on the same ESI ID.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132</a:t>
            </a:fld>
            <a:endParaRPr lang="en-US">
              <a:solidFill>
                <a:srgbClr val="5B6770"/>
              </a:solidFill>
            </a:endParaRPr>
          </a:p>
        </p:txBody>
      </p:sp>
    </p:spTree>
    <p:extLst>
      <p:ext uri="{BB962C8B-B14F-4D97-AF65-F5344CB8AC3E}">
        <p14:creationId xmlns:p14="http://schemas.microsoft.com/office/powerpoint/2010/main" val="2179110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Gaining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a:xfrm>
            <a:off x="381000" y="916860"/>
            <a:ext cx="8458200" cy="5265109"/>
          </a:xfrm>
        </p:spPr>
        <p:txBody>
          <a:bodyPr/>
          <a:lstStyle/>
          <a:p>
            <a:pPr marL="0" indent="0">
              <a:spcBef>
                <a:spcPts val="600"/>
              </a:spcBef>
              <a:buNone/>
            </a:pPr>
            <a:r>
              <a:rPr lang="en-US" sz="1600" b="1" dirty="0"/>
              <a:t>RMG 7.3.2.4 Valid Reject / </a:t>
            </a:r>
            <a:r>
              <a:rPr lang="en-US" sz="1600" b="1" dirty="0" err="1"/>
              <a:t>Unexecutable</a:t>
            </a:r>
            <a:r>
              <a:rPr lang="en-US" sz="1600" b="1" dirty="0"/>
              <a:t> Reasons</a:t>
            </a:r>
          </a:p>
          <a:p>
            <a:pPr marL="0" indent="0">
              <a:spcBef>
                <a:spcPts val="600"/>
              </a:spcBef>
              <a:buNone/>
            </a:pPr>
            <a:r>
              <a:rPr lang="en-US" sz="1600" dirty="0"/>
              <a:t>The </a:t>
            </a:r>
            <a:r>
              <a:rPr lang="en-US" sz="1600" b="1" dirty="0">
                <a:solidFill>
                  <a:schemeClr val="accent5"/>
                </a:solidFill>
              </a:rPr>
              <a:t>Gaining CR </a:t>
            </a:r>
            <a:r>
              <a:rPr lang="en-US" sz="1600" dirty="0"/>
              <a:t>may reject returning an inadvertently gained ESI ID to the Losing CR for one of the following reasons only:</a:t>
            </a:r>
          </a:p>
          <a:p>
            <a:pPr marL="640080">
              <a:spcBef>
                <a:spcPts val="600"/>
              </a:spcBef>
              <a:buFont typeface="+mj-lt"/>
              <a:buAutoNum type="alphaLcParenR"/>
            </a:pPr>
            <a:r>
              <a:rPr lang="en-US" sz="1600" dirty="0"/>
              <a:t>A new transaction has completed in the market, including, but not limited to the following transactions:</a:t>
            </a:r>
          </a:p>
          <a:p>
            <a:pPr marL="914400">
              <a:spcBef>
                <a:spcPts val="600"/>
              </a:spcBef>
              <a:buFont typeface="+mj-lt"/>
              <a:buAutoNum type="romanLcPeriod"/>
            </a:pPr>
            <a:r>
              <a:rPr lang="en-US" sz="1600" dirty="0"/>
              <a:t>The 814_16 transaction; or</a:t>
            </a:r>
          </a:p>
          <a:p>
            <a:pPr marL="914400">
              <a:spcBef>
                <a:spcPts val="600"/>
              </a:spcBef>
              <a:buFont typeface="+mj-lt"/>
              <a:buAutoNum type="romanLcPeriod"/>
            </a:pPr>
            <a:r>
              <a:rPr lang="en-US" sz="1600" dirty="0"/>
              <a:t>The 814_01 transaction. </a:t>
            </a:r>
          </a:p>
          <a:p>
            <a:pPr marL="640080">
              <a:spcBef>
                <a:spcPts val="600"/>
              </a:spcBef>
              <a:buFont typeface="+mj-lt"/>
              <a:buAutoNum type="alphaLcParenR" startAt="2"/>
            </a:pPr>
            <a:r>
              <a:rPr lang="en-US" sz="1600" dirty="0"/>
              <a:t>Duplicate </a:t>
            </a:r>
            <a:r>
              <a:rPr lang="en-US" sz="1600" b="1" i="1" dirty="0">
                <a:solidFill>
                  <a:schemeClr val="accent5"/>
                </a:solidFill>
              </a:rPr>
              <a:t>Inadvertent Losing</a:t>
            </a:r>
            <a:r>
              <a:rPr lang="en-US" sz="1600" dirty="0"/>
              <a:t> issue in </a:t>
            </a:r>
            <a:r>
              <a:rPr lang="en-US" sz="1600" dirty="0" err="1"/>
              <a:t>MarkeTrak</a:t>
            </a:r>
            <a:r>
              <a:rPr lang="en-US" sz="1600" dirty="0"/>
              <a:t> for the same Customer on the same ESI ID;</a:t>
            </a:r>
          </a:p>
          <a:p>
            <a:pPr marL="640080">
              <a:spcBef>
                <a:spcPts val="600"/>
              </a:spcBef>
              <a:buFont typeface="+mj-lt"/>
              <a:buAutoNum type="alphaLcParenR" startAt="2"/>
            </a:pPr>
            <a:r>
              <a:rPr lang="en-US" sz="1600" dirty="0"/>
              <a:t>Gaining CR has confirmed with the Customer that the Customer’s CR of choice is the Gaining CR: </a:t>
            </a:r>
          </a:p>
          <a:p>
            <a:pPr marL="914400">
              <a:spcBef>
                <a:spcPts val="600"/>
              </a:spcBef>
              <a:buFont typeface="+mj-lt"/>
              <a:buAutoNum type="romanLcPeriod"/>
            </a:pPr>
            <a:r>
              <a:rPr lang="en-US" sz="1600" dirty="0"/>
              <a:t>Gaining CR has a valid enrollment with the same Customer and provides the Customer name, service address and meter number (if available) in the comments section of the </a:t>
            </a:r>
            <a:r>
              <a:rPr lang="en-US" sz="1600" dirty="0" err="1"/>
              <a:t>MarkeTrak</a:t>
            </a:r>
            <a:r>
              <a:rPr lang="en-US" sz="1600" dirty="0"/>
              <a:t> issue.</a:t>
            </a:r>
          </a:p>
          <a:p>
            <a:pPr marL="640080">
              <a:spcBef>
                <a:spcPts val="600"/>
              </a:spcBef>
              <a:buFont typeface="+mj-lt"/>
              <a:buAutoNum type="alphaLcParenR" startAt="4"/>
            </a:pPr>
            <a:r>
              <a:rPr lang="en-US" sz="1600" dirty="0"/>
              <a:t>Customer has successfully completed an enrollment regarding the same ESI ID and the Gaining CR has the most recent effective date; or</a:t>
            </a:r>
          </a:p>
          <a:p>
            <a:pPr marL="640080">
              <a:spcBef>
                <a:spcPts val="600"/>
              </a:spcBef>
              <a:buFont typeface="+mj-lt"/>
              <a:buAutoNum type="alphaLcParenR" startAt="4"/>
            </a:pPr>
            <a:r>
              <a:rPr lang="en-US" sz="1600" dirty="0"/>
              <a:t>In cases of Customer rescission, </a:t>
            </a:r>
            <a:r>
              <a:rPr lang="en-US" sz="1600" b="1" i="1" dirty="0">
                <a:solidFill>
                  <a:schemeClr val="accent5"/>
                </a:solidFill>
              </a:rPr>
              <a:t>Inadvertent Losing</a:t>
            </a:r>
            <a:r>
              <a:rPr lang="en-US" sz="1600" dirty="0"/>
              <a:t> </a:t>
            </a:r>
            <a:r>
              <a:rPr lang="en-US" sz="1600" dirty="0" err="1"/>
              <a:t>MarkeTrak</a:t>
            </a:r>
            <a:r>
              <a:rPr lang="en-US" sz="1600" dirty="0"/>
              <a:t> issue is rejected/unexecuted and a </a:t>
            </a:r>
            <a:r>
              <a:rPr lang="en-US" sz="1600" b="1" i="1" dirty="0">
                <a:solidFill>
                  <a:schemeClr val="accent5"/>
                </a:solidFill>
              </a:rPr>
              <a:t>Rescission</a:t>
            </a:r>
            <a:r>
              <a:rPr lang="en-US" sz="1600" dirty="0"/>
              <a:t> </a:t>
            </a:r>
            <a:r>
              <a:rPr lang="en-US" sz="1600" dirty="0" err="1"/>
              <a:t>MarkeTrak</a:t>
            </a:r>
            <a:r>
              <a:rPr lang="en-US" sz="16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133</a:t>
            </a:fld>
            <a:endParaRPr lang="en-US">
              <a:solidFill>
                <a:srgbClr val="5B6770"/>
              </a:solidFill>
            </a:endParaRPr>
          </a:p>
        </p:txBody>
      </p:sp>
      <p:sp>
        <p:nvSpPr>
          <p:cNvPr id="5" name="Rectangle 4"/>
          <p:cNvSpPr/>
          <p:nvPr/>
        </p:nvSpPr>
        <p:spPr>
          <a:xfrm>
            <a:off x="457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280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a:solidFill>
                  <a:srgbClr val="FF0000"/>
                </a:solidFill>
              </a:rPr>
              <a:t>INVALID</a:t>
            </a:r>
            <a:r>
              <a:rPr lang="en-US" sz="2700" dirty="0">
                <a:solidFill>
                  <a:srgbClr val="FF0000"/>
                </a:solidFill>
              </a:rPr>
              <a:t> </a:t>
            </a:r>
            <a:r>
              <a:rPr lang="en-US" sz="2700" dirty="0"/>
              <a:t>Reject Reasons</a:t>
            </a:r>
          </a:p>
        </p:txBody>
      </p:sp>
      <p:sp>
        <p:nvSpPr>
          <p:cNvPr id="3" name="Content Placeholder 2"/>
          <p:cNvSpPr>
            <a:spLocks noGrp="1"/>
          </p:cNvSpPr>
          <p:nvPr>
            <p:ph idx="1"/>
          </p:nvPr>
        </p:nvSpPr>
        <p:spPr/>
        <p:txBody>
          <a:bodyPr/>
          <a:lstStyle/>
          <a:p>
            <a:pPr marL="0" indent="0">
              <a:spcBef>
                <a:spcPts val="1200"/>
              </a:spcBef>
              <a:buNone/>
            </a:pPr>
            <a:r>
              <a:rPr lang="en-US" sz="2000" b="1" dirty="0"/>
              <a:t>RMG 7.3.2.5 Invalid Reject / </a:t>
            </a:r>
            <a:r>
              <a:rPr lang="en-US" sz="2000" b="1" dirty="0" err="1"/>
              <a:t>Unexecutable</a:t>
            </a:r>
            <a:r>
              <a:rPr lang="en-US" sz="2000" b="1" dirty="0"/>
              <a:t> Reasons</a:t>
            </a:r>
          </a:p>
          <a:p>
            <a:pPr marL="0" indent="0">
              <a:spcBef>
                <a:spcPts val="1200"/>
              </a:spcBef>
              <a:buNone/>
            </a:pPr>
            <a:r>
              <a:rPr lang="en-US" sz="2000" dirty="0"/>
              <a:t>The </a:t>
            </a:r>
            <a:r>
              <a:rPr lang="en-US" sz="2000" b="1" dirty="0">
                <a:solidFill>
                  <a:schemeClr val="accent5"/>
                </a:solidFill>
              </a:rPr>
              <a:t>Losing CR </a:t>
            </a:r>
            <a:r>
              <a:rPr lang="en-US" sz="2000" b="1" i="1" u="sng" dirty="0">
                <a:solidFill>
                  <a:srgbClr val="FF0000"/>
                </a:solidFill>
              </a:rPr>
              <a:t>SHALL NOT </a:t>
            </a:r>
            <a:r>
              <a:rPr lang="en-US" sz="2000" dirty="0"/>
              <a:t>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134</a:t>
            </a:fld>
            <a:endParaRPr lang="en-US">
              <a:solidFill>
                <a:srgbClr val="5B6770"/>
              </a:solidFill>
            </a:endParaRPr>
          </a:p>
        </p:txBody>
      </p:sp>
    </p:spTree>
    <p:extLst>
      <p:ext uri="{BB962C8B-B14F-4D97-AF65-F5344CB8AC3E}">
        <p14:creationId xmlns:p14="http://schemas.microsoft.com/office/powerpoint/2010/main" val="15073098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If a Losing CR receives an IAG MT and their customer does not occupy the premise, the Losing CR should </a:t>
            </a:r>
            <a:r>
              <a:rPr lang="en-US" sz="2000" b="1" i="1" dirty="0" err="1"/>
              <a:t>Unexecute</a:t>
            </a:r>
            <a:r>
              <a:rPr lang="en-US" sz="2000" b="1" i="1" dirty="0"/>
              <a:t> the IAG.</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135</a:t>
            </a:fld>
            <a:endParaRPr lang="en-US">
              <a:solidFill>
                <a:srgbClr val="5B6770"/>
              </a:solidFill>
            </a:endParaRPr>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this is not a valid reject reason, the Losing CR should regain the ESI ID and execute the Current Occupant process</a:t>
            </a:r>
          </a:p>
        </p:txBody>
      </p:sp>
      <p:sp>
        <p:nvSpPr>
          <p:cNvPr id="6" name="Rectangle 5"/>
          <p:cNvSpPr/>
          <p:nvPr/>
        </p:nvSpPr>
        <p:spPr>
          <a:xfrm>
            <a:off x="1523999"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If a Losing CR has agreed to regain an ESI ID yet their customer at the time of the IAG no longer occupies the premise, the Losing CR may propose the following regain date:</a:t>
            </a:r>
          </a:p>
          <a:p>
            <a:pPr marL="1097280" lvl="1" indent="-457200">
              <a:spcBef>
                <a:spcPts val="3000"/>
              </a:spcBef>
              <a:buFont typeface="+mj-lt"/>
              <a:buAutoNum type="alphaLcParenR"/>
            </a:pPr>
            <a:r>
              <a:rPr lang="en-US" sz="2000" dirty="0"/>
              <a:t>DOL + 1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136</a:t>
            </a:fld>
            <a:endParaRPr lang="en-US">
              <a:solidFill>
                <a:srgbClr val="5B6770"/>
              </a:solidFill>
            </a:endParaRPr>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Either</a:t>
            </a:r>
            <a:r>
              <a:rPr lang="en-US" sz="2000" i="1" dirty="0">
                <a:solidFill>
                  <a:srgbClr val="00AEC7"/>
                </a:solidFill>
              </a:rPr>
              <a:t> is applicable and is dependent upon the Losing CR’s business practices</a:t>
            </a:r>
          </a:p>
        </p:txBody>
      </p:sp>
      <p:sp>
        <p:nvSpPr>
          <p:cNvPr id="6" name="Rectangle 5"/>
          <p:cNvSpPr/>
          <p:nvPr/>
        </p:nvSpPr>
        <p:spPr>
          <a:xfrm>
            <a:off x="1371600" y="4364972"/>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00162"/>
            <a:ext cx="379677" cy="370371"/>
          </a:xfrm>
          <a:prstGeom prst="rect">
            <a:avLst/>
          </a:prstGeom>
        </p:spPr>
      </p:pic>
      <p:sp>
        <p:nvSpPr>
          <p:cNvPr id="8" name="Rectangle 7"/>
          <p:cNvSpPr/>
          <p:nvPr/>
        </p:nvSpPr>
        <p:spPr>
          <a:xfrm>
            <a:off x="301207" y="325309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3"/>
            <a:ext cx="8534400" cy="744476"/>
          </a:xfrm>
        </p:spPr>
        <p:txBody>
          <a:bodyPr/>
          <a:lstStyle/>
          <a:p>
            <a:pPr marL="0" indent="0">
              <a:spcBef>
                <a:spcPts val="1800"/>
              </a:spcBef>
              <a:buNone/>
            </a:pPr>
            <a:r>
              <a:rPr lang="en-US" sz="2000" b="1" i="1" dirty="0"/>
              <a:t>A back dated MVI (BDMVI) for an IAG must be submitted within _____ days.</a:t>
            </a:r>
          </a:p>
          <a:p>
            <a:pPr marL="1097280" lvl="1" indent="-457200">
              <a:spcBef>
                <a:spcPts val="3000"/>
              </a:spcBef>
              <a:buFont typeface="+mj-lt"/>
              <a:buAutoNum type="alphaLcParenR"/>
            </a:pPr>
            <a:r>
              <a:rPr lang="en-US" sz="2000" dirty="0"/>
              <a:t>2 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137</a:t>
            </a:fld>
            <a:endParaRPr lang="en-US">
              <a:solidFill>
                <a:srgbClr val="5B6770"/>
              </a:solidFill>
            </a:endParaRPr>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Per the RMG 7.3.2.3.1 Reinstatement Date, the Losing REP shall submit the BDMVI no later than </a:t>
            </a:r>
            <a:r>
              <a:rPr lang="en-US" sz="2000" b="1" i="1" dirty="0">
                <a:solidFill>
                  <a:srgbClr val="00AEC7"/>
                </a:solidFill>
              </a:rPr>
              <a:t>12 days after submittal of the </a:t>
            </a:r>
            <a:r>
              <a:rPr lang="en-US" sz="2000" b="1" i="1" dirty="0" err="1">
                <a:solidFill>
                  <a:srgbClr val="00AEC7"/>
                </a:solidFill>
              </a:rPr>
              <a:t>MarkeTrak</a:t>
            </a:r>
            <a:r>
              <a:rPr lang="en-US" sz="2000" i="1" dirty="0">
                <a:solidFill>
                  <a:srgbClr val="00AEC7"/>
                </a:solidFill>
              </a:rPr>
              <a:t>.</a:t>
            </a: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p:txBody>
      </p:sp>
      <p:sp>
        <p:nvSpPr>
          <p:cNvPr id="6" name="Rectangle 5"/>
          <p:cNvSpPr/>
          <p:nvPr/>
        </p:nvSpPr>
        <p:spPr>
          <a:xfrm>
            <a:off x="1447800" y="4146121"/>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1"/>
            <a:ext cx="379677" cy="370371"/>
          </a:xfrm>
          <a:prstGeom prst="rect">
            <a:avLst/>
          </a:prstGeom>
        </p:spPr>
      </p:pic>
      <p:sp>
        <p:nvSpPr>
          <p:cNvPr id="8" name="Rectangle 7"/>
          <p:cNvSpPr/>
          <p:nvPr/>
        </p:nvSpPr>
        <p:spPr>
          <a:xfrm>
            <a:off x="304800" y="296593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A customer enrolled for service at the wrong apartment number.  Their REP of choice should issue a MVO on the incorrect address and issue a MVI on the correct address.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138</a:t>
            </a:fld>
            <a:endParaRPr lang="en-US">
              <a:solidFill>
                <a:srgbClr val="5B6770"/>
              </a:solidFill>
            </a:endParaRPr>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Generally speaking, </a:t>
            </a:r>
            <a:r>
              <a:rPr lang="en-US" sz="2000" b="1" i="1" dirty="0">
                <a:solidFill>
                  <a:srgbClr val="00AEC7"/>
                </a:solidFill>
              </a:rPr>
              <a:t>FALSE</a:t>
            </a:r>
            <a:r>
              <a:rPr lang="en-US" sz="2000" i="1" dirty="0">
                <a:solidFill>
                  <a:srgbClr val="00AEC7"/>
                </a:solidFill>
              </a:rPr>
              <a:t>, issuing a MVO on an active ESI will create a lights out situation at the incorrect address.  An Inadvertent Gain MT should be submitted to resolve the incorrect address.</a:t>
            </a:r>
          </a:p>
        </p:txBody>
      </p:sp>
      <p:sp>
        <p:nvSpPr>
          <p:cNvPr id="6" name="Rectangle 5"/>
          <p:cNvSpPr/>
          <p:nvPr/>
        </p:nvSpPr>
        <p:spPr>
          <a:xfrm>
            <a:off x="1562100" y="3782604"/>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917522"/>
            <a:ext cx="379677" cy="370371"/>
          </a:xfrm>
          <a:prstGeom prst="rect">
            <a:avLst/>
          </a:prstGeom>
        </p:spPr>
      </p:pic>
      <p:sp>
        <p:nvSpPr>
          <p:cNvPr id="8" name="Rectangle 7"/>
          <p:cNvSpPr/>
          <p:nvPr/>
        </p:nvSpPr>
        <p:spPr>
          <a:xfrm>
            <a:off x="301207"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94099" y="914400"/>
            <a:ext cx="8534400" cy="533400"/>
          </a:xfrm>
        </p:spPr>
        <p:txBody>
          <a:bodyPr/>
          <a:lstStyle/>
          <a:p>
            <a:pPr marL="0" indent="0">
              <a:spcBef>
                <a:spcPts val="1800"/>
              </a:spcBef>
              <a:buNone/>
            </a:pPr>
            <a:r>
              <a:rPr lang="en-US" sz="2000" dirty="0"/>
              <a:t>Home page now defaults to the selected report with each login.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2" y="1447800"/>
            <a:ext cx="50419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343400" y="26289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2240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Common IAG Issues,</a:t>
            </a:r>
            <a:br>
              <a:rPr lang="en-US" sz="2800" b="1" dirty="0">
                <a:solidFill>
                  <a:srgbClr val="5B6770"/>
                </a:solidFill>
              </a:rPr>
            </a:br>
            <a:r>
              <a:rPr lang="en-US" sz="2800" b="1" dirty="0">
                <a:solidFill>
                  <a:srgbClr val="5B6770"/>
                </a:solidFill>
              </a:rPr>
              <a:t>Best Practices, &amp; Quick Tips</a:t>
            </a:r>
            <a:endParaRPr lang="en-US" sz="2800" dirty="0">
              <a:solidFill>
                <a:srgbClr val="5B6770"/>
              </a:solidFill>
            </a:endParaRPr>
          </a:p>
        </p:txBody>
      </p:sp>
    </p:spTree>
    <p:extLst>
      <p:ext uri="{BB962C8B-B14F-4D97-AF65-F5344CB8AC3E}">
        <p14:creationId xmlns:p14="http://schemas.microsoft.com/office/powerpoint/2010/main" val="41730061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1"/>
          </p:nvPr>
        </p:nvSpPr>
        <p:spPr>
          <a:xfrm>
            <a:off x="304800" y="762001"/>
            <a:ext cx="8686800" cy="3955310"/>
          </a:xfrm>
        </p:spPr>
        <p:txBody>
          <a:bodyPr/>
          <a:lstStyle/>
          <a:p>
            <a:pPr marL="0" indent="0">
              <a:buNone/>
            </a:pPr>
            <a:r>
              <a:rPr lang="en-US" sz="1800" b="1" u="sng" dirty="0"/>
              <a:t>Issue</a:t>
            </a:r>
            <a:r>
              <a:rPr lang="en-US" sz="1800" b="1" dirty="0"/>
              <a:t>:</a:t>
            </a:r>
          </a:p>
          <a:p>
            <a:pPr marL="0" indent="0">
              <a:spcBef>
                <a:spcPts val="800"/>
              </a:spcBef>
              <a:buNone/>
            </a:pPr>
            <a:r>
              <a:rPr lang="en-US" sz="1800" dirty="0"/>
              <a:t>MVO’s are incorrectly being submitted for IAG situations</a:t>
            </a:r>
          </a:p>
          <a:p>
            <a:pPr marL="0" indent="0">
              <a:spcBef>
                <a:spcPts val="2400"/>
              </a:spcBef>
              <a:buNone/>
            </a:pPr>
            <a:r>
              <a:rPr lang="en-US" sz="1800" b="1" u="sng" dirty="0"/>
              <a:t>Solution</a:t>
            </a:r>
            <a:r>
              <a:rPr lang="en-US" sz="1800" b="1" dirty="0"/>
              <a:t>:</a:t>
            </a:r>
          </a:p>
          <a:p>
            <a:pPr marL="0" indent="0">
              <a:spcBef>
                <a:spcPts val="800"/>
              </a:spcBef>
              <a:buNone/>
            </a:pPr>
            <a:r>
              <a:rPr lang="en-US" sz="1800" dirty="0"/>
              <a:t>CR’s </a:t>
            </a:r>
            <a:r>
              <a:rPr lang="en-US" sz="1800" b="1" i="1" u="sng" dirty="0">
                <a:solidFill>
                  <a:schemeClr val="accent5"/>
                </a:solidFill>
              </a:rPr>
              <a:t>MUST NOT</a:t>
            </a:r>
            <a:r>
              <a:rPr lang="en-US" sz="1800" b="1" i="1" dirty="0">
                <a:solidFill>
                  <a:schemeClr val="accent5"/>
                </a:solidFill>
              </a:rPr>
              <a:t> </a:t>
            </a:r>
            <a:r>
              <a:rPr lang="en-US" sz="1800" dirty="0"/>
              <a:t>issue MVOs for active ESI IDs when IAG situations occur and/or while the </a:t>
            </a:r>
            <a:r>
              <a:rPr lang="en-US" sz="1800" dirty="0" err="1"/>
              <a:t>MarkeTrak</a:t>
            </a:r>
            <a:r>
              <a:rPr lang="en-US" sz="1800" dirty="0"/>
              <a:t> IAG/IAL process is in progress.</a:t>
            </a:r>
          </a:p>
          <a:p>
            <a:pPr marL="0" indent="0">
              <a:spcBef>
                <a:spcPts val="2400"/>
              </a:spcBef>
              <a:buNone/>
            </a:pPr>
            <a:r>
              <a:rPr lang="en-US" sz="1800" b="1" u="sng" dirty="0"/>
              <a:t>Best Practices</a:t>
            </a:r>
            <a:r>
              <a:rPr lang="en-US" sz="1800" b="1" dirty="0"/>
              <a:t>:</a:t>
            </a:r>
          </a:p>
          <a:p>
            <a:pPr>
              <a:spcBef>
                <a:spcPts val="800"/>
              </a:spcBef>
            </a:pPr>
            <a:r>
              <a:rPr lang="en-US" sz="1800" dirty="0"/>
              <a:t>Ask probing questions to ensure proper customer action is taken. (i.e. “Do you currently live here?”; “Was the original address provided incorrect?”)</a:t>
            </a:r>
          </a:p>
          <a:p>
            <a:pPr>
              <a:spcBef>
                <a:spcPts val="800"/>
              </a:spcBef>
            </a:pPr>
            <a:r>
              <a:rPr lang="en-US" sz="1800" dirty="0"/>
              <a:t>For an incorrect address, review ERCOT’s MIS to see if the MVI resulted in an 814_06 Loss Transaction being sent to a Losing REP.  If so, issue an IAG MT.</a:t>
            </a:r>
          </a:p>
          <a:p>
            <a:pPr marL="0" indent="0">
              <a:spcBef>
                <a:spcPts val="800"/>
              </a:spcBef>
              <a:buNone/>
            </a:pPr>
            <a:endParaRPr lang="en-US" sz="1800" dirty="0"/>
          </a:p>
        </p:txBody>
      </p:sp>
      <p:sp>
        <p:nvSpPr>
          <p:cNvPr id="5" name="TextBox 4">
            <a:extLst>
              <a:ext uri="{FF2B5EF4-FFF2-40B4-BE49-F238E27FC236}">
                <a16:creationId xmlns:a16="http://schemas.microsoft.com/office/drawing/2014/main" id="{00B86517-7624-4264-A384-49C76914D8C3}"/>
              </a:ext>
            </a:extLst>
          </p:cNvPr>
          <p:cNvSpPr txBox="1"/>
          <p:nvPr/>
        </p:nvSpPr>
        <p:spPr>
          <a:xfrm>
            <a:off x="228600" y="4572000"/>
            <a:ext cx="8610600" cy="1646605"/>
          </a:xfrm>
          <a:prstGeom prst="rect">
            <a:avLst/>
          </a:prstGeom>
          <a:noFill/>
          <a:ln>
            <a:noFill/>
          </a:ln>
        </p:spPr>
        <p:txBody>
          <a:bodyPr wrap="square" rtlCol="0">
            <a:spAutoFit/>
          </a:bodyPr>
          <a:lstStyle/>
          <a:p>
            <a:pPr algn="ctr"/>
            <a:r>
              <a:rPr lang="en-US" sz="1400" b="1" u="sng" dirty="0">
                <a:solidFill>
                  <a:srgbClr val="FF8200"/>
                </a:solidFill>
              </a:rPr>
              <a:t>Transaction Flow for Inadvertent Gain situation</a:t>
            </a:r>
          </a:p>
          <a:p>
            <a:endParaRPr lang="en-US" sz="1000" dirty="0">
              <a:solidFill>
                <a:srgbClr val="00AEC7"/>
              </a:solidFill>
            </a:endParaRPr>
          </a:p>
          <a:p>
            <a:pPr lvl="6"/>
            <a:r>
              <a:rPr lang="en-US" sz="1100" dirty="0">
                <a:solidFill>
                  <a:srgbClr val="00AEC7"/>
                </a:solidFill>
              </a:rPr>
              <a:t>814_01	CR to ERCOT</a:t>
            </a:r>
          </a:p>
          <a:p>
            <a:pPr lvl="6"/>
            <a:r>
              <a:rPr lang="en-US" sz="1100" dirty="0">
                <a:solidFill>
                  <a:srgbClr val="00AEC7"/>
                </a:solidFill>
              </a:rPr>
              <a:t>814_03 	ERCOT to TDSP</a:t>
            </a:r>
          </a:p>
          <a:p>
            <a:pPr lvl="6"/>
            <a:r>
              <a:rPr lang="en-US" sz="1100" dirty="0">
                <a:solidFill>
                  <a:srgbClr val="00AEC7"/>
                </a:solidFill>
              </a:rPr>
              <a:t>814_04	TDSP to ERCOT</a:t>
            </a:r>
          </a:p>
          <a:p>
            <a:pPr lvl="6"/>
            <a:r>
              <a:rPr lang="en-US" sz="1100" dirty="0">
                <a:solidFill>
                  <a:srgbClr val="00AEC7"/>
                </a:solidFill>
              </a:rPr>
              <a:t>814_05 	ERCOT to CR</a:t>
            </a:r>
          </a:p>
          <a:p>
            <a:pPr lvl="6"/>
            <a:r>
              <a:rPr lang="en-US" sz="1100" b="1" dirty="0">
                <a:solidFill>
                  <a:srgbClr val="FF0000"/>
                </a:solidFill>
                <a:highlight>
                  <a:srgbClr val="FFFF00"/>
                </a:highlight>
              </a:rPr>
              <a:t>814_06 </a:t>
            </a:r>
            <a:r>
              <a:rPr lang="en-US" sz="1100" b="1" dirty="0">
                <a:solidFill>
                  <a:srgbClr val="FF0000"/>
                </a:solidFill>
              </a:rPr>
              <a:t>	</a:t>
            </a:r>
            <a:r>
              <a:rPr lang="en-US" sz="1100" b="1" dirty="0">
                <a:solidFill>
                  <a:srgbClr val="FF0000"/>
                </a:solidFill>
                <a:highlight>
                  <a:srgbClr val="FFFF00"/>
                </a:highlight>
              </a:rPr>
              <a:t>ERCOT to Losing CR</a:t>
            </a:r>
          </a:p>
          <a:p>
            <a:pPr lvl="6"/>
            <a:r>
              <a:rPr lang="en-US" sz="1100" dirty="0">
                <a:solidFill>
                  <a:srgbClr val="00AEC7"/>
                </a:solidFill>
              </a:rPr>
              <a:t>867_04	TDSP to CR</a:t>
            </a:r>
          </a:p>
          <a:p>
            <a:pPr lvl="6"/>
            <a:r>
              <a:rPr lang="en-US" sz="1100" dirty="0">
                <a:solidFill>
                  <a:srgbClr val="00AEC7"/>
                </a:solidFill>
              </a:rPr>
              <a:t>867_03F	TDSP to Losing CR</a:t>
            </a:r>
          </a:p>
        </p:txBody>
      </p:sp>
    </p:spTree>
    <p:extLst>
      <p:ext uri="{BB962C8B-B14F-4D97-AF65-F5344CB8AC3E}">
        <p14:creationId xmlns:p14="http://schemas.microsoft.com/office/powerpoint/2010/main" val="32594656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IAGs in progress for ESI IDs by:</a:t>
            </a:r>
          </a:p>
          <a:p>
            <a:pPr marL="640080">
              <a:spcBef>
                <a:spcPts val="600"/>
              </a:spcBef>
            </a:pPr>
            <a:r>
              <a:rPr lang="en-US" sz="1800" dirty="0"/>
              <a:t>Identifying IAGs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IAG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142</a:t>
            </a:fld>
            <a:endParaRPr lang="en-US">
              <a:solidFill>
                <a:srgbClr val="5B6770"/>
              </a:solidFill>
            </a:endParaRPr>
          </a:p>
        </p:txBody>
      </p:sp>
    </p:spTree>
    <p:extLst>
      <p:ext uri="{BB962C8B-B14F-4D97-AF65-F5344CB8AC3E}">
        <p14:creationId xmlns:p14="http://schemas.microsoft.com/office/powerpoint/2010/main" val="5255428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for resolution of IAGs</a:t>
            </a:r>
          </a:p>
        </p:txBody>
      </p:sp>
      <p:sp>
        <p:nvSpPr>
          <p:cNvPr id="3" name="Content Placeholder 2"/>
          <p:cNvSpPr>
            <a:spLocks noGrp="1"/>
          </p:cNvSpPr>
          <p:nvPr>
            <p:ph idx="1"/>
          </p:nvPr>
        </p:nvSpPr>
        <p:spPr>
          <a:xfrm>
            <a:off x="381000"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maintain “rolodex” contacts and work escalations on a daily basis.</a:t>
            </a:r>
          </a:p>
          <a:p>
            <a:pPr marL="0" indent="0">
              <a:spcBef>
                <a:spcPts val="600"/>
              </a:spcBef>
              <a:buNone/>
            </a:pPr>
            <a:endParaRPr lang="en-US" sz="2000" dirty="0"/>
          </a:p>
          <a:p>
            <a:pPr marL="0" indent="0">
              <a:spcBef>
                <a:spcPts val="600"/>
              </a:spcBef>
              <a:buNone/>
            </a:pPr>
            <a:r>
              <a:rPr lang="en-US" sz="2000" b="1" u="sng" dirty="0"/>
              <a:t>Best Practice</a:t>
            </a:r>
            <a:r>
              <a:rPr lang="en-US" sz="2000" b="1" dirty="0"/>
              <a:t>:</a:t>
            </a:r>
          </a:p>
          <a:p>
            <a:pPr marL="0" indent="0">
              <a:spcBef>
                <a:spcPts val="600"/>
              </a:spcBef>
              <a:buNone/>
            </a:pPr>
            <a:r>
              <a:rPr lang="en-US" sz="2000" dirty="0"/>
              <a:t>Designate one of the escalation contacts as a departmental mailbox instead of an individual</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143</a:t>
            </a:fld>
            <a:endParaRPr lang="en-US">
              <a:solidFill>
                <a:srgbClr val="5B6770"/>
              </a:solidFill>
            </a:endParaRPr>
          </a:p>
        </p:txBody>
      </p:sp>
      <p:sp>
        <p:nvSpPr>
          <p:cNvPr id="5" name="TextBox 4"/>
          <p:cNvSpPr txBox="1"/>
          <p:nvPr/>
        </p:nvSpPr>
        <p:spPr>
          <a:xfrm>
            <a:off x="5455807" y="1859825"/>
            <a:ext cx="3383393" cy="4185761"/>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rPr>
              <a:t>Escalation Path Recommendations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First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the assigned agent working the issue.</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Second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primary and secondary contact in Rolodex.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Third Escalation: </a:t>
            </a:r>
            <a:r>
              <a:rPr lang="en-US" altLang="en-US" sz="1600" dirty="0">
                <a:solidFill>
                  <a:prstClr val="white"/>
                </a:solidFill>
              </a:rPr>
              <a:t>include REP Relations/ERCOT Account Manager</a:t>
            </a:r>
          </a:p>
          <a:p>
            <a:pPr marL="0" lvl="2">
              <a:spcBef>
                <a:spcPts val="1200"/>
              </a:spcBef>
              <a:buSzPct val="68000"/>
              <a:defRPr/>
            </a:pPr>
            <a:r>
              <a:rPr lang="en-US" altLang="en-US" sz="1600" dirty="0">
                <a:solidFill>
                  <a:srgbClr val="FF0000"/>
                </a:solidFill>
              </a:rPr>
              <a:t>Allow 3-5 business days between escalations.</a:t>
            </a:r>
          </a:p>
        </p:txBody>
      </p:sp>
    </p:spTree>
    <p:extLst>
      <p:ext uri="{BB962C8B-B14F-4D97-AF65-F5344CB8AC3E}">
        <p14:creationId xmlns:p14="http://schemas.microsoft.com/office/powerpoint/2010/main" val="10909000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04800"/>
            <a:ext cx="8458200" cy="518318"/>
          </a:xfrm>
        </p:spPr>
        <p:txBody>
          <a:bodyPr/>
          <a:lstStyle/>
          <a:p>
            <a:r>
              <a:rPr lang="en-US" sz="2800" dirty="0"/>
              <a:t>Expected Level of Performance</a:t>
            </a:r>
          </a:p>
        </p:txBody>
      </p:sp>
      <p:sp>
        <p:nvSpPr>
          <p:cNvPr id="3" name="Content Placeholder 2"/>
          <p:cNvSpPr>
            <a:spLocks noGrp="1"/>
          </p:cNvSpPr>
          <p:nvPr>
            <p:ph idx="1"/>
          </p:nvPr>
        </p:nvSpPr>
        <p:spPr>
          <a:xfrm>
            <a:off x="457200" y="914400"/>
            <a:ext cx="8458200" cy="5334000"/>
          </a:xfrm>
        </p:spPr>
        <p:txBody>
          <a:bodyPr/>
          <a:lstStyle/>
          <a:p>
            <a:pPr marL="0" indent="0">
              <a:spcBef>
                <a:spcPts val="450"/>
              </a:spcBef>
              <a:buNone/>
            </a:pPr>
            <a:r>
              <a:rPr lang="en-US" sz="2000" b="1" u="sng" dirty="0"/>
              <a:t>Issue</a:t>
            </a:r>
            <a:r>
              <a:rPr lang="en-US" sz="2000" b="1" dirty="0"/>
              <a:t>:</a:t>
            </a:r>
          </a:p>
          <a:p>
            <a:pPr marL="0" indent="0">
              <a:spcBef>
                <a:spcPts val="0"/>
              </a:spcBef>
              <a:buNone/>
            </a:pPr>
            <a:r>
              <a:rPr lang="en-US" sz="2000" dirty="0"/>
              <a:t>Untimely resolution of IAG issues</a:t>
            </a:r>
          </a:p>
          <a:p>
            <a:pPr marL="0" indent="0">
              <a:spcBef>
                <a:spcPts val="600"/>
              </a:spcBef>
              <a:buNone/>
            </a:pPr>
            <a:r>
              <a:rPr lang="en-US" sz="2000" b="1" u="sng" dirty="0"/>
              <a:t>Solution</a:t>
            </a:r>
            <a:r>
              <a:rPr lang="en-US" sz="2000" b="1" dirty="0"/>
              <a:t>:</a:t>
            </a:r>
          </a:p>
          <a:p>
            <a:pPr marL="0" indent="0">
              <a:spcBef>
                <a:spcPts val="450"/>
              </a:spcBef>
              <a:buNone/>
            </a:pPr>
            <a:r>
              <a:rPr lang="en-US" sz="2000" dirty="0"/>
              <a:t>Adoption of timelines stated in Retail Market Guide</a:t>
            </a:r>
          </a:p>
          <a:p>
            <a:pPr marL="0" indent="0">
              <a:spcBef>
                <a:spcPts val="600"/>
              </a:spcBef>
              <a:buNone/>
            </a:pPr>
            <a:r>
              <a:rPr lang="en-US" sz="2000" b="1" u="sng" dirty="0"/>
              <a:t>Best Practice</a:t>
            </a:r>
            <a:r>
              <a:rPr lang="en-US" sz="2000" b="1" dirty="0"/>
              <a:t>:</a:t>
            </a:r>
          </a:p>
          <a:p>
            <a:pPr marL="0" indent="0">
              <a:spcBef>
                <a:spcPts val="450"/>
              </a:spcBef>
              <a:buNone/>
            </a:pPr>
            <a:r>
              <a:rPr lang="en-US" sz="2000" dirty="0"/>
              <a:t>REPs to develop internal SLAs to address MTs aligning with market’s expected level of performance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144</a:t>
            </a:fld>
            <a:endParaRPr lang="en-US">
              <a:solidFill>
                <a:srgbClr val="5B6770"/>
              </a:solidFill>
            </a:endParaRPr>
          </a:p>
        </p:txBody>
      </p:sp>
      <p:graphicFrame>
        <p:nvGraphicFramePr>
          <p:cNvPr id="6" name="Diagram 5">
            <a:extLst>
              <a:ext uri="{FF2B5EF4-FFF2-40B4-BE49-F238E27FC236}">
                <a16:creationId xmlns:a16="http://schemas.microsoft.com/office/drawing/2014/main" id="{092EA5DC-0B6D-484F-BDCA-0B6BB1B5EE49}"/>
              </a:ext>
            </a:extLst>
          </p:cNvPr>
          <p:cNvGraphicFramePr/>
          <p:nvPr>
            <p:extLst>
              <p:ext uri="{D42A27DB-BD31-4B8C-83A1-F6EECF244321}">
                <p14:modId xmlns:p14="http://schemas.microsoft.com/office/powerpoint/2010/main" val="580187844"/>
              </p:ext>
            </p:extLst>
          </p:nvPr>
        </p:nvGraphicFramePr>
        <p:xfrm>
          <a:off x="457200" y="35814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76600" y="5970350"/>
            <a:ext cx="4789932"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a:t>
            </a:r>
            <a:r>
              <a:rPr lang="en-US" dirty="0">
                <a:solidFill>
                  <a:schemeClr val="bg1"/>
                </a:solidFill>
              </a:rPr>
              <a:t> Inadvertent Gain Process</a:t>
            </a:r>
          </a:p>
        </p:txBody>
      </p:sp>
    </p:spTree>
    <p:extLst>
      <p:ext uri="{BB962C8B-B14F-4D97-AF65-F5344CB8AC3E}">
        <p14:creationId xmlns:p14="http://schemas.microsoft.com/office/powerpoint/2010/main" val="31644901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Occupant</a:t>
            </a:r>
          </a:p>
        </p:txBody>
      </p:sp>
      <p:sp>
        <p:nvSpPr>
          <p:cNvPr id="3" name="Content Placeholder 2"/>
          <p:cNvSpPr>
            <a:spLocks noGrp="1"/>
          </p:cNvSpPr>
          <p:nvPr>
            <p:ph idx="1"/>
          </p:nvPr>
        </p:nvSpPr>
        <p:spPr>
          <a:xfrm>
            <a:off x="381000" y="685800"/>
            <a:ext cx="8458200" cy="3623878"/>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Losing REP responds to an IAG indicating:</a:t>
            </a:r>
          </a:p>
          <a:p>
            <a:pPr>
              <a:spcBef>
                <a:spcPts val="600"/>
              </a:spcBef>
            </a:pPr>
            <a:r>
              <a:rPr lang="en-US" sz="2000" dirty="0"/>
              <a:t>“their customer no longer occupies the premise”</a:t>
            </a:r>
          </a:p>
          <a:p>
            <a:pPr>
              <a:spcBef>
                <a:spcPts val="600"/>
              </a:spcBef>
            </a:pPr>
            <a:r>
              <a:rPr lang="en-US" sz="2000" dirty="0"/>
              <a:t>“no longer under contract”</a:t>
            </a:r>
          </a:p>
          <a:p>
            <a:pPr>
              <a:spcBef>
                <a:spcPts val="600"/>
              </a:spcBef>
            </a:pPr>
            <a:r>
              <a:rPr lang="en-US" sz="2000" dirty="0"/>
              <a:t>“cannot reach the customer”</a:t>
            </a:r>
          </a:p>
          <a:p>
            <a:pPr>
              <a:spcBef>
                <a:spcPts val="600"/>
              </a:spcBef>
            </a:pPr>
            <a:r>
              <a:rPr lang="en-US" sz="2000" dirty="0"/>
              <a:t>“Customer no longer wants us as REP of Record”</a:t>
            </a:r>
          </a:p>
          <a:p>
            <a:pPr marL="0" indent="0">
              <a:spcBef>
                <a:spcPts val="600"/>
              </a:spcBef>
              <a:buNone/>
            </a:pPr>
            <a:r>
              <a:rPr lang="en-US" sz="2000" dirty="0"/>
              <a:t>and attempts to ‘</a:t>
            </a:r>
            <a:r>
              <a:rPr lang="en-US" sz="2000" dirty="0" err="1"/>
              <a:t>unexecute</a:t>
            </a:r>
            <a:r>
              <a:rPr lang="en-US" sz="2000" dirty="0"/>
              <a:t>’ the IAG MT issue.</a:t>
            </a:r>
          </a:p>
          <a:p>
            <a:pPr marL="0" indent="0">
              <a:spcBef>
                <a:spcPts val="1800"/>
              </a:spcBef>
              <a:buNone/>
            </a:pPr>
            <a:r>
              <a:rPr lang="en-US" sz="2000" b="1" u="sng" dirty="0"/>
              <a:t>Solution</a:t>
            </a:r>
            <a:r>
              <a:rPr lang="en-US" sz="2000" b="1" dirty="0"/>
              <a:t>:</a:t>
            </a:r>
          </a:p>
          <a:p>
            <a:pPr marL="0" indent="0">
              <a:spcBef>
                <a:spcPts val="600"/>
              </a:spcBef>
              <a:buNone/>
            </a:pPr>
            <a:r>
              <a:rPr lang="en-US" sz="2000" dirty="0"/>
              <a:t>These are </a:t>
            </a:r>
            <a:r>
              <a:rPr lang="en-US" sz="2400" b="1" u="sng" dirty="0">
                <a:solidFill>
                  <a:srgbClr val="FF0000"/>
                </a:solidFill>
              </a:rPr>
              <a:t>NOT</a:t>
            </a:r>
            <a:r>
              <a:rPr lang="en-US" sz="2000" dirty="0"/>
              <a:t> valid reasons for </a:t>
            </a:r>
            <a:r>
              <a:rPr lang="en-US" sz="2000" dirty="0" err="1"/>
              <a:t>unexecuting</a:t>
            </a:r>
            <a:r>
              <a:rPr lang="en-US" sz="2000" dirty="0"/>
              <a:t> MT (RMG 7.3.2.5 Invalid Reject/</a:t>
            </a:r>
            <a:r>
              <a:rPr lang="en-US" sz="2000" dirty="0" err="1"/>
              <a:t>Unexecutable</a:t>
            </a:r>
            <a:r>
              <a:rPr lang="en-US" sz="2000" dirty="0"/>
              <a:t> Reasons)</a:t>
            </a:r>
          </a:p>
          <a:p>
            <a:pPr marL="0" indent="0">
              <a:spcBef>
                <a:spcPts val="1800"/>
              </a:spcBef>
              <a:buNone/>
            </a:pPr>
            <a:r>
              <a:rPr lang="en-US" sz="2000" b="1" u="sng" dirty="0"/>
              <a:t>Best Practice</a:t>
            </a:r>
            <a:r>
              <a:rPr lang="en-US" sz="2000" b="1" dirty="0"/>
              <a:t>:</a:t>
            </a:r>
          </a:p>
          <a:p>
            <a:pPr marL="0" indent="0">
              <a:spcBef>
                <a:spcPts val="600"/>
              </a:spcBef>
              <a:buNone/>
            </a:pPr>
            <a:r>
              <a:rPr lang="en-US" sz="2000" dirty="0"/>
              <a:t>Losing REP must regain ESI ID and initiate the Current Occupant process</a:t>
            </a:r>
          </a:p>
          <a:p>
            <a:pPr lvl="5">
              <a:buSzPct val="90000"/>
              <a:buFont typeface="Wingdings" panose="05000000000000000000" pitchFamily="2" charset="2"/>
              <a:buChar char="Ø"/>
            </a:pPr>
            <a:r>
              <a:rPr lang="en-US" sz="1800" b="1" dirty="0">
                <a:solidFill>
                  <a:srgbClr val="FF0000"/>
                </a:solidFill>
              </a:rPr>
              <a:t>Reference: PUCT Subst. R. 25.489(</a:t>
            </a:r>
            <a:r>
              <a:rPr lang="en-US" sz="1800" b="1" dirty="0" err="1">
                <a:solidFill>
                  <a:srgbClr val="FF0000"/>
                </a:solidFill>
              </a:rPr>
              <a:t>i</a:t>
            </a:r>
            <a:r>
              <a:rPr lang="en-US" sz="1800" b="1" dirty="0">
                <a:solidFill>
                  <a:srgbClr val="FF0000"/>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145</a:t>
            </a:fld>
            <a:endParaRPr lang="en-US">
              <a:solidFill>
                <a:srgbClr val="5B6770"/>
              </a:solidFill>
            </a:endParaRPr>
          </a:p>
        </p:txBody>
      </p:sp>
    </p:spTree>
    <p:extLst>
      <p:ext uri="{BB962C8B-B14F-4D97-AF65-F5344CB8AC3E}">
        <p14:creationId xmlns:p14="http://schemas.microsoft.com/office/powerpoint/2010/main" val="28122655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1"/>
          </p:nvPr>
        </p:nvSpPr>
        <p:spPr>
          <a:xfrm>
            <a:off x="381000" y="916861"/>
            <a:ext cx="8458200" cy="3827078"/>
          </a:xfrm>
        </p:spPr>
        <p:txBody>
          <a:bodyPr/>
          <a:lstStyle/>
          <a:p>
            <a:pPr marL="0" indent="0">
              <a:buNone/>
            </a:pPr>
            <a:r>
              <a:rPr lang="en-US" sz="2000" b="1" u="sng" dirty="0"/>
              <a:t>Issue</a:t>
            </a:r>
            <a:r>
              <a:rPr lang="en-US" sz="2000" b="1" dirty="0"/>
              <a:t>:</a:t>
            </a:r>
          </a:p>
          <a:p>
            <a:pPr marL="0" indent="0">
              <a:spcBef>
                <a:spcPts val="600"/>
              </a:spcBef>
              <a:buNone/>
            </a:pPr>
            <a:r>
              <a:rPr lang="en-US" sz="2000" dirty="0"/>
              <a:t>A switch hold is active on account which has been identified as having an IAG</a:t>
            </a:r>
          </a:p>
          <a:p>
            <a:pPr marL="0" indent="0">
              <a:spcBef>
                <a:spcPts val="1800"/>
              </a:spcBef>
              <a:buNone/>
            </a:pPr>
            <a:r>
              <a:rPr lang="en-US" sz="2000" b="1" u="sng" dirty="0"/>
              <a:t>Solution</a:t>
            </a:r>
            <a:r>
              <a:rPr lang="en-US" sz="2000" b="1" dirty="0"/>
              <a:t>:</a:t>
            </a:r>
          </a:p>
          <a:p>
            <a:pPr marL="0" indent="0">
              <a:spcBef>
                <a:spcPts val="600"/>
              </a:spcBef>
              <a:buNone/>
            </a:pPr>
            <a:r>
              <a:rPr lang="en-US" sz="2000" dirty="0"/>
              <a:t>When IAG is submitted and accepted, the switch hold should be removed by the Gaining REP in order prevent BDMVI from being rejected and any delay in completing the </a:t>
            </a:r>
            <a:r>
              <a:rPr lang="en-US" sz="2000" dirty="0" err="1"/>
              <a:t>MarkeTrak</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a:t>When working IAL/IAG issues identify if your ESI ID currently has an active Switch Hold and remove as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146</a:t>
            </a:fld>
            <a:endParaRPr lang="en-US">
              <a:solidFill>
                <a:srgbClr val="5B6770"/>
              </a:solidFill>
            </a:endParaRPr>
          </a:p>
        </p:txBody>
      </p:sp>
      <p:sp>
        <p:nvSpPr>
          <p:cNvPr id="5" name="TextBox 4"/>
          <p:cNvSpPr txBox="1"/>
          <p:nvPr/>
        </p:nvSpPr>
        <p:spPr>
          <a:xfrm>
            <a:off x="1339913" y="5233482"/>
            <a:ext cx="6477000"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7.3.2.3</a:t>
            </a:r>
            <a:r>
              <a:rPr lang="en-US" dirty="0">
                <a:solidFill>
                  <a:schemeClr val="bg1"/>
                </a:solidFill>
              </a:rPr>
              <a:t> </a:t>
            </a:r>
            <a:r>
              <a:rPr lang="x-none" dirty="0">
                <a:solidFill>
                  <a:schemeClr val="bg1"/>
                </a:solidFill>
              </a:rPr>
              <a:t>Resolution of Inadvertent Gains</a:t>
            </a:r>
            <a:endParaRPr lang="en-US" dirty="0">
              <a:solidFill>
                <a:schemeClr val="bg1"/>
              </a:solidFill>
            </a:endParaRPr>
          </a:p>
        </p:txBody>
      </p:sp>
    </p:spTree>
    <p:extLst>
      <p:ext uri="{BB962C8B-B14F-4D97-AF65-F5344CB8AC3E}">
        <p14:creationId xmlns:p14="http://schemas.microsoft.com/office/powerpoint/2010/main" val="1217343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Portals (online enrollment/Multi-Family Portals)</a:t>
            </a:r>
          </a:p>
        </p:txBody>
      </p:sp>
      <p:sp>
        <p:nvSpPr>
          <p:cNvPr id="3" name="Content Placeholder 2"/>
          <p:cNvSpPr>
            <a:spLocks noGrp="1"/>
          </p:cNvSpPr>
          <p:nvPr>
            <p:ph idx="1"/>
          </p:nvPr>
        </p:nvSpPr>
        <p:spPr>
          <a:xfrm>
            <a:off x="381000" y="916861"/>
            <a:ext cx="8458200" cy="3827078"/>
          </a:xfrm>
        </p:spPr>
        <p:txBody>
          <a:bodyPr/>
          <a:lstStyle/>
          <a:p>
            <a:pPr marL="0" indent="0">
              <a:buNone/>
            </a:pPr>
            <a:endParaRPr lang="en-US" sz="2000" b="1" u="sng" dirty="0"/>
          </a:p>
          <a:p>
            <a:pPr marL="0" indent="0">
              <a:buNone/>
            </a:pPr>
            <a:r>
              <a:rPr lang="en-US" sz="2000" b="1" u="sng" dirty="0"/>
              <a:t>Issue</a:t>
            </a:r>
            <a:r>
              <a:rPr lang="en-US" sz="2000" b="1" dirty="0"/>
              <a:t>:</a:t>
            </a:r>
          </a:p>
          <a:p>
            <a:pPr marL="0" indent="0">
              <a:spcBef>
                <a:spcPts val="600"/>
              </a:spcBef>
              <a:buNone/>
            </a:pPr>
            <a:r>
              <a:rPr lang="en-US" sz="2000" dirty="0"/>
              <a:t>Customers use Self-Service portals to initiate MVI’s, Transfers of Service or MVOs</a:t>
            </a:r>
          </a:p>
          <a:p>
            <a:pPr marL="0" indent="0">
              <a:spcBef>
                <a:spcPts val="1800"/>
              </a:spcBef>
              <a:buNone/>
            </a:pPr>
            <a:r>
              <a:rPr lang="en-US" sz="2000" b="1" u="sng" dirty="0"/>
              <a:t>Solution</a:t>
            </a:r>
            <a:r>
              <a:rPr lang="en-US" sz="2000" b="1" dirty="0"/>
              <a:t>:</a:t>
            </a:r>
          </a:p>
          <a:p>
            <a:pPr marL="0" indent="0">
              <a:spcBef>
                <a:spcPts val="600"/>
              </a:spcBef>
              <a:buNone/>
            </a:pPr>
            <a:r>
              <a:rPr lang="en-US" sz="2000" dirty="0"/>
              <a:t>Establish safeguards ensuring that customers who may have inadvertently selected an incorrect address do not cause a lights out situation.</a:t>
            </a:r>
          </a:p>
          <a:p>
            <a:pPr marL="0" indent="0">
              <a:spcBef>
                <a:spcPts val="1800"/>
              </a:spcBef>
              <a:buNone/>
            </a:pPr>
            <a:r>
              <a:rPr lang="en-US" sz="2000" b="1" u="sng" dirty="0"/>
              <a:t>Best Practice</a:t>
            </a:r>
            <a:r>
              <a:rPr lang="en-US" sz="2000" b="1" dirty="0"/>
              <a:t>:</a:t>
            </a:r>
          </a:p>
          <a:p>
            <a:pPr>
              <a:spcBef>
                <a:spcPts val="600"/>
              </a:spcBef>
            </a:pPr>
            <a:r>
              <a:rPr lang="en-US" sz="2000" dirty="0"/>
              <a:t>Limited functionality for transfers of service within XX amount of days.</a:t>
            </a:r>
          </a:p>
          <a:p>
            <a:pPr>
              <a:spcBef>
                <a:spcPts val="600"/>
              </a:spcBef>
            </a:pPr>
            <a:r>
              <a:rPr lang="en-US" sz="2000" dirty="0"/>
              <a:t>Redirect the customer to contact call center in move out situations</a:t>
            </a:r>
          </a:p>
          <a:p>
            <a:pPr>
              <a:spcBef>
                <a:spcPts val="600"/>
              </a:spcBef>
            </a:pPr>
            <a:r>
              <a:rPr lang="en-US" sz="2000" dirty="0"/>
              <a:t>Display FAQ’s regarding Inadvertent Switches</a:t>
            </a:r>
          </a:p>
          <a:p>
            <a:pPr>
              <a:spcBef>
                <a:spcPts val="600"/>
              </a:spcBef>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147</a:t>
            </a:fld>
            <a:endParaRPr lang="en-US">
              <a:solidFill>
                <a:srgbClr val="5B6770"/>
              </a:solidFill>
            </a:endParaRPr>
          </a:p>
        </p:txBody>
      </p:sp>
    </p:spTree>
    <p:extLst>
      <p:ext uri="{BB962C8B-B14F-4D97-AF65-F5344CB8AC3E}">
        <p14:creationId xmlns:p14="http://schemas.microsoft.com/office/powerpoint/2010/main" val="262443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IAL Issues with Customer Rescission</a:t>
            </a:r>
          </a:p>
        </p:txBody>
      </p:sp>
      <p:sp>
        <p:nvSpPr>
          <p:cNvPr id="3" name="Content Placeholder 2"/>
          <p:cNvSpPr>
            <a:spLocks noGrp="1"/>
          </p:cNvSpPr>
          <p:nvPr>
            <p:ph idx="1"/>
          </p:nvPr>
        </p:nvSpPr>
        <p:spPr/>
        <p:txBody>
          <a:bodyPr/>
          <a:lstStyle/>
          <a:p>
            <a:pPr marL="0" indent="0">
              <a:buNone/>
            </a:pPr>
            <a:r>
              <a:rPr lang="en-US" sz="2000" b="1" u="sng" dirty="0"/>
              <a:t>Issue</a:t>
            </a:r>
            <a:r>
              <a:rPr lang="en-US" sz="2000" b="1" dirty="0"/>
              <a:t>:</a:t>
            </a:r>
          </a:p>
          <a:p>
            <a:pPr marL="0" indent="0">
              <a:spcBef>
                <a:spcPts val="600"/>
              </a:spcBef>
              <a:buNone/>
            </a:pPr>
            <a:r>
              <a:rPr lang="en-US" sz="2000" dirty="0"/>
              <a:t>Losing REP issues IAL MT prior to the Gaining REP being able to issue Customer Rescission MT</a:t>
            </a:r>
          </a:p>
          <a:p>
            <a:pPr marL="0" indent="0">
              <a:spcBef>
                <a:spcPts val="1800"/>
              </a:spcBef>
              <a:buNone/>
            </a:pPr>
            <a:r>
              <a:rPr lang="en-US" sz="2000" b="1" u="sng" dirty="0"/>
              <a:t>Solution</a:t>
            </a:r>
            <a:r>
              <a:rPr lang="en-US" sz="2000" b="1" dirty="0"/>
              <a:t>:</a:t>
            </a:r>
          </a:p>
          <a:p>
            <a:pPr marL="0" indent="0">
              <a:spcBef>
                <a:spcPts val="600"/>
              </a:spcBef>
              <a:buNone/>
            </a:pPr>
            <a:r>
              <a:rPr lang="en-US" sz="2000" dirty="0"/>
              <a:t>Gaining REP should create Customer Rescission MT linking it to the Losing REP’s IAL MT.   </a:t>
            </a:r>
          </a:p>
          <a:p>
            <a:pPr marL="0" indent="0">
              <a:spcBef>
                <a:spcPts val="1800"/>
              </a:spcBef>
              <a:buNone/>
            </a:pPr>
            <a:r>
              <a:rPr lang="en-US" sz="2000" b="1" u="sng" dirty="0"/>
              <a:t>Best Practice</a:t>
            </a:r>
            <a:r>
              <a:rPr lang="en-US" sz="2000" b="1" dirty="0"/>
              <a:t>:</a:t>
            </a:r>
          </a:p>
          <a:p>
            <a:pPr>
              <a:spcBef>
                <a:spcPts val="600"/>
              </a:spcBef>
            </a:pPr>
            <a:r>
              <a:rPr lang="en-US" sz="2000" dirty="0"/>
              <a:t>Rescission </a:t>
            </a:r>
            <a:r>
              <a:rPr lang="en-US" sz="2000" dirty="0" err="1"/>
              <a:t>MarkeTrak</a:t>
            </a:r>
            <a:r>
              <a:rPr lang="en-US" sz="2000" dirty="0"/>
              <a:t> should be created prior to executing the Losing REP’s IAL</a:t>
            </a:r>
          </a:p>
          <a:p>
            <a:pPr>
              <a:spcBef>
                <a:spcPts val="600"/>
              </a:spcBef>
            </a:pPr>
            <a:r>
              <a:rPr lang="en-US" sz="2000" dirty="0"/>
              <a:t>Linking the MT’s together allows for quicker resolution and tracking</a:t>
            </a:r>
          </a:p>
          <a:p>
            <a:pPr>
              <a:spcBef>
                <a:spcPts val="600"/>
              </a:spcBef>
            </a:pPr>
            <a:r>
              <a:rPr lang="en-US" sz="2000" dirty="0" err="1"/>
              <a:t>Unexecute</a:t>
            </a:r>
            <a:r>
              <a:rPr lang="en-US" sz="2000" dirty="0"/>
              <a:t> Losing REP’s IAL MT as a duplicate issue.</a:t>
            </a:r>
          </a:p>
          <a:p>
            <a:pPr marL="0" indent="0">
              <a:spcBef>
                <a:spcPts val="600"/>
              </a:spcBef>
              <a:buNone/>
            </a:pP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148</a:t>
            </a:fld>
            <a:endParaRPr lang="en-US" dirty="0">
              <a:solidFill>
                <a:srgbClr val="5B6770"/>
              </a:solidFill>
            </a:endParaRPr>
          </a:p>
        </p:txBody>
      </p:sp>
    </p:spTree>
    <p:extLst>
      <p:ext uri="{BB962C8B-B14F-4D97-AF65-F5344CB8AC3E}">
        <p14:creationId xmlns:p14="http://schemas.microsoft.com/office/powerpoint/2010/main" val="34771891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7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50837" y="1600200"/>
            <a:ext cx="8534400" cy="4343400"/>
          </a:xfrm>
        </p:spPr>
        <p:txBody>
          <a:bodyPr/>
          <a:lstStyle/>
          <a:p>
            <a:pPr marL="0" indent="0">
              <a:spcBef>
                <a:spcPts val="600"/>
              </a:spcBef>
              <a:buNone/>
            </a:pPr>
            <a:r>
              <a:rPr lang="en-US" sz="1800" b="1" dirty="0" err="1"/>
              <a:t>MarkeTrak</a:t>
            </a:r>
            <a:r>
              <a:rPr lang="en-US" sz="1800" b="1" dirty="0"/>
              <a:t> Tool Bar</a:t>
            </a:r>
            <a:r>
              <a:rPr lang="en-US" sz="1800" dirty="0"/>
              <a:t>: The Home, Application Settings, MIS, </a:t>
            </a:r>
            <a:r>
              <a:rPr lang="en-US" sz="1800" dirty="0" err="1"/>
              <a:t>MarkeTrak</a:t>
            </a:r>
            <a:r>
              <a:rPr lang="en-US" sz="1800" dirty="0"/>
              <a:t> Documentation, Legal Disclaimer, Administrator, Help, and Exit links are available across the top of each window view in the </a:t>
            </a:r>
            <a:r>
              <a:rPr lang="en-US" sz="1800" dirty="0" err="1"/>
              <a:t>MarkeTrak</a:t>
            </a:r>
            <a:r>
              <a:rPr lang="en-US" sz="1800" dirty="0"/>
              <a:t> application.</a:t>
            </a:r>
          </a:p>
          <a:p>
            <a:pPr lvl="1">
              <a:spcBef>
                <a:spcPts val="1200"/>
              </a:spcBef>
            </a:pPr>
            <a:r>
              <a:rPr lang="en-US" sz="1400" b="1" dirty="0"/>
              <a:t>Home</a:t>
            </a:r>
            <a:r>
              <a:rPr lang="en-US" sz="1400" dirty="0"/>
              <a:t>: This button returns the user to the Home Page Report.</a:t>
            </a:r>
          </a:p>
          <a:p>
            <a:pPr lvl="1">
              <a:spcBef>
                <a:spcPts val="600"/>
              </a:spcBef>
            </a:pPr>
            <a:r>
              <a:rPr lang="en-US" sz="1400" b="1" dirty="0"/>
              <a:t>Application Settings</a:t>
            </a:r>
            <a:r>
              <a:rPr lang="en-US" sz="1400" dirty="0"/>
              <a:t>: This link enables the user to select a Home Page Report and preferred projects for the application.</a:t>
            </a:r>
          </a:p>
          <a:p>
            <a:pPr lvl="1">
              <a:spcBef>
                <a:spcPts val="600"/>
              </a:spcBef>
            </a:pPr>
            <a:r>
              <a:rPr lang="en-US" sz="1400" b="1" dirty="0"/>
              <a:t>MIS</a:t>
            </a:r>
            <a:r>
              <a:rPr lang="en-US" sz="1400" dirty="0"/>
              <a:t>: This link will take you directly to the main page of the Market Information System website.  From there, you can select the Reports and Extracts Index link which will take you to your reports and extracts.</a:t>
            </a:r>
          </a:p>
          <a:p>
            <a:pPr lvl="1">
              <a:spcBef>
                <a:spcPts val="600"/>
              </a:spcBef>
            </a:pPr>
            <a:r>
              <a:rPr lang="en-US" sz="1400" b="1" dirty="0" err="1"/>
              <a:t>MarkeTrak</a:t>
            </a:r>
            <a:r>
              <a:rPr lang="en-US" sz="1400" b="1" dirty="0"/>
              <a:t> Documentation</a:t>
            </a:r>
            <a:r>
              <a:rPr lang="en-US" sz="1400" dirty="0"/>
              <a:t>: This link will take you to the </a:t>
            </a:r>
            <a:r>
              <a:rPr lang="en-US" sz="1400" dirty="0" err="1"/>
              <a:t>MarkeTrak</a:t>
            </a:r>
            <a:r>
              <a:rPr lang="en-US" sz="1400" dirty="0"/>
              <a:t> Information Page which contains several key documents such as the User Guide, Tips &amp; Tricks document, bulk insert templates, etc.</a:t>
            </a:r>
          </a:p>
          <a:p>
            <a:pPr lvl="1">
              <a:spcBef>
                <a:spcPts val="600"/>
              </a:spcBef>
            </a:pPr>
            <a:r>
              <a:rPr lang="en-US" sz="1400" b="1" dirty="0"/>
              <a:t>Legal Disclaimer</a:t>
            </a:r>
            <a:r>
              <a:rPr lang="en-US" sz="1400" dirty="0"/>
              <a:t>: A quick link to the legal disclaimer relevant to the </a:t>
            </a:r>
            <a:r>
              <a:rPr lang="en-US" sz="1400" dirty="0" err="1"/>
              <a:t>MarkeTrak</a:t>
            </a:r>
            <a:r>
              <a:rPr lang="en-US" sz="1400" dirty="0"/>
              <a:t> application.</a:t>
            </a:r>
          </a:p>
          <a:p>
            <a:pPr lvl="1">
              <a:spcBef>
                <a:spcPts val="600"/>
              </a:spcBef>
            </a:pPr>
            <a:r>
              <a:rPr lang="en-US" sz="1400" b="1" dirty="0"/>
              <a:t>Help</a:t>
            </a:r>
            <a:r>
              <a:rPr lang="en-US" sz="1400" dirty="0"/>
              <a:t>: The help feature is an indexed and searchable resource with a thorough explanation of ‘out-of-the-box’ tool functionality.  The purpose of this guide and appendix is to bridge the gap between the application and the ERCOT help documents</a:t>
            </a:r>
          </a:p>
          <a:p>
            <a:pPr lvl="1">
              <a:spcBef>
                <a:spcPts val="600"/>
              </a:spcBef>
            </a:pPr>
            <a:r>
              <a:rPr lang="en-US" sz="1400" b="1" dirty="0"/>
              <a:t>Exit</a:t>
            </a:r>
            <a:r>
              <a:rPr lang="en-US" sz="1400" dirty="0"/>
              <a:t>: This is the method to log out of the </a:t>
            </a:r>
            <a:r>
              <a:rPr lang="en-US" sz="1400" dirty="0" err="1"/>
              <a:t>MarkeTrak</a:t>
            </a:r>
            <a:r>
              <a:rPr lang="en-US" sz="1400" dirty="0"/>
              <a:t> tool.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a:t>
            </a:fld>
            <a:endParaRPr lang="en-US">
              <a:solidFill>
                <a:srgbClr val="5B6770"/>
              </a:solidFill>
            </a:endParaRPr>
          </a:p>
        </p:txBody>
      </p:sp>
      <p:grpSp>
        <p:nvGrpSpPr>
          <p:cNvPr id="5" name="Group 9"/>
          <p:cNvGrpSpPr>
            <a:grpSpLocks/>
          </p:cNvGrpSpPr>
          <p:nvPr/>
        </p:nvGrpSpPr>
        <p:grpSpPr bwMode="auto">
          <a:xfrm>
            <a:off x="228600" y="914401"/>
            <a:ext cx="8778875" cy="549275"/>
            <a:chOff x="-76200" y="1338262"/>
            <a:chExt cx="8923338" cy="5238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73396"/>
            <a:stretch>
              <a:fillRect/>
            </a:stretch>
          </p:blipFill>
          <p:spPr bwMode="auto">
            <a:xfrm>
              <a:off x="-76200" y="1338262"/>
              <a:ext cx="32207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1469"/>
            <a:stretch>
              <a:fillRect/>
            </a:stretch>
          </p:blipFill>
          <p:spPr bwMode="auto">
            <a:xfrm>
              <a:off x="2971800" y="1338262"/>
              <a:ext cx="587533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605909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IAG / IAL Reporting</a:t>
            </a:r>
            <a:endParaRPr lang="en-US" sz="2800" dirty="0">
              <a:solidFill>
                <a:srgbClr val="5B6770"/>
              </a:solidFill>
            </a:endParaRPr>
          </a:p>
        </p:txBody>
      </p:sp>
    </p:spTree>
    <p:extLst>
      <p:ext uri="{BB962C8B-B14F-4D97-AF65-F5344CB8AC3E}">
        <p14:creationId xmlns:p14="http://schemas.microsoft.com/office/powerpoint/2010/main" val="37705458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151</a:t>
            </a:fld>
            <a:endParaRPr lang="en-US"/>
          </a:p>
        </p:txBody>
      </p:sp>
    </p:spTree>
    <p:extLst>
      <p:ext uri="{BB962C8B-B14F-4D97-AF65-F5344CB8AC3E}">
        <p14:creationId xmlns:p14="http://schemas.microsoft.com/office/powerpoint/2010/main" val="41381255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152</a:t>
            </a:fld>
            <a:endParaRPr lang="en-US"/>
          </a:p>
        </p:txBody>
      </p:sp>
      <p:sp>
        <p:nvSpPr>
          <p:cNvPr id="7" name="TextBox 6"/>
          <p:cNvSpPr txBox="1"/>
          <p:nvPr/>
        </p:nvSpPr>
        <p:spPr>
          <a:xfrm>
            <a:off x="226646" y="4676775"/>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solidFill>
                  <a:schemeClr val="tx2"/>
                </a:solidFill>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Purple row shows counts of REPs that have greater than 2500 total enrollments by their % ranges</a:t>
            </a:r>
            <a:endParaRPr lang="en-US" sz="1400" dirty="0">
              <a:solidFill>
                <a:schemeClr val="tx2"/>
              </a:solidFill>
            </a:endParaRPr>
          </a:p>
        </p:txBody>
      </p:sp>
      <p:graphicFrame>
        <p:nvGraphicFramePr>
          <p:cNvPr id="8" name="Table 7">
            <a:extLst>
              <a:ext uri="{FF2B5EF4-FFF2-40B4-BE49-F238E27FC236}">
                <a16:creationId xmlns:a16="http://schemas.microsoft.com/office/drawing/2014/main" id="{4B940183-F58A-4D91-8A29-18CDB7A704BF}"/>
              </a:ext>
            </a:extLst>
          </p:cNvPr>
          <p:cNvGraphicFramePr>
            <a:graphicFrameLocks noGrp="1"/>
          </p:cNvGraphicFramePr>
          <p:nvPr/>
        </p:nvGraphicFramePr>
        <p:xfrm>
          <a:off x="2120899" y="762000"/>
          <a:ext cx="4902201" cy="3914775"/>
        </p:xfrm>
        <a:graphic>
          <a:graphicData uri="http://schemas.openxmlformats.org/drawingml/2006/table">
            <a:tbl>
              <a:tblPr/>
              <a:tblGrid>
                <a:gridCol w="1148953">
                  <a:extLst>
                    <a:ext uri="{9D8B030D-6E8A-4147-A177-3AD203B41FA5}">
                      <a16:colId xmlns:a16="http://schemas.microsoft.com/office/drawing/2014/main" val="20000"/>
                    </a:ext>
                  </a:extLst>
                </a:gridCol>
                <a:gridCol w="938312">
                  <a:extLst>
                    <a:ext uri="{9D8B030D-6E8A-4147-A177-3AD203B41FA5}">
                      <a16:colId xmlns:a16="http://schemas.microsoft.com/office/drawing/2014/main" val="20001"/>
                    </a:ext>
                  </a:extLst>
                </a:gridCol>
                <a:gridCol w="938312">
                  <a:extLst>
                    <a:ext uri="{9D8B030D-6E8A-4147-A177-3AD203B41FA5}">
                      <a16:colId xmlns:a16="http://schemas.microsoft.com/office/drawing/2014/main" val="20002"/>
                    </a:ext>
                  </a:extLst>
                </a:gridCol>
                <a:gridCol w="938312">
                  <a:extLst>
                    <a:ext uri="{9D8B030D-6E8A-4147-A177-3AD203B41FA5}">
                      <a16:colId xmlns:a16="http://schemas.microsoft.com/office/drawing/2014/main" val="20003"/>
                    </a:ext>
                  </a:extLst>
                </a:gridCol>
                <a:gridCol w="938312">
                  <a:extLst>
                    <a:ext uri="{9D8B030D-6E8A-4147-A177-3AD203B41FA5}">
                      <a16:colId xmlns:a16="http://schemas.microsoft.com/office/drawing/2014/main" val="20004"/>
                    </a:ext>
                  </a:extLst>
                </a:gridCol>
              </a:tblGrid>
              <a:tr h="29527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1.40%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3,547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1,806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9527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3812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90500">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3"/>
                  </a:ext>
                </a:extLst>
              </a:tr>
              <a:tr h="190500">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a16="http://schemas.microsoft.com/office/drawing/2014/main" val="10014"/>
                  </a:ext>
                </a:extLst>
              </a:tr>
              <a:tr h="190500">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0015"/>
                  </a:ext>
                </a:extLst>
              </a:tr>
              <a:tr h="190500">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648519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1"/>
            <a:ext cx="8534400" cy="629760"/>
          </a:xfrm>
        </p:spPr>
        <p:txBody>
          <a:bodyPr/>
          <a:lstStyle/>
          <a:p>
            <a:r>
              <a:rPr lang="en-US" altLang="en-US" dirty="0">
                <a:solidFill>
                  <a:schemeClr val="tx1"/>
                </a:solidFill>
              </a:rPr>
              <a:t>Monthly Top 10 – IAG / IAL Statistics</a:t>
            </a:r>
            <a:br>
              <a:rPr lang="en-US" altLang="en-US" dirty="0"/>
            </a:br>
            <a:endParaRPr lang="en-US" altLang="en-US" dirty="0"/>
          </a:p>
        </p:txBody>
      </p:sp>
      <p:sp>
        <p:nvSpPr>
          <p:cNvPr id="6" name="Slide Number Placeholder 5"/>
          <p:cNvSpPr>
            <a:spLocks noGrp="1"/>
          </p:cNvSpPr>
          <p:nvPr>
            <p:ph type="sldNum" sz="quarter" idx="4"/>
          </p:nvPr>
        </p:nvSpPr>
        <p:spPr>
          <a:xfrm>
            <a:off x="8610600" y="6553200"/>
            <a:ext cx="533400" cy="220663"/>
          </a:xfrm>
        </p:spPr>
        <p:txBody>
          <a:bodyPr/>
          <a:lstStyle/>
          <a:p>
            <a:fld id="{1D93BD3E-1E9A-4970-A6F7-E7AC52762E0C}" type="slidenum">
              <a:rPr lang="en-US" smtClean="0">
                <a:solidFill>
                  <a:prstClr val="black">
                    <a:tint val="75000"/>
                  </a:prstClr>
                </a:solidFill>
              </a:rPr>
              <a:pPr/>
              <a:t>153</a:t>
            </a:fld>
            <a:endParaRPr lang="en-US">
              <a:solidFill>
                <a:prstClr val="black">
                  <a:tint val="75000"/>
                </a:prstClr>
              </a:solidFill>
            </a:endParaRPr>
          </a:p>
        </p:txBody>
      </p:sp>
      <p:sp>
        <p:nvSpPr>
          <p:cNvPr id="13" name="TextBox 12"/>
          <p:cNvSpPr txBox="1"/>
          <p:nvPr/>
        </p:nvSpPr>
        <p:spPr>
          <a:xfrm>
            <a:off x="6858000" y="6488668"/>
            <a:ext cx="1905000" cy="230832"/>
          </a:xfrm>
          <a:prstGeom prst="rect">
            <a:avLst/>
          </a:prstGeom>
          <a:noFill/>
        </p:spPr>
        <p:txBody>
          <a:bodyPr wrap="square" rtlCol="0">
            <a:spAutoFit/>
          </a:bodyPr>
          <a:lstStyle/>
          <a:p>
            <a:pPr algn="r"/>
            <a:r>
              <a:rPr lang="en-US" sz="900" b="1" dirty="0"/>
              <a:t>Retail Market Subcommittee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3899"/>
            <a:ext cx="9144000" cy="1524000"/>
          </a:xfrm>
          <a:prstGeom prst="rect">
            <a:avLst/>
          </a:prstGeom>
        </p:spPr>
      </p:pic>
      <p:sp>
        <p:nvSpPr>
          <p:cNvPr id="11" name="TextBox 10"/>
          <p:cNvSpPr txBox="1"/>
          <p:nvPr/>
        </p:nvSpPr>
        <p:spPr>
          <a:xfrm>
            <a:off x="3102077" y="1300816"/>
            <a:ext cx="304800" cy="215444"/>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5289"/>
            <a:ext cx="9144000" cy="152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14069"/>
            <a:ext cx="9144000" cy="1524000"/>
          </a:xfrm>
          <a:prstGeom prst="rect">
            <a:avLst/>
          </a:prstGeom>
        </p:spPr>
      </p:pic>
      <p:sp>
        <p:nvSpPr>
          <p:cNvPr id="9" name="Content Placeholder 6">
            <a:extLst>
              <a:ext uri="{FF2B5EF4-FFF2-40B4-BE49-F238E27FC236}">
                <a16:creationId xmlns:a16="http://schemas.microsoft.com/office/drawing/2014/main" id="{BE712AB6-3FA4-4517-A2BD-8EBB470D5E0E}"/>
              </a:ext>
            </a:extLst>
          </p:cNvPr>
          <p:cNvSpPr>
            <a:spLocks noGrp="1"/>
          </p:cNvSpPr>
          <p:nvPr>
            <p:ph idx="1"/>
          </p:nvPr>
        </p:nvSpPr>
        <p:spPr>
          <a:xfrm>
            <a:off x="985715" y="716849"/>
            <a:ext cx="7324969" cy="677477"/>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spTree>
    <p:extLst>
      <p:ext uri="{BB962C8B-B14F-4D97-AF65-F5344CB8AC3E}">
        <p14:creationId xmlns:p14="http://schemas.microsoft.com/office/powerpoint/2010/main" val="25112522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154</a:t>
            </a:fld>
            <a:endParaRPr lang="en-US"/>
          </a:p>
        </p:txBody>
      </p:sp>
      <p:sp>
        <p:nvSpPr>
          <p:cNvPr id="5" name="Content Placeholder 6"/>
          <p:cNvSpPr>
            <a:spLocks noGrp="1"/>
          </p:cNvSpPr>
          <p:nvPr>
            <p:ph idx="1"/>
          </p:nvPr>
        </p:nvSpPr>
        <p:spPr>
          <a:xfrm>
            <a:off x="718039" y="916861"/>
            <a:ext cx="7707923" cy="677477"/>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15" name="Picture 14">
            <a:extLst>
              <a:ext uri="{FF2B5EF4-FFF2-40B4-BE49-F238E27FC236}">
                <a16:creationId xmlns:a16="http://schemas.microsoft.com/office/drawing/2014/main" id="{BF72B41A-3D8D-42AD-9877-F2356CAA8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778"/>
            <a:ext cx="9144000" cy="1524000"/>
          </a:xfrm>
          <a:prstGeom prst="rect">
            <a:avLst/>
          </a:prstGeom>
        </p:spPr>
      </p:pic>
      <p:pic>
        <p:nvPicPr>
          <p:cNvPr id="16" name="Picture 15">
            <a:extLst>
              <a:ext uri="{FF2B5EF4-FFF2-40B4-BE49-F238E27FC236}">
                <a16:creationId xmlns:a16="http://schemas.microsoft.com/office/drawing/2014/main" id="{1A37ADB3-E560-4F9B-A4AC-DF4832D1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7904"/>
            <a:ext cx="9144000" cy="1524000"/>
          </a:xfrm>
          <a:prstGeom prst="rect">
            <a:avLst/>
          </a:prstGeom>
        </p:spPr>
      </p:pic>
      <p:pic>
        <p:nvPicPr>
          <p:cNvPr id="17" name="Picture 16">
            <a:extLst>
              <a:ext uri="{FF2B5EF4-FFF2-40B4-BE49-F238E27FC236}">
                <a16:creationId xmlns:a16="http://schemas.microsoft.com/office/drawing/2014/main" id="{89C38E73-BE87-405C-9CA2-DE6C0C2C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3904"/>
            <a:ext cx="9144000" cy="1524000"/>
          </a:xfrm>
          <a:prstGeom prst="rect">
            <a:avLst/>
          </a:prstGeom>
        </p:spPr>
      </p:pic>
    </p:spTree>
    <p:extLst>
      <p:ext uri="{BB962C8B-B14F-4D97-AF65-F5344CB8AC3E}">
        <p14:creationId xmlns:p14="http://schemas.microsoft.com/office/powerpoint/2010/main" val="5684199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1"/>
          </p:nvPr>
        </p:nvSpPr>
        <p:spPr>
          <a:xfrm>
            <a:off x="381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198</a:t>
            </a:r>
            <a:r>
              <a:rPr lang="en-US" sz="1600" b="1" dirty="0"/>
              <a:t>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right</a:t>
            </a:r>
          </a:p>
          <a:p>
            <a:pPr>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199 </a:t>
            </a:r>
            <a:r>
              <a:rPr lang="en-US" sz="1600" b="1" dirty="0"/>
              <a:t>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155</a:t>
            </a:fld>
            <a:endParaRPr lang="en-US"/>
          </a:p>
        </p:txBody>
      </p:sp>
    </p:spTree>
    <p:extLst>
      <p:ext uri="{BB962C8B-B14F-4D97-AF65-F5344CB8AC3E}">
        <p14:creationId xmlns:p14="http://schemas.microsoft.com/office/powerpoint/2010/main" val="26579432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1"/>
          </p:nvPr>
        </p:nvSpPr>
        <p:spPr>
          <a:xfrm>
            <a:off x="1015023" y="916861"/>
            <a:ext cx="7113954" cy="677477"/>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156</a:t>
            </a:fld>
            <a:endParaRPr lang="en-US"/>
          </a:p>
        </p:txBody>
      </p:sp>
      <p:pic>
        <p:nvPicPr>
          <p:cNvPr id="9" name="Picture 8">
            <a:extLst>
              <a:ext uri="{FF2B5EF4-FFF2-40B4-BE49-F238E27FC236}">
                <a16:creationId xmlns:a16="http://schemas.microsoft.com/office/drawing/2014/main" id="{BA445284-A9A4-4BE5-8768-C83D0D4A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567"/>
            <a:ext cx="9144000" cy="4572000"/>
          </a:xfrm>
          <a:prstGeom prst="rect">
            <a:avLst/>
          </a:prstGeom>
        </p:spPr>
      </p:pic>
    </p:spTree>
    <p:extLst>
      <p:ext uri="{BB962C8B-B14F-4D97-AF65-F5344CB8AC3E}">
        <p14:creationId xmlns:p14="http://schemas.microsoft.com/office/powerpoint/2010/main" val="35923816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chemeClr val="accent5"/>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201</a:t>
            </a:r>
            <a:r>
              <a:rPr lang="en-US" sz="1800" b="1" dirty="0"/>
              <a:t> charts show the top REPs whose 12 month average Rescission percentage of their total Switches is above 1%.</a:t>
            </a:r>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157</a:t>
            </a:fld>
            <a:endParaRPr lang="en-US"/>
          </a:p>
        </p:txBody>
      </p:sp>
    </p:spTree>
    <p:extLst>
      <p:ext uri="{BB962C8B-B14F-4D97-AF65-F5344CB8AC3E}">
        <p14:creationId xmlns:p14="http://schemas.microsoft.com/office/powerpoint/2010/main" val="18315368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158</a:t>
            </a:fld>
            <a:endParaRPr lang="en-US"/>
          </a:p>
        </p:txBody>
      </p:sp>
      <p:graphicFrame>
        <p:nvGraphicFramePr>
          <p:cNvPr id="5" name="Table 4">
            <a:extLst>
              <a:ext uri="{FF2B5EF4-FFF2-40B4-BE49-F238E27FC236}">
                <a16:creationId xmlns:a16="http://schemas.microsoft.com/office/drawing/2014/main" id="{108FD37D-6B71-42F1-B504-6FF74E297536}"/>
              </a:ext>
            </a:extLst>
          </p:cNvPr>
          <p:cNvGraphicFramePr>
            <a:graphicFrameLocks noGrp="1"/>
          </p:cNvGraphicFramePr>
          <p:nvPr>
            <p:extLst>
              <p:ext uri="{D42A27DB-BD31-4B8C-83A1-F6EECF244321}">
                <p14:modId xmlns:p14="http://schemas.microsoft.com/office/powerpoint/2010/main" val="3353620283"/>
              </p:ext>
            </p:extLst>
          </p:nvPr>
        </p:nvGraphicFramePr>
        <p:xfrm>
          <a:off x="380994" y="990600"/>
          <a:ext cx="8382000" cy="5105394"/>
        </p:xfrm>
        <a:graphic>
          <a:graphicData uri="http://schemas.openxmlformats.org/drawingml/2006/table">
            <a:tbl>
              <a:tblPr/>
              <a:tblGrid>
                <a:gridCol w="6985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698500">
                  <a:extLst>
                    <a:ext uri="{9D8B030D-6E8A-4147-A177-3AD203B41FA5}">
                      <a16:colId xmlns:a16="http://schemas.microsoft.com/office/drawing/2014/main" val="20002"/>
                    </a:ext>
                  </a:extLst>
                </a:gridCol>
                <a:gridCol w="698500">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698500">
                  <a:extLst>
                    <a:ext uri="{9D8B030D-6E8A-4147-A177-3AD203B41FA5}">
                      <a16:colId xmlns:a16="http://schemas.microsoft.com/office/drawing/2014/main" val="20005"/>
                    </a:ext>
                  </a:extLst>
                </a:gridCol>
                <a:gridCol w="698500">
                  <a:extLst>
                    <a:ext uri="{9D8B030D-6E8A-4147-A177-3AD203B41FA5}">
                      <a16:colId xmlns:a16="http://schemas.microsoft.com/office/drawing/2014/main" val="20006"/>
                    </a:ext>
                  </a:extLst>
                </a:gridCol>
                <a:gridCol w="698500">
                  <a:extLst>
                    <a:ext uri="{9D8B030D-6E8A-4147-A177-3AD203B41FA5}">
                      <a16:colId xmlns:a16="http://schemas.microsoft.com/office/drawing/2014/main" val="20007"/>
                    </a:ext>
                  </a:extLst>
                </a:gridCol>
                <a:gridCol w="698500">
                  <a:extLst>
                    <a:ext uri="{9D8B030D-6E8A-4147-A177-3AD203B41FA5}">
                      <a16:colId xmlns:a16="http://schemas.microsoft.com/office/drawing/2014/main" val="20008"/>
                    </a:ext>
                  </a:extLst>
                </a:gridCol>
                <a:gridCol w="698500">
                  <a:extLst>
                    <a:ext uri="{9D8B030D-6E8A-4147-A177-3AD203B41FA5}">
                      <a16:colId xmlns:a16="http://schemas.microsoft.com/office/drawing/2014/main" val="20009"/>
                    </a:ext>
                  </a:extLst>
                </a:gridCol>
                <a:gridCol w="698500">
                  <a:extLst>
                    <a:ext uri="{9D8B030D-6E8A-4147-A177-3AD203B41FA5}">
                      <a16:colId xmlns:a16="http://schemas.microsoft.com/office/drawing/2014/main" val="20010"/>
                    </a:ext>
                  </a:extLst>
                </a:gridCol>
                <a:gridCol w="698500">
                  <a:extLst>
                    <a:ext uri="{9D8B030D-6E8A-4147-A177-3AD203B41FA5}">
                      <a16:colId xmlns:a16="http://schemas.microsoft.com/office/drawing/2014/main" val="20011"/>
                    </a:ext>
                  </a:extLst>
                </a:gridCol>
              </a:tblGrid>
              <a:tr h="242435">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9129">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2435">
                <a:tc>
                  <a:txBody>
                    <a:bodyPr/>
                    <a:lstStyle/>
                    <a:p>
                      <a:pPr algn="ctr" fontAlgn="b"/>
                      <a:r>
                        <a:rPr lang="en-US" sz="800" b="0" i="0" u="none" strike="noStrike">
                          <a:solidFill>
                            <a:srgbClr val="000000"/>
                          </a:solidFill>
                          <a:effectLst/>
                          <a:latin typeface="Calibri" panose="020F0502020204030204" pitchFamily="34" charset="0"/>
                        </a:rPr>
                        <a:t>2019-07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142,418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288,116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430,534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2435">
                <a:tc>
                  <a:txBody>
                    <a:bodyPr/>
                    <a:lstStyle/>
                    <a:p>
                      <a:pPr algn="ctr" fontAlgn="b"/>
                      <a:r>
                        <a:rPr lang="en-US" sz="800" b="0" i="0" u="none" strike="noStrike">
                          <a:solidFill>
                            <a:srgbClr val="000000"/>
                          </a:solidFill>
                          <a:effectLst/>
                          <a:latin typeface="Calibri" panose="020F0502020204030204" pitchFamily="34" charset="0"/>
                        </a:rPr>
                        <a:t>2019-08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146,534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278,737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425,271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5,527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2435">
                <a:tc>
                  <a:txBody>
                    <a:bodyPr/>
                    <a:lstStyle/>
                    <a:p>
                      <a:pPr algn="ctr" fontAlgn="b"/>
                      <a:r>
                        <a:rPr lang="en-US" sz="800" b="0" i="0" u="none" strike="noStrike">
                          <a:solidFill>
                            <a:srgbClr val="000000"/>
                          </a:solidFill>
                          <a:effectLst/>
                          <a:latin typeface="Calibri" panose="020F0502020204030204" pitchFamily="34" charset="0"/>
                        </a:rPr>
                        <a:t>2019-09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104,974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257,060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362,034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2,071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2,143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2435">
                <a:tc>
                  <a:txBody>
                    <a:bodyPr/>
                    <a:lstStyle/>
                    <a:p>
                      <a:pPr algn="ctr" fontAlgn="b"/>
                      <a:r>
                        <a:rPr lang="en-US" sz="800" b="0" i="0" u="none" strike="noStrike">
                          <a:solidFill>
                            <a:srgbClr val="000000"/>
                          </a:solidFill>
                          <a:effectLst/>
                          <a:latin typeface="Calibri" panose="020F0502020204030204" pitchFamily="34" charset="0"/>
                        </a:rPr>
                        <a:t>2019-10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97,443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259,662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357,105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2,050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2,283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4,787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2435">
                <a:tc>
                  <a:txBody>
                    <a:bodyPr/>
                    <a:lstStyle/>
                    <a:p>
                      <a:pPr algn="ctr" fontAlgn="b"/>
                      <a:r>
                        <a:rPr lang="en-US" sz="800" b="0" i="0" u="none" strike="noStrike">
                          <a:solidFill>
                            <a:srgbClr val="000000"/>
                          </a:solidFill>
                          <a:effectLst/>
                          <a:latin typeface="Calibri" panose="020F0502020204030204" pitchFamily="34" charset="0"/>
                        </a:rPr>
                        <a:t>2019-11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69,866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210,793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280,659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2435">
                <a:tc>
                  <a:txBody>
                    <a:bodyPr/>
                    <a:lstStyle/>
                    <a:p>
                      <a:pPr algn="ctr" fontAlgn="b"/>
                      <a:r>
                        <a:rPr lang="en-US" sz="800" b="0" i="0" u="none" strike="noStrike">
                          <a:solidFill>
                            <a:srgbClr val="000000"/>
                          </a:solidFill>
                          <a:effectLst/>
                          <a:latin typeface="Calibri" panose="020F0502020204030204" pitchFamily="34" charset="0"/>
                        </a:rPr>
                        <a:t>2019-12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74,363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210,921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285,284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2435">
                <a:tc>
                  <a:txBody>
                    <a:bodyPr/>
                    <a:lstStyle/>
                    <a:p>
                      <a:pPr algn="ctr" fontAlgn="b"/>
                      <a:r>
                        <a:rPr lang="en-US" sz="800" b="0" i="0" u="none" strike="noStrike">
                          <a:solidFill>
                            <a:srgbClr val="000000"/>
                          </a:solidFill>
                          <a:effectLst/>
                          <a:latin typeface="Calibri" panose="020F0502020204030204" pitchFamily="34" charset="0"/>
                        </a:rPr>
                        <a:t>2020-01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78,720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227,645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306,365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2,165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4,676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2435">
                <a:tc>
                  <a:txBody>
                    <a:bodyPr/>
                    <a:lstStyle/>
                    <a:p>
                      <a:pPr algn="ctr" fontAlgn="b"/>
                      <a:r>
                        <a:rPr lang="en-US" sz="800" b="0" i="0" u="none" strike="noStrike">
                          <a:solidFill>
                            <a:srgbClr val="000000"/>
                          </a:solidFill>
                          <a:effectLst/>
                          <a:latin typeface="Calibri" panose="020F0502020204030204" pitchFamily="34" charset="0"/>
                        </a:rPr>
                        <a:t>2020-02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74,361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213,951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288,312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1,975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4,563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2435">
                <a:tc>
                  <a:txBody>
                    <a:bodyPr/>
                    <a:lstStyle/>
                    <a:p>
                      <a:pPr algn="ctr" fontAlgn="b"/>
                      <a:r>
                        <a:rPr lang="en-US" sz="800" b="0" i="0" u="none" strike="noStrike">
                          <a:solidFill>
                            <a:srgbClr val="000000"/>
                          </a:solidFill>
                          <a:effectLst/>
                          <a:latin typeface="Calibri" panose="020F0502020204030204" pitchFamily="34" charset="0"/>
                        </a:rPr>
                        <a:t>2020-03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88,857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217,657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306,514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1,707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2435">
                <a:tc>
                  <a:txBody>
                    <a:bodyPr/>
                    <a:lstStyle/>
                    <a:p>
                      <a:pPr algn="ctr" fontAlgn="b"/>
                      <a:r>
                        <a:rPr lang="en-US" sz="800" b="0" i="0" u="none" strike="noStrike">
                          <a:solidFill>
                            <a:srgbClr val="000000"/>
                          </a:solidFill>
                          <a:effectLst/>
                          <a:latin typeface="Calibri" panose="020F0502020204030204" pitchFamily="34" charset="0"/>
                        </a:rPr>
                        <a:t>2020-04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82,551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191,679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274,230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1,494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3,177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2435">
                <a:tc>
                  <a:txBody>
                    <a:bodyPr/>
                    <a:lstStyle/>
                    <a:p>
                      <a:pPr algn="ctr" fontAlgn="b"/>
                      <a:r>
                        <a:rPr lang="en-US" sz="800" b="0" i="0" u="none" strike="noStrike">
                          <a:solidFill>
                            <a:srgbClr val="000000"/>
                          </a:solidFill>
                          <a:effectLst/>
                          <a:latin typeface="Calibri" panose="020F0502020204030204" pitchFamily="34" charset="0"/>
                        </a:rPr>
                        <a:t>2020-05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99,776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208,903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308,679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1,549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1,358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3,242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2435">
                <a:tc>
                  <a:txBody>
                    <a:bodyPr/>
                    <a:lstStyle/>
                    <a:p>
                      <a:pPr algn="ctr" fontAlgn="b"/>
                      <a:r>
                        <a:rPr lang="en-US" sz="800" b="0" i="0" u="none" strike="noStrike">
                          <a:solidFill>
                            <a:srgbClr val="000000"/>
                          </a:solidFill>
                          <a:effectLst/>
                          <a:latin typeface="Calibri" panose="020F0502020204030204" pitchFamily="34" charset="0"/>
                        </a:rPr>
                        <a:t>2020-06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146,804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241,696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388,500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2435">
                <a:tc>
                  <a:txBody>
                    <a:bodyPr/>
                    <a:lstStyle/>
                    <a:p>
                      <a:pPr algn="ctr" fontAlgn="b"/>
                      <a:r>
                        <a:rPr lang="en-US" sz="800" b="0" i="0" u="none" strike="noStrike">
                          <a:solidFill>
                            <a:srgbClr val="000000"/>
                          </a:solidFill>
                          <a:effectLst/>
                          <a:latin typeface="Calibri" panose="020F0502020204030204" pitchFamily="34" charset="0"/>
                        </a:rPr>
                        <a:t>2020-07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109,354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267,239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376,593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1,962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4,713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2435">
                <a:tc>
                  <a:txBody>
                    <a:bodyPr/>
                    <a:lstStyle/>
                    <a:p>
                      <a:pPr algn="ctr" fontAlgn="b"/>
                      <a:r>
                        <a:rPr lang="en-US" sz="800" b="0" i="0" u="none" strike="noStrike">
                          <a:solidFill>
                            <a:srgbClr val="000000"/>
                          </a:solidFill>
                          <a:effectLst/>
                          <a:latin typeface="Calibri" panose="020F0502020204030204" pitchFamily="34" charset="0"/>
                        </a:rPr>
                        <a:t>2020-08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123,368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253,886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377,254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4,401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2435">
                <a:tc>
                  <a:txBody>
                    <a:bodyPr/>
                    <a:lstStyle/>
                    <a:p>
                      <a:pPr algn="ctr" fontAlgn="b"/>
                      <a:r>
                        <a:rPr lang="en-US" sz="800" b="0" i="0" u="none" strike="noStrike">
                          <a:solidFill>
                            <a:srgbClr val="000000"/>
                          </a:solidFill>
                          <a:effectLst/>
                          <a:latin typeface="Calibri" panose="020F0502020204030204" pitchFamily="34" charset="0"/>
                        </a:rPr>
                        <a:t>2020-09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81,951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239,448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321,399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1,571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4,294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2435">
                <a:tc>
                  <a:txBody>
                    <a:bodyPr/>
                    <a:lstStyle/>
                    <a:p>
                      <a:pPr algn="ctr" fontAlgn="b"/>
                      <a:r>
                        <a:rPr lang="en-US" sz="800" b="0" i="0" u="none" strike="noStrike">
                          <a:solidFill>
                            <a:srgbClr val="000000"/>
                          </a:solidFill>
                          <a:effectLst/>
                          <a:latin typeface="Calibri" panose="020F0502020204030204" pitchFamily="34" charset="0"/>
                        </a:rPr>
                        <a:t>2020-10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98,008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244,865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342,873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1,699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4,365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2435">
                <a:tc>
                  <a:txBody>
                    <a:bodyPr/>
                    <a:lstStyle/>
                    <a:p>
                      <a:pPr algn="ctr" fontAlgn="b"/>
                      <a:r>
                        <a:rPr lang="en-US" sz="800" b="0" i="0" u="none" strike="noStrike">
                          <a:solidFill>
                            <a:srgbClr val="000000"/>
                          </a:solidFill>
                          <a:effectLst/>
                          <a:latin typeface="Calibri" panose="020F0502020204030204" pitchFamily="34" charset="0"/>
                        </a:rPr>
                        <a:t>2020-11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144,773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215,114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359,887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42435">
                <a:tc>
                  <a:txBody>
                    <a:bodyPr/>
                    <a:lstStyle/>
                    <a:p>
                      <a:pPr algn="ctr" fontAlgn="b"/>
                      <a:r>
                        <a:rPr lang="en-US" sz="800" b="0" i="0" u="none" strike="noStrike">
                          <a:solidFill>
                            <a:srgbClr val="000000"/>
                          </a:solidFill>
                          <a:effectLst/>
                          <a:latin typeface="Calibri" panose="020F0502020204030204" pitchFamily="34" charset="0"/>
                        </a:rPr>
                        <a:t>2020-12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118,401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232,338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350,739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27877507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success … </a:t>
            </a:r>
            <a:r>
              <a:rPr lang="en-US" sz="1800" b="1" dirty="0">
                <a:solidFill>
                  <a:schemeClr val="accent5"/>
                </a:solidFill>
              </a:rPr>
              <a:t>New format!!</a:t>
            </a:r>
          </a:p>
          <a:p>
            <a:pPr marL="0" indent="0">
              <a:spcBef>
                <a:spcPts val="800"/>
              </a:spcBef>
              <a:buNone/>
            </a:pPr>
            <a:r>
              <a:rPr lang="en-US" sz="1800" b="1" dirty="0"/>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159</a:t>
            </a:fld>
            <a:endParaRPr lang="en-US"/>
          </a:p>
        </p:txBody>
      </p:sp>
    </p:spTree>
    <p:extLst>
      <p:ext uri="{BB962C8B-B14F-4D97-AF65-F5344CB8AC3E}">
        <p14:creationId xmlns:p14="http://schemas.microsoft.com/office/powerpoint/2010/main" val="414288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r>
              <a:rPr lang="en-US" sz="1600" b="1" dirty="0"/>
              <a:t>Quick Links</a:t>
            </a:r>
            <a:r>
              <a:rPr lang="en-US" sz="1600" dirty="0"/>
              <a:t>: These are links updated to an individual user toolbar.  This can include useful URLs such as ERCOT.com or common reports a user may wish to access in one click as demonstrated below:</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952625"/>
            <a:ext cx="6877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94453" t="22153" r="3516" b="74596"/>
          <a:stretch>
            <a:fillRect/>
          </a:stretch>
        </p:blipFill>
        <p:spPr bwMode="auto">
          <a:xfrm>
            <a:off x="4315968" y="5157216"/>
            <a:ext cx="2476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124200" y="3062288"/>
            <a:ext cx="1828800" cy="823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1752" y="4466432"/>
            <a:ext cx="8534400" cy="1516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solidFill>
                  <a:srgbClr val="5B6770"/>
                </a:solidFill>
              </a:rPr>
              <a:t>To add a quick link:</a:t>
            </a:r>
          </a:p>
          <a:p>
            <a:pPr lvl="1">
              <a:spcBef>
                <a:spcPts val="1200"/>
              </a:spcBef>
            </a:pPr>
            <a:r>
              <a:rPr lang="en-US" sz="1400" dirty="0">
                <a:solidFill>
                  <a:srgbClr val="5B6770"/>
                </a:solidFill>
              </a:rPr>
              <a:t>Navigate to the report, form, view, or page to which you want to create a link. </a:t>
            </a:r>
          </a:p>
          <a:p>
            <a:pPr lvl="1"/>
            <a:r>
              <a:rPr lang="en-US" sz="1400" dirty="0">
                <a:solidFill>
                  <a:srgbClr val="5B6770"/>
                </a:solidFill>
              </a:rPr>
              <a:t>Click the icon on the application toolbar.        The Add to Quick Links dialog box opens. </a:t>
            </a:r>
          </a:p>
          <a:p>
            <a:pPr lvl="1"/>
            <a:r>
              <a:rPr lang="en-US" sz="1400" dirty="0">
                <a:solidFill>
                  <a:srgbClr val="5B6770"/>
                </a:solidFill>
              </a:rPr>
              <a:t>Type a name for the quick link. This name is used to label the quick link on the application toolbar and in the Favorites view. Click Save. </a:t>
            </a:r>
          </a:p>
        </p:txBody>
      </p:sp>
    </p:spTree>
    <p:extLst>
      <p:ext uri="{BB962C8B-B14F-4D97-AF65-F5344CB8AC3E}">
        <p14:creationId xmlns:p14="http://schemas.microsoft.com/office/powerpoint/2010/main" val="31537697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Performance - Volumes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160</a:t>
            </a:fld>
            <a:endParaRPr lang="en-US">
              <a:solidFill>
                <a:srgbClr val="5B6770"/>
              </a:solidFill>
            </a:endParaRPr>
          </a:p>
        </p:txBody>
      </p:sp>
      <p:graphicFrame>
        <p:nvGraphicFramePr>
          <p:cNvPr id="6" name="Chart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091703831"/>
              </p:ext>
            </p:extLst>
          </p:nvPr>
        </p:nvGraphicFramePr>
        <p:xfrm>
          <a:off x="81915" y="609600"/>
          <a:ext cx="8980170" cy="459295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00000000-0008-0000-0100-000008000000}"/>
              </a:ext>
            </a:extLst>
          </p:cNvPr>
          <p:cNvSpPr txBox="1"/>
          <p:nvPr/>
        </p:nvSpPr>
        <p:spPr>
          <a:xfrm>
            <a:off x="2003107" y="5024609"/>
            <a:ext cx="5137785" cy="1087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i="1" u="sng" dirty="0">
                <a:solidFill>
                  <a:srgbClr val="0070C0"/>
                </a:solidFill>
              </a:rPr>
              <a:t>Overall</a:t>
            </a:r>
            <a:r>
              <a:rPr lang="en-US" sz="1600" b="1" i="1" u="sng" baseline="0" dirty="0">
                <a:solidFill>
                  <a:srgbClr val="0070C0"/>
                </a:solidFill>
              </a:rPr>
              <a:t> % Change in IAS volume per enrollment: </a:t>
            </a:r>
          </a:p>
          <a:p>
            <a:pPr algn="ctr"/>
            <a:r>
              <a:rPr lang="en-US" sz="1400" b="0" i="1" u="none" dirty="0">
                <a:solidFill>
                  <a:srgbClr val="0070C0"/>
                </a:solidFill>
              </a:rPr>
              <a:t>2015 to 2016 =  </a:t>
            </a:r>
            <a:r>
              <a:rPr lang="en-US" sz="1400" b="1" i="1" u="none" dirty="0">
                <a:solidFill>
                  <a:srgbClr val="0070C0"/>
                </a:solidFill>
              </a:rPr>
              <a:t>-</a:t>
            </a:r>
            <a:r>
              <a:rPr lang="en-US" sz="1400" b="0" i="1" u="none" dirty="0">
                <a:solidFill>
                  <a:srgbClr val="0070C0"/>
                </a:solidFill>
              </a:rPr>
              <a:t>6.62%</a:t>
            </a:r>
          </a:p>
          <a:p>
            <a:pPr algn="ctr"/>
            <a:r>
              <a:rPr lang="en-US" sz="1400" b="0" i="1" u="none" dirty="0">
                <a:solidFill>
                  <a:srgbClr val="0070C0"/>
                </a:solidFill>
              </a:rPr>
              <a:t>2016 to 2017 =  </a:t>
            </a:r>
            <a:r>
              <a:rPr lang="en-US" sz="1400" b="1" i="1" u="none" dirty="0">
                <a:solidFill>
                  <a:srgbClr val="0070C0"/>
                </a:solidFill>
              </a:rPr>
              <a:t>-</a:t>
            </a:r>
            <a:r>
              <a:rPr lang="en-US" sz="1400" b="0" i="1" u="none" dirty="0">
                <a:solidFill>
                  <a:srgbClr val="0070C0"/>
                </a:solidFill>
              </a:rPr>
              <a:t>7.09%</a:t>
            </a:r>
          </a:p>
          <a:p>
            <a:pPr algn="ctr"/>
            <a:r>
              <a:rPr lang="en-US" sz="1400" b="0" i="1" u="none" dirty="0">
                <a:solidFill>
                  <a:srgbClr val="0070C0"/>
                </a:solidFill>
              </a:rPr>
              <a:t>2017 to 2018 =  5.38%</a:t>
            </a:r>
          </a:p>
          <a:p>
            <a:pPr algn="ctr"/>
            <a:r>
              <a:rPr lang="en-US" sz="1400" b="0" i="1" u="none" dirty="0">
                <a:solidFill>
                  <a:srgbClr val="0070C0"/>
                </a:solidFill>
              </a:rPr>
              <a:t>2018 to 2019  = 10.59%</a:t>
            </a:r>
          </a:p>
          <a:p>
            <a:pPr algn="ctr"/>
            <a:r>
              <a:rPr lang="en-US" sz="1400" b="0" i="1" u="none" dirty="0">
                <a:solidFill>
                  <a:srgbClr val="0070C0"/>
                </a:solidFill>
              </a:rPr>
              <a:t>2019 to 2020 =</a:t>
            </a:r>
            <a:r>
              <a:rPr lang="en-US" sz="1400" b="0" i="1" u="none" baseline="0" dirty="0">
                <a:solidFill>
                  <a:srgbClr val="0070C0"/>
                </a:solidFill>
              </a:rPr>
              <a:t> -17.7%</a:t>
            </a:r>
            <a:endParaRPr lang="en-US" sz="1400" b="0" i="1" u="none" dirty="0">
              <a:solidFill>
                <a:srgbClr val="0070C0"/>
              </a:solidFill>
            </a:endParaRPr>
          </a:p>
        </p:txBody>
      </p:sp>
    </p:spTree>
    <p:extLst>
      <p:ext uri="{BB962C8B-B14F-4D97-AF65-F5344CB8AC3E}">
        <p14:creationId xmlns:p14="http://schemas.microsoft.com/office/powerpoint/2010/main" val="26054139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D3E2-F0BE-45C9-AA90-6E703A34CBD3}"/>
              </a:ext>
            </a:extLst>
          </p:cNvPr>
          <p:cNvSpPr>
            <a:spLocks noGrp="1"/>
          </p:cNvSpPr>
          <p:nvPr>
            <p:ph type="title"/>
          </p:nvPr>
        </p:nvSpPr>
        <p:spPr/>
        <p:txBody>
          <a:bodyPr/>
          <a:lstStyle/>
          <a:p>
            <a:r>
              <a:rPr lang="en-US" dirty="0"/>
              <a:t>Market Performance - % of enrollments</a:t>
            </a:r>
          </a:p>
        </p:txBody>
      </p:sp>
      <p:sp>
        <p:nvSpPr>
          <p:cNvPr id="4" name="Slide Number Placeholder 3">
            <a:extLst>
              <a:ext uri="{FF2B5EF4-FFF2-40B4-BE49-F238E27FC236}">
                <a16:creationId xmlns:a16="http://schemas.microsoft.com/office/drawing/2014/main" id="{021EBDE6-3373-404C-B96A-858914FABA27}"/>
              </a:ext>
            </a:extLst>
          </p:cNvPr>
          <p:cNvSpPr>
            <a:spLocks noGrp="1"/>
          </p:cNvSpPr>
          <p:nvPr>
            <p:ph type="sldNum" sz="quarter" idx="4"/>
          </p:nvPr>
        </p:nvSpPr>
        <p:spPr/>
        <p:txBody>
          <a:bodyPr/>
          <a:lstStyle/>
          <a:p>
            <a:fld id="{1D93BD3E-1E9A-4970-A6F7-E7AC52762E0C}" type="slidenum">
              <a:rPr lang="en-US" smtClean="0">
                <a:solidFill>
                  <a:srgbClr val="5B6770"/>
                </a:solidFill>
              </a:rPr>
              <a:pPr/>
              <a:t>161</a:t>
            </a:fld>
            <a:endParaRPr lang="en-US" dirty="0">
              <a:solidFill>
                <a:srgbClr val="5B6770"/>
              </a:solidFill>
            </a:endParaRPr>
          </a:p>
        </p:txBody>
      </p:sp>
      <p:graphicFrame>
        <p:nvGraphicFramePr>
          <p:cNvPr id="6" name="Chart 5">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954635546"/>
              </p:ext>
            </p:extLst>
          </p:nvPr>
        </p:nvGraphicFramePr>
        <p:xfrm>
          <a:off x="838200" y="792982"/>
          <a:ext cx="7347585" cy="31508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EC7FC1CF-E7A6-45A5-9F29-528B87F5D4A5}"/>
              </a:ext>
            </a:extLst>
          </p:cNvPr>
          <p:cNvGraphicFramePr>
            <a:graphicFrameLocks noGrp="1"/>
          </p:cNvGraphicFramePr>
          <p:nvPr>
            <p:extLst>
              <p:ext uri="{D42A27DB-BD31-4B8C-83A1-F6EECF244321}">
                <p14:modId xmlns:p14="http://schemas.microsoft.com/office/powerpoint/2010/main" val="2949012809"/>
              </p:ext>
            </p:extLst>
          </p:nvPr>
        </p:nvGraphicFramePr>
        <p:xfrm>
          <a:off x="875881" y="4114800"/>
          <a:ext cx="7226300" cy="1636395"/>
        </p:xfrm>
        <a:graphic>
          <a:graphicData uri="http://schemas.openxmlformats.org/drawingml/2006/table">
            <a:tbl>
              <a:tblPr/>
              <a:tblGrid>
                <a:gridCol w="635000">
                  <a:extLst>
                    <a:ext uri="{9D8B030D-6E8A-4147-A177-3AD203B41FA5}">
                      <a16:colId xmlns:a16="http://schemas.microsoft.com/office/drawing/2014/main" val="3871723691"/>
                    </a:ext>
                  </a:extLst>
                </a:gridCol>
                <a:gridCol w="977900">
                  <a:extLst>
                    <a:ext uri="{9D8B030D-6E8A-4147-A177-3AD203B41FA5}">
                      <a16:colId xmlns:a16="http://schemas.microsoft.com/office/drawing/2014/main" val="1754105634"/>
                    </a:ext>
                  </a:extLst>
                </a:gridCol>
                <a:gridCol w="965200">
                  <a:extLst>
                    <a:ext uri="{9D8B030D-6E8A-4147-A177-3AD203B41FA5}">
                      <a16:colId xmlns:a16="http://schemas.microsoft.com/office/drawing/2014/main" val="2456814771"/>
                    </a:ext>
                  </a:extLst>
                </a:gridCol>
                <a:gridCol w="965200">
                  <a:extLst>
                    <a:ext uri="{9D8B030D-6E8A-4147-A177-3AD203B41FA5}">
                      <a16:colId xmlns:a16="http://schemas.microsoft.com/office/drawing/2014/main" val="2378953274"/>
                    </a:ext>
                  </a:extLst>
                </a:gridCol>
                <a:gridCol w="787400">
                  <a:extLst>
                    <a:ext uri="{9D8B030D-6E8A-4147-A177-3AD203B41FA5}">
                      <a16:colId xmlns:a16="http://schemas.microsoft.com/office/drawing/2014/main" val="3961722671"/>
                    </a:ext>
                  </a:extLst>
                </a:gridCol>
                <a:gridCol w="787400">
                  <a:extLst>
                    <a:ext uri="{9D8B030D-6E8A-4147-A177-3AD203B41FA5}">
                      <a16:colId xmlns:a16="http://schemas.microsoft.com/office/drawing/2014/main" val="6750302"/>
                    </a:ext>
                  </a:extLst>
                </a:gridCol>
                <a:gridCol w="711200">
                  <a:extLst>
                    <a:ext uri="{9D8B030D-6E8A-4147-A177-3AD203B41FA5}">
                      <a16:colId xmlns:a16="http://schemas.microsoft.com/office/drawing/2014/main" val="3576485864"/>
                    </a:ext>
                  </a:extLst>
                </a:gridCol>
                <a:gridCol w="723900">
                  <a:extLst>
                    <a:ext uri="{9D8B030D-6E8A-4147-A177-3AD203B41FA5}">
                      <a16:colId xmlns:a16="http://schemas.microsoft.com/office/drawing/2014/main" val="2839754667"/>
                    </a:ext>
                  </a:extLst>
                </a:gridCol>
                <a:gridCol w="673100">
                  <a:extLst>
                    <a:ext uri="{9D8B030D-6E8A-4147-A177-3AD203B41FA5}">
                      <a16:colId xmlns:a16="http://schemas.microsoft.com/office/drawing/2014/main" val="2494462898"/>
                    </a:ext>
                  </a:extLst>
                </a:gridCol>
              </a:tblGrid>
              <a:tr h="200025">
                <a:tc>
                  <a:txBody>
                    <a:bodyPr/>
                    <a:lstStyle/>
                    <a:p>
                      <a:pPr algn="ctr" rtl="0" fontAlgn="b"/>
                      <a:r>
                        <a:rPr lang="en-US" sz="800" b="0" i="0" u="none" strike="noStrike">
                          <a:solidFill>
                            <a:srgbClr val="000000"/>
                          </a:solidFill>
                          <a:effectLst/>
                          <a:latin typeface="Calibri" panose="020F0502020204030204" pitchFamily="34" charset="0"/>
                        </a:rPr>
                        <a:t> </a:t>
                      </a:r>
                    </a:p>
                  </a:txBody>
                  <a:tcPr marL="3810" marR="3810" marT="3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sz="1100" b="1" i="0" u="none" strike="noStrike">
                          <a:solidFill>
                            <a:srgbClr val="000000"/>
                          </a:solidFill>
                          <a:effectLst/>
                          <a:latin typeface="Calibri" panose="020F0502020204030204" pitchFamily="34" charset="0"/>
                        </a:rPr>
                        <a:t>Enrollments</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rtl="0" fontAlgn="ctr"/>
                      <a:r>
                        <a:rPr lang="en-US" sz="1100" b="1" i="0" u="none" strike="noStrike">
                          <a:solidFill>
                            <a:srgbClr val="000000"/>
                          </a:solidFill>
                          <a:effectLst/>
                          <a:latin typeface="Calibri" panose="020F0502020204030204" pitchFamily="34" charset="0"/>
                        </a:rPr>
                        <a:t>IAG, IAL, Rescission</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6294676"/>
                  </a:ext>
                </a:extLst>
              </a:tr>
              <a:tr h="331470">
                <a:tc>
                  <a:txBody>
                    <a:bodyPr/>
                    <a:lstStyle/>
                    <a:p>
                      <a:pPr algn="ctr" rtl="0" fontAlgn="ctr"/>
                      <a:r>
                        <a:rPr lang="en-US" sz="1000" b="0" i="0" u="none" strike="noStrike">
                          <a:solidFill>
                            <a:srgbClr val="000000"/>
                          </a:solidFill>
                          <a:effectLst/>
                          <a:latin typeface="Calibri" panose="020F0502020204030204" pitchFamily="34" charset="0"/>
                        </a:rPr>
                        <a:t>Year</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SWI</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MVI</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Total</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IAL</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Rescission</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IAG,IAL,Res Total</a:t>
                      </a:r>
                    </a:p>
                  </a:txBody>
                  <a:tcPr marL="3810" marR="3810" marT="3810" marB="0" anchor="ctr">
                    <a:lnL w="1270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1" i="0" u="none" strike="noStrike">
                          <a:solidFill>
                            <a:srgbClr val="000000"/>
                          </a:solidFill>
                          <a:effectLst/>
                          <a:latin typeface="Calibri" panose="020F0502020204030204" pitchFamily="34" charset="0"/>
                        </a:rPr>
                        <a:t>Overall %</a:t>
                      </a:r>
                    </a:p>
                  </a:txBody>
                  <a:tcPr marL="3810" marR="3810" marT="3810" marB="0" anchor="ctr">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755295139"/>
                  </a:ext>
                </a:extLst>
              </a:tr>
              <a:tr h="186690">
                <a:tc>
                  <a:txBody>
                    <a:bodyPr/>
                    <a:lstStyle/>
                    <a:p>
                      <a:pPr algn="ctr" fontAlgn="b"/>
                      <a:r>
                        <a:rPr lang="en-US" sz="1100" b="0" i="0" u="none" strike="noStrike">
                          <a:solidFill>
                            <a:srgbClr val="000000"/>
                          </a:solidFill>
                          <a:effectLst/>
                          <a:latin typeface="Calibri" panose="020F0502020204030204" pitchFamily="34" charset="0"/>
                        </a:rPr>
                        <a:t>2015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901,409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2,593,096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3,494,505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22,337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18,861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11,574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52,772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1.51%</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2160321336"/>
                  </a:ext>
                </a:extLst>
              </a:tr>
              <a:tr h="182880">
                <a:tc>
                  <a:txBody>
                    <a:bodyPr/>
                    <a:lstStyle/>
                    <a:p>
                      <a:pPr algn="ctr" fontAlgn="b"/>
                      <a:r>
                        <a:rPr lang="en-US" sz="1100" b="0" i="0" u="none" strike="noStrike">
                          <a:solidFill>
                            <a:srgbClr val="000000"/>
                          </a:solidFill>
                          <a:effectLst/>
                          <a:latin typeface="Calibri" panose="020F0502020204030204" pitchFamily="34" charset="0"/>
                        </a:rPr>
                        <a:t>2016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864,357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2,647,635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3,511,992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22,843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16,555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10,210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49,608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1.41%</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3757790426"/>
                  </a:ext>
                </a:extLst>
              </a:tr>
              <a:tr h="182880">
                <a:tc>
                  <a:txBody>
                    <a:bodyPr/>
                    <a:lstStyle/>
                    <a:p>
                      <a:pPr algn="ctr" fontAlgn="b"/>
                      <a:r>
                        <a:rPr lang="en-US" sz="1100" b="0" i="0" u="none" strike="noStrike">
                          <a:solidFill>
                            <a:srgbClr val="000000"/>
                          </a:solidFill>
                          <a:effectLst/>
                          <a:latin typeface="Calibri" panose="020F0502020204030204" pitchFamily="34" charset="0"/>
                        </a:rPr>
                        <a:t>2017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1,001,416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2,765,274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3,766,690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21,807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18,017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9,036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48,860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1.30%</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1211179076"/>
                  </a:ext>
                </a:extLst>
              </a:tr>
              <a:tr h="182880">
                <a:tc>
                  <a:txBody>
                    <a:bodyPr/>
                    <a:lstStyle/>
                    <a:p>
                      <a:pPr algn="ctr" fontAlgn="b"/>
                      <a:r>
                        <a:rPr lang="en-US" sz="1100" b="0" i="0" u="none" strike="noStrike">
                          <a:solidFill>
                            <a:srgbClr val="000000"/>
                          </a:solidFill>
                          <a:effectLst/>
                          <a:latin typeface="Calibri" panose="020F0502020204030204" pitchFamily="34" charset="0"/>
                        </a:rPr>
                        <a:t>2018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1,214,662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2,836,682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4,051,344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22,979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22,680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9,668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55,327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1.37%</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775108166"/>
                  </a:ext>
                </a:extLst>
              </a:tr>
              <a:tr h="182880">
                <a:tc>
                  <a:txBody>
                    <a:bodyPr/>
                    <a:lstStyle/>
                    <a:p>
                      <a:pPr algn="ctr" fontAlgn="b"/>
                      <a:r>
                        <a:rPr lang="en-US" sz="1100" b="0" i="0" u="none" strike="noStrike">
                          <a:solidFill>
                            <a:srgbClr val="000000"/>
                          </a:solidFill>
                          <a:effectLst/>
                          <a:latin typeface="Calibri" panose="020F0502020204030204" pitchFamily="34" charset="0"/>
                        </a:rPr>
                        <a:t>2019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1,322,647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2,944,372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4,267,019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26,655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30,446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7,340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64,441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1.51%</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2218142658"/>
                  </a:ext>
                </a:extLst>
              </a:tr>
              <a:tr h="186690">
                <a:tc>
                  <a:txBody>
                    <a:bodyPr/>
                    <a:lstStyle/>
                    <a:p>
                      <a:pPr algn="ctr" fontAlgn="b"/>
                      <a:r>
                        <a:rPr lang="en-US" sz="1100" b="0" i="0" u="none" strike="noStrike">
                          <a:solidFill>
                            <a:srgbClr val="000000"/>
                          </a:solidFill>
                          <a:effectLst/>
                          <a:latin typeface="Calibri" panose="020F0502020204030204" pitchFamily="34" charset="0"/>
                        </a:rPr>
                        <a:t>2020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1,246,924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2,754,421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4,001,345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20,498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24,147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5,090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49,735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1.24%</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w="25400" cap="flat" cmpd="dbl" algn="ctr">
                      <a:solidFill>
                        <a:srgbClr val="FF0000"/>
                      </a:solidFill>
                      <a:prstDash val="solid"/>
                      <a:round/>
                      <a:headEnd type="none" w="med" len="med"/>
                      <a:tailEnd type="none" w="med" len="med"/>
                    </a:lnB>
                  </a:tcPr>
                </a:tc>
                <a:extLst>
                  <a:ext uri="{0D108BD9-81ED-4DB2-BD59-A6C34878D82A}">
                    <a16:rowId xmlns:a16="http://schemas.microsoft.com/office/drawing/2014/main" val="3330997246"/>
                  </a:ext>
                </a:extLst>
              </a:tr>
            </a:tbl>
          </a:graphicData>
        </a:graphic>
      </p:graphicFrame>
    </p:spTree>
    <p:extLst>
      <p:ext uri="{BB962C8B-B14F-4D97-AF65-F5344CB8AC3E}">
        <p14:creationId xmlns:p14="http://schemas.microsoft.com/office/powerpoint/2010/main" val="19971353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15F8-C725-4FEF-8DCC-ACAC8C37A7AB}"/>
              </a:ext>
            </a:extLst>
          </p:cNvPr>
          <p:cNvSpPr>
            <a:spLocks noGrp="1"/>
          </p:cNvSpPr>
          <p:nvPr>
            <p:ph type="title"/>
          </p:nvPr>
        </p:nvSpPr>
        <p:spPr/>
        <p:txBody>
          <a:bodyPr/>
          <a:lstStyle/>
          <a:p>
            <a:r>
              <a:rPr lang="en-US" dirty="0"/>
              <a:t>Market Performance – Resolution Days</a:t>
            </a:r>
          </a:p>
        </p:txBody>
      </p:sp>
      <p:sp>
        <p:nvSpPr>
          <p:cNvPr id="4" name="Slide Number Placeholder 3">
            <a:extLst>
              <a:ext uri="{FF2B5EF4-FFF2-40B4-BE49-F238E27FC236}">
                <a16:creationId xmlns:a16="http://schemas.microsoft.com/office/drawing/2014/main" id="{6E29011C-F739-47E4-B7BF-B4CF13142E6A}"/>
              </a:ext>
            </a:extLst>
          </p:cNvPr>
          <p:cNvSpPr>
            <a:spLocks noGrp="1"/>
          </p:cNvSpPr>
          <p:nvPr>
            <p:ph type="sldNum" sz="quarter" idx="4"/>
          </p:nvPr>
        </p:nvSpPr>
        <p:spPr/>
        <p:txBody>
          <a:bodyPr/>
          <a:lstStyle/>
          <a:p>
            <a:fld id="{1D93BD3E-1E9A-4970-A6F7-E7AC52762E0C}" type="slidenum">
              <a:rPr lang="en-US" smtClean="0">
                <a:solidFill>
                  <a:srgbClr val="5B6770"/>
                </a:solidFill>
              </a:rPr>
              <a:pPr/>
              <a:t>162</a:t>
            </a:fld>
            <a:endParaRPr lang="en-US" dirty="0">
              <a:solidFill>
                <a:srgbClr val="5B6770"/>
              </a:solidFill>
            </a:endParaRPr>
          </a:p>
        </p:txBody>
      </p:sp>
      <p:sp>
        <p:nvSpPr>
          <p:cNvPr id="5" name="TextBox 4">
            <a:extLst>
              <a:ext uri="{FF2B5EF4-FFF2-40B4-BE49-F238E27FC236}">
                <a16:creationId xmlns:a16="http://schemas.microsoft.com/office/drawing/2014/main" id="{6EB241F4-4920-4907-A904-2064F5C400C1}"/>
              </a:ext>
            </a:extLst>
          </p:cNvPr>
          <p:cNvSpPr txBox="1"/>
          <p:nvPr/>
        </p:nvSpPr>
        <p:spPr>
          <a:xfrm>
            <a:off x="2206336" y="5531934"/>
            <a:ext cx="4731327" cy="369332"/>
          </a:xfrm>
          <a:prstGeom prst="rect">
            <a:avLst/>
          </a:prstGeom>
          <a:solidFill>
            <a:srgbClr val="000000"/>
          </a:solidFill>
        </p:spPr>
        <p:txBody>
          <a:bodyPr wrap="square" rtlCol="0">
            <a:spAutoFit/>
          </a:bodyPr>
          <a:lstStyle/>
          <a:p>
            <a:r>
              <a:rPr lang="en-US" b="1" dirty="0">
                <a:solidFill>
                  <a:prstClr val="white"/>
                </a:solidFill>
              </a:rPr>
              <a:t>Valid IAG/IAL/RESC Issues by Close Date </a:t>
            </a:r>
          </a:p>
        </p:txBody>
      </p:sp>
      <p:graphicFrame>
        <p:nvGraphicFramePr>
          <p:cNvPr id="6" name="Chart 5">
            <a:extLst>
              <a:ext uri="{FF2B5EF4-FFF2-40B4-BE49-F238E27FC236}">
                <a16:creationId xmlns:a16="http://schemas.microsoft.com/office/drawing/2014/main" id="{45B8E493-D2B2-48D6-BDC8-7F02EC3B1515}"/>
              </a:ext>
            </a:extLst>
          </p:cNvPr>
          <p:cNvGraphicFramePr>
            <a:graphicFrameLocks/>
          </p:cNvGraphicFramePr>
          <p:nvPr>
            <p:extLst>
              <p:ext uri="{D42A27DB-BD31-4B8C-83A1-F6EECF244321}">
                <p14:modId xmlns:p14="http://schemas.microsoft.com/office/powerpoint/2010/main" val="1461468765"/>
              </p:ext>
            </p:extLst>
          </p:nvPr>
        </p:nvGraphicFramePr>
        <p:xfrm>
          <a:off x="266700" y="956734"/>
          <a:ext cx="8610600" cy="4453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1820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C49-FA67-4824-B946-8A8E6842D9D4}"/>
              </a:ext>
            </a:extLst>
          </p:cNvPr>
          <p:cNvSpPr>
            <a:spLocks noGrp="1"/>
          </p:cNvSpPr>
          <p:nvPr>
            <p:ph type="title"/>
          </p:nvPr>
        </p:nvSpPr>
        <p:spPr/>
        <p:txBody>
          <a:bodyPr/>
          <a:lstStyle/>
          <a:p>
            <a:r>
              <a:rPr lang="en-US" dirty="0"/>
              <a:t>Inadvertent Gain Process Timeline</a:t>
            </a:r>
          </a:p>
        </p:txBody>
      </p:sp>
      <p:sp>
        <p:nvSpPr>
          <p:cNvPr id="4" name="Slide Number Placeholder 3">
            <a:extLst>
              <a:ext uri="{FF2B5EF4-FFF2-40B4-BE49-F238E27FC236}">
                <a16:creationId xmlns:a16="http://schemas.microsoft.com/office/drawing/2014/main" id="{5AEFB368-036C-42F8-8659-FC7E1B5BABFF}"/>
              </a:ext>
            </a:extLst>
          </p:cNvPr>
          <p:cNvSpPr>
            <a:spLocks noGrp="1"/>
          </p:cNvSpPr>
          <p:nvPr>
            <p:ph type="sldNum" sz="quarter" idx="4"/>
          </p:nvPr>
        </p:nvSpPr>
        <p:spPr/>
        <p:txBody>
          <a:bodyPr/>
          <a:lstStyle/>
          <a:p>
            <a:fld id="{1D93BD3E-1E9A-4970-A6F7-E7AC52762E0C}" type="slidenum">
              <a:rPr lang="en-US" smtClean="0">
                <a:solidFill>
                  <a:srgbClr val="5B6770"/>
                </a:solidFill>
              </a:rPr>
              <a:pPr/>
              <a:t>163</a:t>
            </a:fld>
            <a:endParaRPr lang="en-US" dirty="0">
              <a:solidFill>
                <a:srgbClr val="5B6770"/>
              </a:solidFill>
            </a:endParaRPr>
          </a:p>
        </p:txBody>
      </p:sp>
      <p:pic>
        <p:nvPicPr>
          <p:cNvPr id="5" name="Content Placeholder 4">
            <a:extLst>
              <a:ext uri="{FF2B5EF4-FFF2-40B4-BE49-F238E27FC236}">
                <a16:creationId xmlns:a16="http://schemas.microsoft.com/office/drawing/2014/main" id="{5407F47B-E08E-406F-92A6-664C5F95CD8C}"/>
              </a:ext>
            </a:extLst>
          </p:cNvPr>
          <p:cNvPicPr>
            <a:picLocks noGrp="1" noChangeAspect="1"/>
          </p:cNvPicPr>
          <p:nvPr>
            <p:ph idx="1"/>
          </p:nvPr>
        </p:nvPicPr>
        <p:blipFill>
          <a:blip r:embed="rId2"/>
          <a:stretch>
            <a:fillRect/>
          </a:stretch>
        </p:blipFill>
        <p:spPr>
          <a:xfrm>
            <a:off x="2667000" y="2477706"/>
            <a:ext cx="6283514" cy="3002831"/>
          </a:xfrm>
          <a:prstGeom prst="rect">
            <a:avLst/>
          </a:prstGeom>
        </p:spPr>
      </p:pic>
      <p:sp>
        <p:nvSpPr>
          <p:cNvPr id="6" name="Rectangle 5">
            <a:extLst>
              <a:ext uri="{FF2B5EF4-FFF2-40B4-BE49-F238E27FC236}">
                <a16:creationId xmlns:a16="http://schemas.microsoft.com/office/drawing/2014/main" id="{09DB1C5A-0BB0-4566-A31B-0A13CE40B518}"/>
              </a:ext>
            </a:extLst>
          </p:cNvPr>
          <p:cNvSpPr/>
          <p:nvPr/>
        </p:nvSpPr>
        <p:spPr>
          <a:xfrm>
            <a:off x="457200" y="1123019"/>
            <a:ext cx="8077200" cy="1015663"/>
          </a:xfrm>
          <a:prstGeom prst="rect">
            <a:avLst/>
          </a:prstGeom>
        </p:spPr>
        <p:txBody>
          <a:bodyPr wrap="square">
            <a:spAutoFit/>
          </a:bodyPr>
          <a:lstStyle/>
          <a:p>
            <a:r>
              <a:rPr lang="en-US" sz="2000" dirty="0">
                <a:solidFill>
                  <a:schemeClr val="tx2">
                    <a:lumMod val="50000"/>
                  </a:schemeClr>
                </a:solidFill>
              </a:rPr>
              <a:t>TDTMS analyzed the results of over 44,000 IAGs/IALs from July 2019 to July 2020, breaking down time required for each transition to provide insight into opportunities for efficiency…</a:t>
            </a:r>
          </a:p>
        </p:txBody>
      </p:sp>
      <p:pic>
        <p:nvPicPr>
          <p:cNvPr id="3" name="Picture 2">
            <a:extLst>
              <a:ext uri="{FF2B5EF4-FFF2-40B4-BE49-F238E27FC236}">
                <a16:creationId xmlns:a16="http://schemas.microsoft.com/office/drawing/2014/main" id="{6194CDCE-9FD8-4ED5-9362-4F94459DA609}"/>
              </a:ext>
            </a:extLst>
          </p:cNvPr>
          <p:cNvPicPr>
            <a:picLocks noChangeAspect="1"/>
          </p:cNvPicPr>
          <p:nvPr/>
        </p:nvPicPr>
        <p:blipFill>
          <a:blip r:embed="rId3"/>
          <a:stretch>
            <a:fillRect/>
          </a:stretch>
        </p:blipFill>
        <p:spPr>
          <a:xfrm>
            <a:off x="76200" y="2477707"/>
            <a:ext cx="2376045" cy="3002831"/>
          </a:xfrm>
          <a:prstGeom prst="rect">
            <a:avLst/>
          </a:prstGeom>
        </p:spPr>
      </p:pic>
    </p:spTree>
    <p:extLst>
      <p:ext uri="{BB962C8B-B14F-4D97-AF65-F5344CB8AC3E}">
        <p14:creationId xmlns:p14="http://schemas.microsoft.com/office/powerpoint/2010/main" val="40517261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2131-8D42-45E2-B028-534BD4994ABF}"/>
              </a:ext>
            </a:extLst>
          </p:cNvPr>
          <p:cNvSpPr>
            <a:spLocks noGrp="1"/>
          </p:cNvSpPr>
          <p:nvPr>
            <p:ph type="title"/>
          </p:nvPr>
        </p:nvSpPr>
        <p:spPr/>
        <p:txBody>
          <a:bodyPr/>
          <a:lstStyle/>
          <a:p>
            <a:r>
              <a:rPr lang="en-US" sz="2600" dirty="0"/>
              <a:t>Inadvertent Gain Process Timeline – Data Analysis</a:t>
            </a:r>
          </a:p>
        </p:txBody>
      </p:sp>
      <p:sp>
        <p:nvSpPr>
          <p:cNvPr id="3" name="Content Placeholder 2">
            <a:extLst>
              <a:ext uri="{FF2B5EF4-FFF2-40B4-BE49-F238E27FC236}">
                <a16:creationId xmlns:a16="http://schemas.microsoft.com/office/drawing/2014/main" id="{CB32F0F7-D998-45ED-A049-DA573740AE0F}"/>
              </a:ext>
            </a:extLst>
          </p:cNvPr>
          <p:cNvSpPr>
            <a:spLocks noGrp="1"/>
          </p:cNvSpPr>
          <p:nvPr>
            <p:ph idx="1"/>
          </p:nvPr>
        </p:nvSpPr>
        <p:spPr>
          <a:xfrm>
            <a:off x="304800" y="762000"/>
            <a:ext cx="8534400" cy="5052221"/>
          </a:xfrm>
        </p:spPr>
        <p:txBody>
          <a:bodyPr/>
          <a:lstStyle/>
          <a:p>
            <a:pPr marL="0" lvl="0" indent="0">
              <a:lnSpc>
                <a:spcPct val="90000"/>
              </a:lnSpc>
              <a:spcBef>
                <a:spcPts val="1200"/>
              </a:spcBef>
              <a:spcAft>
                <a:spcPts val="200"/>
              </a:spcAft>
              <a:buClr>
                <a:srgbClr val="1CADE4"/>
              </a:buClr>
              <a:buSzPct val="100000"/>
              <a:buNone/>
            </a:pPr>
            <a:r>
              <a:rPr lang="en-US" sz="2000" b="1" dirty="0">
                <a:solidFill>
                  <a:prstClr val="black">
                    <a:lumMod val="75000"/>
                    <a:lumOff val="25000"/>
                  </a:prstClr>
                </a:solidFill>
                <a:latin typeface="Arial" panose="020B0604020202020204" pitchFamily="34" charset="0"/>
                <a:cs typeface="Arial" panose="020B0604020202020204" pitchFamily="34" charset="0"/>
              </a:rPr>
              <a:t>Summary of the TDTMS analysis…</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Over 50% of MTs are submitted within 7 days of the originating   transaction</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~50% of MTs are acknowledged same day they are submitted</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94% of completed MTs – CRs reach an agreement within 7 days once opened</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Appears some REPs have ‘hand-offs’ in sending BDMVIs </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90% of IAGs are resolved in 21 days</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80% of IALs are resolved in 21 days</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highlight>
                  <a:srgbClr val="FFFF00"/>
                </a:highlight>
                <a:latin typeface="Arial" panose="020B0604020202020204" pitchFamily="34" charset="0"/>
                <a:cs typeface="Arial" panose="020B0604020202020204" pitchFamily="34" charset="0"/>
              </a:rPr>
              <a:t>CALL TO ACTION </a:t>
            </a:r>
            <a:r>
              <a:rPr lang="en-US" sz="2000" dirty="0">
                <a:solidFill>
                  <a:prstClr val="black">
                    <a:lumMod val="75000"/>
                    <a:lumOff val="25000"/>
                  </a:prstClr>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REPs are encouraged to review their performance to identify any opportunities to streamline their process </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schemeClr val="tx2">
                    <a:lumMod val="50000"/>
                  </a:schemeClr>
                </a:solidFill>
                <a:latin typeface="Arial" panose="020B0604020202020204" pitchFamily="34" charset="0"/>
                <a:cs typeface="Arial" panose="020B0604020202020204" pitchFamily="34" charset="0"/>
              </a:rPr>
              <a:t>Posted to main TDTMS meeting page are </a:t>
            </a:r>
            <a:r>
              <a:rPr lang="en-US" sz="2000" b="1" i="1" dirty="0">
                <a:solidFill>
                  <a:schemeClr val="tx2">
                    <a:lumMod val="50000"/>
                  </a:schemeClr>
                </a:solidFill>
                <a:latin typeface="Arial" panose="020B0604020202020204" pitchFamily="34" charset="0"/>
                <a:cs typeface="Arial" panose="020B0604020202020204" pitchFamily="34" charset="0"/>
              </a:rPr>
              <a:t>IAL Analysis 20201116 </a:t>
            </a:r>
            <a:r>
              <a:rPr lang="en-US" sz="2000" dirty="0">
                <a:solidFill>
                  <a:schemeClr val="tx2">
                    <a:lumMod val="50000"/>
                  </a:schemeClr>
                </a:solidFill>
                <a:latin typeface="Arial" panose="020B0604020202020204" pitchFamily="34" charset="0"/>
                <a:cs typeface="Arial" panose="020B0604020202020204" pitchFamily="34" charset="0"/>
              </a:rPr>
              <a:t>and </a:t>
            </a:r>
            <a:r>
              <a:rPr lang="en-US" sz="2000" b="1" i="1" dirty="0">
                <a:solidFill>
                  <a:schemeClr val="tx2">
                    <a:lumMod val="50000"/>
                  </a:schemeClr>
                </a:solidFill>
                <a:latin typeface="Arial" panose="020B0604020202020204" pitchFamily="34" charset="0"/>
                <a:cs typeface="Arial" panose="020B0604020202020204" pitchFamily="34" charset="0"/>
              </a:rPr>
              <a:t>IAG Analysis 20201116 </a:t>
            </a:r>
            <a:r>
              <a:rPr lang="en-US" sz="2000" dirty="0">
                <a:solidFill>
                  <a:schemeClr val="tx2">
                    <a:lumMod val="50000"/>
                  </a:schemeClr>
                </a:solidFill>
                <a:latin typeface="Arial" panose="020B0604020202020204" pitchFamily="34" charset="0"/>
                <a:cs typeface="Arial" panose="020B0604020202020204" pitchFamily="34" charset="0"/>
              </a:rPr>
              <a:t>providing the performance of each REP (listed by respective REP#) </a:t>
            </a:r>
          </a:p>
          <a:p>
            <a:pPr lvl="1">
              <a:lnSpc>
                <a:spcPct val="90000"/>
              </a:lnSpc>
              <a:spcBef>
                <a:spcPts val="1200"/>
              </a:spcBef>
              <a:spcAft>
                <a:spcPts val="200"/>
              </a:spcAft>
              <a:buClr>
                <a:srgbClr val="1CADE4"/>
              </a:buClr>
              <a:buSzPct val="100000"/>
              <a:buFont typeface="Wingdings" panose="05000000000000000000" pitchFamily="2" charset="2"/>
              <a:buChar char="q"/>
            </a:pPr>
            <a:endParaRPr lang="en-US" sz="1800" dirty="0">
              <a:solidFill>
                <a:schemeClr val="tx2">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378FBAE-3760-4F97-8075-0F2978A4F9BF}"/>
              </a:ext>
            </a:extLst>
          </p:cNvPr>
          <p:cNvSpPr>
            <a:spLocks noGrp="1"/>
          </p:cNvSpPr>
          <p:nvPr>
            <p:ph type="sldNum" sz="quarter" idx="4"/>
          </p:nvPr>
        </p:nvSpPr>
        <p:spPr/>
        <p:txBody>
          <a:bodyPr/>
          <a:lstStyle/>
          <a:p>
            <a:fld id="{1D93BD3E-1E9A-4970-A6F7-E7AC52762E0C}" type="slidenum">
              <a:rPr lang="en-US" smtClean="0">
                <a:solidFill>
                  <a:srgbClr val="5B6770"/>
                </a:solidFill>
              </a:rPr>
              <a:pPr/>
              <a:t>164</a:t>
            </a:fld>
            <a:endParaRPr lang="en-US" dirty="0">
              <a:solidFill>
                <a:srgbClr val="5B6770"/>
              </a:solidFill>
            </a:endParaRPr>
          </a:p>
        </p:txBody>
      </p:sp>
    </p:spTree>
    <p:extLst>
      <p:ext uri="{BB962C8B-B14F-4D97-AF65-F5344CB8AC3E}">
        <p14:creationId xmlns:p14="http://schemas.microsoft.com/office/powerpoint/2010/main" val="293643405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381000" y="1266093"/>
            <a:ext cx="8458200" cy="539262"/>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165</a:t>
            </a:fld>
            <a:endParaRPr lang="en-US"/>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Tree>
    <p:extLst>
      <p:ext uri="{BB962C8B-B14F-4D97-AF65-F5344CB8AC3E}">
        <p14:creationId xmlns:p14="http://schemas.microsoft.com/office/powerpoint/2010/main" val="2639434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An Inadvertent Loss MT submitted by the Losing REP will count toward which REP’s % total?</a:t>
            </a:r>
          </a:p>
          <a:p>
            <a:pPr marL="1097280" lvl="1" indent="-457200">
              <a:spcBef>
                <a:spcPts val="3000"/>
              </a:spcBef>
              <a:buFont typeface="+mj-lt"/>
              <a:buAutoNum type="alphaLcParenR"/>
            </a:pPr>
            <a:r>
              <a:rPr lang="en-US" sz="2000" dirty="0"/>
              <a:t>The 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166</a:t>
            </a:fld>
            <a:endParaRPr lang="en-US">
              <a:solidFill>
                <a:srgbClr val="5B6770">
                  <a:tint val="75000"/>
                </a:srgbClr>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The Gaining REP </a:t>
            </a:r>
            <a:r>
              <a:rPr lang="en-US" sz="2000" i="1" dirty="0">
                <a:solidFill>
                  <a:srgbClr val="5B6770"/>
                </a:solidFill>
              </a:rPr>
              <a:t>– valid IAG &amp; IAL MTs will only count toward the Gaining REP’s total</a:t>
            </a:r>
          </a:p>
        </p:txBody>
      </p:sp>
      <p:sp>
        <p:nvSpPr>
          <p:cNvPr id="6" name="Rectangle 5"/>
          <p:cNvSpPr/>
          <p:nvPr/>
        </p:nvSpPr>
        <p:spPr>
          <a:xfrm>
            <a:off x="1524000" y="3362491"/>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20537"/>
            <a:ext cx="379677" cy="370371"/>
          </a:xfrm>
          <a:prstGeom prst="rect">
            <a:avLst/>
          </a:prstGeom>
        </p:spPr>
      </p:pic>
      <p:sp>
        <p:nvSpPr>
          <p:cNvPr id="8" name="Rectangle 7"/>
          <p:cNvSpPr/>
          <p:nvPr/>
        </p:nvSpPr>
        <p:spPr>
          <a:xfrm>
            <a:off x="304800" y="253609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74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1635430"/>
          </a:xfrm>
        </p:spPr>
        <p:txBody>
          <a:bodyPr/>
          <a:lstStyle/>
          <a:p>
            <a:pPr marL="0" indent="0">
              <a:spcBef>
                <a:spcPts val="1800"/>
              </a:spcBef>
              <a:buNone/>
            </a:pPr>
            <a:r>
              <a:rPr lang="en-US" sz="2000" b="1" i="1" dirty="0"/>
              <a:t>The assigned REP’s # on the IAG report will change each month.</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167</a:t>
            </a:fld>
            <a:endParaRPr lang="en-US">
              <a:solidFill>
                <a:srgbClr val="5B6770">
                  <a:tint val="75000"/>
                </a:srgbClr>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FALSE</a:t>
            </a:r>
            <a:r>
              <a:rPr lang="en-US" sz="2000" i="1" dirty="0">
                <a:solidFill>
                  <a:srgbClr val="5B6770"/>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4966"/>
            <a:ext cx="379677" cy="370371"/>
          </a:xfrm>
          <a:prstGeom prst="rect">
            <a:avLst/>
          </a:prstGeom>
        </p:spPr>
      </p:pic>
      <p:sp>
        <p:nvSpPr>
          <p:cNvPr id="8" name="Rectangle 7"/>
          <p:cNvSpPr/>
          <p:nvPr/>
        </p:nvSpPr>
        <p:spPr>
          <a:xfrm>
            <a:off x="373500" y="22352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11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Driving down the number IAGs / IALs / Rescissions in the market will result in which of the following:</a:t>
            </a:r>
          </a:p>
          <a:p>
            <a:pPr marL="1097280" lvl="1" indent="-457200">
              <a:spcBef>
                <a:spcPts val="3000"/>
              </a:spcBef>
              <a:buFont typeface="+mj-lt"/>
              <a:buAutoNum type="alphaLcParenR"/>
            </a:pPr>
            <a:r>
              <a:rPr lang="en-US" sz="2000" dirty="0"/>
              <a:t>Fewer 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168</a:t>
            </a:fld>
            <a:endParaRPr lang="en-US">
              <a:solidFill>
                <a:srgbClr val="5B6770">
                  <a:tint val="75000"/>
                </a:srgbClr>
              </a:solidFill>
            </a:endParaRP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All of the above </a:t>
            </a:r>
            <a:r>
              <a:rPr lang="en-US" sz="2000" i="1" dirty="0">
                <a:solidFill>
                  <a:srgbClr val="5B6770"/>
                </a:solidFill>
              </a:rPr>
              <a:t>– If all REPs work to drive efficiencies in their processes, the market will benefit</a:t>
            </a:r>
          </a:p>
        </p:txBody>
      </p:sp>
      <p:sp>
        <p:nvSpPr>
          <p:cNvPr id="6" name="Rectangle 5"/>
          <p:cNvSpPr/>
          <p:nvPr/>
        </p:nvSpPr>
        <p:spPr>
          <a:xfrm>
            <a:off x="1141458" y="4477101"/>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93123"/>
            <a:ext cx="379677" cy="370371"/>
          </a:xfrm>
          <a:prstGeom prst="rect">
            <a:avLst/>
          </a:prstGeom>
        </p:spPr>
      </p:pic>
      <p:sp>
        <p:nvSpPr>
          <p:cNvPr id="8" name="Rectangle 7"/>
          <p:cNvSpPr/>
          <p:nvPr/>
        </p:nvSpPr>
        <p:spPr>
          <a:xfrm>
            <a:off x="252676" y="38852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1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3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2667000"/>
          </a:xfrm>
        </p:spPr>
        <p:txBody>
          <a:bodyPr/>
          <a:lstStyle/>
          <a:p>
            <a:pPr marL="0" indent="0">
              <a:spcBef>
                <a:spcPts val="600"/>
              </a:spcBef>
              <a:buNone/>
            </a:pPr>
            <a:r>
              <a:rPr lang="en-US" sz="1400" b="1" dirty="0"/>
              <a:t>Actions dropdown</a:t>
            </a:r>
            <a:r>
              <a:rPr lang="en-US" sz="1400" dirty="0"/>
              <a:t>: Available in the header of the issue details pane:</a:t>
            </a:r>
          </a:p>
          <a:p>
            <a:pPr lvl="1">
              <a:spcBef>
                <a:spcPts val="600"/>
              </a:spcBef>
            </a:pPr>
            <a:r>
              <a:rPr lang="en-US" sz="1400" b="1" dirty="0"/>
              <a:t>Add Note</a:t>
            </a:r>
            <a:r>
              <a:rPr lang="en-US" sz="1400" dirty="0"/>
              <a:t>: This allows the user to include a text message on the individual issue.</a:t>
            </a:r>
          </a:p>
          <a:p>
            <a:pPr lvl="1">
              <a:spcBef>
                <a:spcPts val="600"/>
              </a:spcBef>
            </a:pPr>
            <a:r>
              <a:rPr lang="en-US" sz="1400" b="1" dirty="0"/>
              <a:t>Add URL</a:t>
            </a:r>
            <a:r>
              <a:rPr lang="en-US" sz="1400" dirty="0"/>
              <a:t>: Creates a hyperlink on an individual issue to an external website.</a:t>
            </a:r>
          </a:p>
          <a:p>
            <a:pPr lvl="1">
              <a:spcBef>
                <a:spcPts val="600"/>
              </a:spcBef>
            </a:pPr>
            <a:r>
              <a:rPr lang="en-US" sz="1400" b="1" dirty="0"/>
              <a:t>Add File</a:t>
            </a:r>
            <a:r>
              <a:rPr lang="en-US" sz="1400" dirty="0"/>
              <a:t>: Allows the user to locate and attach an external file to an item which will be visible by all MPs Involved. This is not to be used to submit a file of ESI IDs to be researched on the issue.</a:t>
            </a:r>
          </a:p>
          <a:p>
            <a:pPr lvl="1">
              <a:spcBef>
                <a:spcPts val="600"/>
              </a:spcBef>
            </a:pPr>
            <a:r>
              <a:rPr lang="en-US" sz="1400" b="1" dirty="0"/>
              <a:t>Add Item Link</a:t>
            </a:r>
            <a:r>
              <a:rPr lang="en-US" sz="1400" dirty="0"/>
              <a:t>: This action gives the user the ability to create several different kinds of links to other issues within the </a:t>
            </a:r>
            <a:r>
              <a:rPr lang="en-US" sz="1400" dirty="0" err="1"/>
              <a:t>MarkeTrak</a:t>
            </a:r>
            <a:r>
              <a:rPr lang="en-US" sz="1400" dirty="0"/>
              <a:t> application. In order to successfully create these links, the current user must have visibility rights to both linked items.</a:t>
            </a:r>
          </a:p>
          <a:p>
            <a:pPr lvl="1">
              <a:spcBef>
                <a:spcPts val="600"/>
              </a:spcBef>
            </a:pPr>
            <a:r>
              <a:rPr lang="en-US" sz="1400" b="1" dirty="0"/>
              <a:t>Add Item Notification</a:t>
            </a:r>
            <a:r>
              <a:rPr lang="en-US" sz="1400" dirty="0"/>
              <a:t>: Selecting this action allows the user to choose one of five distinct item notifications. These differ from the system generated notifications in that they are selected individually on items by any user with visibility.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63962"/>
            <a:ext cx="65532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147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Siebel Change</a:t>
            </a:r>
          </a:p>
        </p:txBody>
      </p:sp>
    </p:spTree>
    <p:extLst>
      <p:ext uri="{BB962C8B-B14F-4D97-AF65-F5344CB8AC3E}">
        <p14:creationId xmlns:p14="http://schemas.microsoft.com/office/powerpoint/2010/main" val="2654864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Siebel Change</a:t>
            </a:r>
            <a:endParaRPr lang="en-US" b="1" dirty="0">
              <a:solidFill>
                <a:schemeClr val="accent1"/>
              </a:solidFill>
            </a:endParaRPr>
          </a:p>
        </p:txBody>
      </p:sp>
      <p:sp>
        <p:nvSpPr>
          <p:cNvPr id="3" name="Content Placeholder 2"/>
          <p:cNvSpPr>
            <a:spLocks noGrp="1"/>
          </p:cNvSpPr>
          <p:nvPr>
            <p:ph idx="1"/>
          </p:nvPr>
        </p:nvSpPr>
        <p:spPr>
          <a:xfrm>
            <a:off x="228600" y="746760"/>
            <a:ext cx="8686800" cy="5257800"/>
          </a:xfrm>
        </p:spPr>
        <p:txBody>
          <a:bodyPr/>
          <a:lstStyle/>
          <a:p>
            <a:pPr marL="0" indent="0">
              <a:spcBef>
                <a:spcPts val="1800"/>
              </a:spcBef>
              <a:buNone/>
            </a:pPr>
            <a:r>
              <a:rPr lang="en-US" sz="2200" dirty="0"/>
              <a:t>Siebel is the ERCOT Registration System of Record that maintains ESI ID activity. </a:t>
            </a:r>
          </a:p>
          <a:p>
            <a:pPr>
              <a:spcBef>
                <a:spcPts val="1800"/>
              </a:spcBef>
            </a:pPr>
            <a:r>
              <a:rPr lang="en-US" sz="2000" dirty="0"/>
              <a:t>A Siebel change is used to correct order status for an ESI ID’s past activity. </a:t>
            </a:r>
          </a:p>
          <a:p>
            <a:pPr>
              <a:spcBef>
                <a:spcPts val="1800"/>
              </a:spcBef>
            </a:pPr>
            <a:r>
              <a:rPr lang="en-US" sz="2000" dirty="0"/>
              <a:t>CR or TDSP can submit this subtype.</a:t>
            </a:r>
          </a:p>
          <a:p>
            <a:pPr>
              <a:spcBef>
                <a:spcPts val="1800"/>
              </a:spcBef>
            </a:pPr>
            <a:r>
              <a:rPr lang="en-US" sz="2000" b="1" dirty="0"/>
              <a:t>TXSET transactions cannot be utilized for Siebel system changes.</a:t>
            </a:r>
          </a:p>
          <a:p>
            <a:pPr>
              <a:spcBef>
                <a:spcPts val="1800"/>
              </a:spcBef>
            </a:pPr>
            <a:r>
              <a:rPr lang="en-US" sz="2000" dirty="0"/>
              <a:t>Upon completion, a Siebel Change will align ERCOT’s Siebel system with the impacted Market Participant’s system.</a:t>
            </a:r>
            <a:endParaRPr lang="en-US" sz="1800" dirty="0"/>
          </a:p>
          <a:p>
            <a:pPr marL="0" indent="0">
              <a:spcBef>
                <a:spcPts val="1800"/>
              </a:spcBef>
              <a:buNone/>
            </a:pPr>
            <a:r>
              <a:rPr lang="en-US" sz="1800" dirty="0"/>
              <a:t>The following fields are required to initiate a Siebel Change issue:</a:t>
            </a:r>
            <a:br>
              <a:rPr lang="en-US" sz="1800" dirty="0"/>
            </a:br>
            <a:r>
              <a:rPr lang="en-US" sz="1800" dirty="0"/>
              <a:t>	- Assignee</a:t>
            </a:r>
            <a:br>
              <a:rPr lang="en-US" sz="1800" dirty="0"/>
            </a:br>
            <a:r>
              <a:rPr lang="en-US" sz="1800" dirty="0"/>
              <a:t>	- ESI ID</a:t>
            </a:r>
            <a:br>
              <a:rPr lang="en-US" sz="1800" dirty="0"/>
            </a:br>
            <a:r>
              <a:rPr lang="en-US" sz="1800" dirty="0"/>
              <a:t>	- Original </a:t>
            </a:r>
            <a:r>
              <a:rPr lang="en-US" sz="1800" dirty="0" err="1"/>
              <a:t>TranID</a:t>
            </a:r>
            <a:br>
              <a:rPr lang="en-US" sz="1800" dirty="0"/>
            </a:br>
            <a:r>
              <a:rPr lang="en-US" sz="1800" dirty="0"/>
              <a:t>	- Comments</a:t>
            </a:r>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r>
              <a:rPr lang="en-US" sz="18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171</a:t>
            </a:fld>
            <a:endParaRPr lang="en-US">
              <a:solidFill>
                <a:srgbClr val="5B6770"/>
              </a:solidFill>
            </a:endParaRPr>
          </a:p>
        </p:txBody>
      </p:sp>
    </p:spTree>
    <p:extLst>
      <p:ext uri="{BB962C8B-B14F-4D97-AF65-F5344CB8AC3E}">
        <p14:creationId xmlns:p14="http://schemas.microsoft.com/office/powerpoint/2010/main" val="3576037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Examples of Siebel Change/Info</a:t>
            </a:r>
            <a:endParaRPr lang="en-US" b="1" dirty="0">
              <a:solidFill>
                <a:schemeClr val="accent1"/>
              </a:solidFill>
            </a:endParaRPr>
          </a:p>
        </p:txBody>
      </p:sp>
      <p:sp>
        <p:nvSpPr>
          <p:cNvPr id="3" name="Content Placeholder 2"/>
          <p:cNvSpPr>
            <a:spLocks noGrp="1"/>
          </p:cNvSpPr>
          <p:nvPr>
            <p:ph idx="1"/>
          </p:nvPr>
        </p:nvSpPr>
        <p:spPr>
          <a:xfrm>
            <a:off x="76200" y="914400"/>
            <a:ext cx="8991600" cy="5257800"/>
          </a:xfrm>
        </p:spPr>
        <p:txBody>
          <a:bodyPr/>
          <a:lstStyle/>
          <a:p>
            <a:pPr>
              <a:spcBef>
                <a:spcPts val="600"/>
              </a:spcBef>
              <a:buFont typeface="+mj-lt"/>
              <a:buAutoNum type="arabicParenR"/>
            </a:pPr>
            <a:r>
              <a:rPr lang="en-US" sz="2200" b="1" dirty="0"/>
              <a:t>Changing Service Order Status</a:t>
            </a:r>
          </a:p>
          <a:p>
            <a:pPr lvl="1">
              <a:spcBef>
                <a:spcPts val="600"/>
              </a:spcBef>
            </a:pPr>
            <a:r>
              <a:rPr lang="en-US" sz="2200" dirty="0"/>
              <a:t>For out-of-sync scenarios when a transaction’s status is different on ERCOT MIS from the Market Participant’s systems.</a:t>
            </a:r>
            <a:endParaRPr lang="en-US" sz="2200" i="1" dirty="0"/>
          </a:p>
          <a:p>
            <a:pPr lvl="1">
              <a:spcBef>
                <a:spcPts val="1800"/>
              </a:spcBef>
            </a:pPr>
            <a:r>
              <a:rPr lang="en-US" sz="2200" dirty="0"/>
              <a:t>To inquire why a transaction was cancelled.</a:t>
            </a:r>
          </a:p>
          <a:p>
            <a:pPr lvl="1">
              <a:spcBef>
                <a:spcPts val="1800"/>
              </a:spcBef>
            </a:pPr>
            <a:r>
              <a:rPr lang="en-US" sz="2200" dirty="0"/>
              <a:t>To inquire why Siebel status is different than the status of the transaction(s) submitted by the TDSP.</a:t>
            </a:r>
          </a:p>
          <a:p>
            <a:pPr lvl="1">
              <a:spcBef>
                <a:spcPts val="600"/>
              </a:spcBef>
            </a:pPr>
            <a:r>
              <a:rPr lang="en-US" sz="2200" dirty="0"/>
              <a:t>When changing Service Order Status from “Cancel” to “Complete” or vice versa.</a:t>
            </a:r>
          </a:p>
          <a:p>
            <a:pPr>
              <a:spcBef>
                <a:spcPts val="600"/>
              </a:spcBef>
              <a:buFont typeface="+mj-lt"/>
              <a:buAutoNum type="arabicParenR" startAt="2"/>
            </a:pPr>
            <a:r>
              <a:rPr lang="en-US" sz="2200" b="1" dirty="0"/>
              <a:t>Changing Start Time Discrepancies</a:t>
            </a:r>
          </a:p>
          <a:p>
            <a:pPr lvl="1">
              <a:spcBef>
                <a:spcPts val="1800"/>
              </a:spcBef>
            </a:pPr>
            <a:r>
              <a:rPr lang="en-US" sz="2000" dirty="0"/>
              <a:t>To inquire why an ESI ID is not in ERCOT’s system.</a:t>
            </a:r>
          </a:p>
          <a:p>
            <a:pPr lvl="1">
              <a:spcBef>
                <a:spcPts val="1800"/>
              </a:spcBef>
            </a:pPr>
            <a:r>
              <a:rPr lang="en-US" sz="2000" dirty="0"/>
              <a:t>When changing a start time of a Siebel service order.</a:t>
            </a:r>
          </a:p>
          <a:p>
            <a:pPr lvl="1">
              <a:spcBef>
                <a:spcPts val="1800"/>
              </a:spcBef>
            </a:pP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172</a:t>
            </a:fld>
            <a:endParaRPr lang="en-US">
              <a:solidFill>
                <a:srgbClr val="5B6770"/>
              </a:solidFill>
            </a:endParaRPr>
          </a:p>
        </p:txBody>
      </p:sp>
    </p:spTree>
    <p:extLst>
      <p:ext uri="{BB962C8B-B14F-4D97-AF65-F5344CB8AC3E}">
        <p14:creationId xmlns:p14="http://schemas.microsoft.com/office/powerpoint/2010/main" val="25419154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2" y="2805756"/>
            <a:ext cx="4173279"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Data Extract Variances (DEVs)</a:t>
            </a:r>
          </a:p>
        </p:txBody>
      </p:sp>
    </p:spTree>
    <p:extLst>
      <p:ext uri="{BB962C8B-B14F-4D97-AF65-F5344CB8AC3E}">
        <p14:creationId xmlns:p14="http://schemas.microsoft.com/office/powerpoint/2010/main" val="20367927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38170" cy="518318"/>
          </a:xfrm>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1"/>
          </p:nvPr>
        </p:nvSpPr>
        <p:spPr>
          <a:xfrm>
            <a:off x="228600" y="762000"/>
            <a:ext cx="8686800" cy="5334000"/>
          </a:xfrm>
        </p:spPr>
        <p:txBody>
          <a:bodyPr/>
          <a:lstStyle/>
          <a:p>
            <a:pPr marL="0" indent="0">
              <a:spcBef>
                <a:spcPts val="1200"/>
              </a:spcBef>
              <a:buNone/>
            </a:pPr>
            <a:br>
              <a:rPr lang="en-US" sz="1800" dirty="0"/>
            </a:br>
            <a:r>
              <a:rPr lang="en-US" sz="2200" dirty="0"/>
              <a:t>Data Extract Variances (DEVs) are used to correct a “Service History Row” on the SCR727 ESI ID Service History &amp; Usage Extract or ESI ID characteristics when corrections cannot be resolved with a TXSET transaction. </a:t>
            </a:r>
          </a:p>
          <a:p>
            <a:pPr marL="0" indent="0">
              <a:spcBef>
                <a:spcPts val="1200"/>
              </a:spcBef>
              <a:buNone/>
            </a:pPr>
            <a:br>
              <a:rPr lang="en-US" sz="800" dirty="0"/>
            </a:br>
            <a:br>
              <a:rPr lang="en-US" sz="800" dirty="0"/>
            </a:br>
            <a:r>
              <a:rPr lang="en-US" sz="2200" dirty="0"/>
              <a:t>Two types of DEVs can be used when a discrepancy is identified:</a:t>
            </a:r>
          </a:p>
          <a:p>
            <a:pPr marL="685800" lvl="1">
              <a:spcBef>
                <a:spcPts val="1200"/>
              </a:spcBef>
              <a:buFont typeface="Wingdings" panose="05000000000000000000" pitchFamily="2" charset="2"/>
              <a:buChar char="§"/>
            </a:pPr>
            <a:r>
              <a:rPr lang="en-US" sz="2200" b="1" dirty="0"/>
              <a:t>DEV LSE:</a:t>
            </a:r>
          </a:p>
          <a:p>
            <a:pPr marL="1257300" lvl="2" indent="-347472">
              <a:spcBef>
                <a:spcPts val="1200"/>
              </a:spcBef>
            </a:pPr>
            <a:r>
              <a:rPr lang="en-US" sz="2200" dirty="0"/>
              <a:t>Used to correct the MP's </a:t>
            </a:r>
            <a:r>
              <a:rPr lang="en-US" sz="2200" dirty="0" err="1"/>
              <a:t>StartTime</a:t>
            </a:r>
            <a:r>
              <a:rPr lang="en-US" sz="2200" dirty="0"/>
              <a:t> and/or </a:t>
            </a:r>
            <a:r>
              <a:rPr lang="en-US" sz="2200" dirty="0" err="1"/>
              <a:t>StopTime</a:t>
            </a:r>
            <a:r>
              <a:rPr lang="en-US" sz="2200" dirty="0"/>
              <a:t> for REP of Record (ROR) synchronization.</a:t>
            </a:r>
          </a:p>
          <a:p>
            <a:pPr marL="685800" lvl="1">
              <a:spcBef>
                <a:spcPts val="1200"/>
              </a:spcBef>
              <a:buFont typeface="Wingdings" panose="05000000000000000000" pitchFamily="2" charset="2"/>
              <a:buChar char="§"/>
            </a:pPr>
            <a:r>
              <a:rPr lang="en-US" sz="2200" b="1" dirty="0"/>
              <a:t>DEV Non-LSE:</a:t>
            </a:r>
            <a:endParaRPr lang="en-US" sz="2200" dirty="0"/>
          </a:p>
          <a:p>
            <a:pPr marL="1257300" lvl="2" indent="-347472">
              <a:spcBef>
                <a:spcPts val="1200"/>
              </a:spcBef>
            </a:pPr>
            <a:r>
              <a:rPr lang="en-US" sz="2200" dirty="0"/>
              <a:t>Non-LSE DEVs are used to synchronize ESI ID characteristics, existence and/or usage data.</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174</a:t>
            </a:fld>
            <a:endParaRPr lang="en-US">
              <a:solidFill>
                <a:srgbClr val="5B6770"/>
              </a:solidFill>
            </a:endParaRPr>
          </a:p>
        </p:txBody>
      </p:sp>
    </p:spTree>
    <p:extLst>
      <p:ext uri="{BB962C8B-B14F-4D97-AF65-F5344CB8AC3E}">
        <p14:creationId xmlns:p14="http://schemas.microsoft.com/office/powerpoint/2010/main" val="11291164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August 1</a:t>
            </a:r>
            <a:r>
              <a:rPr lang="en-US" sz="2000" b="1" i="1" baseline="30000" dirty="0"/>
              <a:t>st</a:t>
            </a:r>
            <a:r>
              <a:rPr lang="en-US" sz="2000" b="1" i="1" dirty="0"/>
              <a:t> – August 30</a:t>
            </a:r>
            <a:r>
              <a:rPr lang="en-US" sz="2000" b="1" i="1" baseline="30000" dirty="0"/>
              <a:t>th</a:t>
            </a:r>
            <a:r>
              <a:rPr lang="en-US" sz="2000" b="1" i="1" dirty="0"/>
              <a:t>?</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175</a:t>
            </a:fld>
            <a:endParaRPr lang="en-US">
              <a:solidFill>
                <a:srgbClr val="5B6770"/>
              </a:solidFill>
            </a:endParaRPr>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D) DEV LSE</a:t>
            </a:r>
          </a:p>
        </p:txBody>
      </p:sp>
      <p:sp>
        <p:nvSpPr>
          <p:cNvPr id="6" name="Rectangle 5"/>
          <p:cNvSpPr/>
          <p:nvPr/>
        </p:nvSpPr>
        <p:spPr>
          <a:xfrm>
            <a:off x="2554472"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81000" y="1139032"/>
            <a:ext cx="83820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September 15</a:t>
            </a:r>
            <a:r>
              <a:rPr lang="en-US" sz="2000" b="1" i="1" baseline="30000" dirty="0"/>
              <a:t>th</a:t>
            </a:r>
            <a:r>
              <a:rPr lang="en-US" sz="2000" b="1" i="1" dirty="0"/>
              <a:t> to today?</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176</a:t>
            </a:fld>
            <a:endParaRPr lang="en-US">
              <a:solidFill>
                <a:srgbClr val="5B6770"/>
              </a:solidFill>
            </a:endParaRPr>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A) Siebel Change</a:t>
            </a:r>
          </a:p>
        </p:txBody>
      </p:sp>
      <p:sp>
        <p:nvSpPr>
          <p:cNvPr id="6" name="Rectangle 5"/>
          <p:cNvSpPr/>
          <p:nvPr/>
        </p:nvSpPr>
        <p:spPr>
          <a:xfrm>
            <a:off x="2474728" y="4825409"/>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Bulk Insert Process</a:t>
            </a:r>
          </a:p>
        </p:txBody>
      </p:sp>
    </p:spTree>
    <p:extLst>
      <p:ext uri="{BB962C8B-B14F-4D97-AF65-F5344CB8AC3E}">
        <p14:creationId xmlns:p14="http://schemas.microsoft.com/office/powerpoint/2010/main" val="41145732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762000" y="1223169"/>
            <a:ext cx="7772399" cy="4876800"/>
          </a:xfrm>
        </p:spPr>
        <p:txBody>
          <a:bodyPr/>
          <a:lstStyle/>
          <a:p>
            <a:pPr marL="0" indent="0">
              <a:buNone/>
            </a:pPr>
            <a:r>
              <a:rPr lang="en-US" sz="2400" dirty="0" err="1"/>
              <a:t>MarkeTrak</a:t>
            </a:r>
            <a:r>
              <a:rPr lang="en-US" sz="2400" dirty="0"/>
              <a:t> Bulk Insert functionality…</a:t>
            </a:r>
          </a:p>
          <a:p>
            <a:pPr marL="0" indent="0">
              <a:buNone/>
            </a:pPr>
            <a:endParaRPr lang="en-US" sz="2400" dirty="0"/>
          </a:p>
          <a:p>
            <a:r>
              <a:rPr lang="en-US" sz="2400" dirty="0"/>
              <a:t>Allows for automated method of submitting multiple </a:t>
            </a:r>
            <a:r>
              <a:rPr lang="en-US" sz="2400" dirty="0" err="1"/>
              <a:t>MarkeTrak</a:t>
            </a:r>
            <a:r>
              <a:rPr lang="en-US" sz="2400" dirty="0"/>
              <a:t> issues of the </a:t>
            </a:r>
            <a:r>
              <a:rPr lang="en-US" sz="2400" i="1" u="sng" dirty="0"/>
              <a:t>same subtype </a:t>
            </a:r>
          </a:p>
          <a:p>
            <a:endParaRPr lang="en-US" sz="800" i="1" u="sng" dirty="0"/>
          </a:p>
          <a:p>
            <a:r>
              <a:rPr lang="en-US" sz="2400" dirty="0"/>
              <a:t>Uses a .CSV file containing data for </a:t>
            </a:r>
            <a:r>
              <a:rPr lang="en-US" sz="2400" u="sng" dirty="0"/>
              <a:t>each</a:t>
            </a:r>
            <a:r>
              <a:rPr lang="en-US" sz="2400" dirty="0"/>
              <a:t> issue and is uploaded via the Bulk Insert workflow </a:t>
            </a:r>
          </a:p>
          <a:p>
            <a:endParaRPr lang="en-US" sz="800" dirty="0"/>
          </a:p>
          <a:p>
            <a:r>
              <a:rPr lang="en-US" sz="2400" dirty="0"/>
              <a:t>Templates are available on ERCOT.com for each subtype’s .CSV file format. These contain the defined </a:t>
            </a:r>
            <a:r>
              <a:rPr lang="en-US" sz="2400" b="1" dirty="0">
                <a:solidFill>
                  <a:schemeClr val="accent5"/>
                </a:solidFill>
              </a:rPr>
              <a:t>required</a:t>
            </a:r>
            <a:r>
              <a:rPr lang="en-US" sz="2400" dirty="0"/>
              <a:t> field ordering for the specific issue type.</a:t>
            </a:r>
          </a:p>
          <a:p>
            <a:endParaRPr lang="en-US" sz="8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178</a:t>
            </a:fld>
            <a:endParaRPr lang="en-US">
              <a:solidFill>
                <a:srgbClr val="5B6770"/>
              </a:solidFill>
            </a:endParaRPr>
          </a:p>
        </p:txBody>
      </p:sp>
    </p:spTree>
    <p:extLst>
      <p:ext uri="{BB962C8B-B14F-4D97-AF65-F5344CB8AC3E}">
        <p14:creationId xmlns:p14="http://schemas.microsoft.com/office/powerpoint/2010/main" val="325490771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381000" y="914400"/>
            <a:ext cx="8382000" cy="5334000"/>
          </a:xfrm>
        </p:spPr>
        <p:txBody>
          <a:bodyPr/>
          <a:lstStyle/>
          <a:p>
            <a:pPr>
              <a:spcBef>
                <a:spcPts val="600"/>
              </a:spcBef>
            </a:pPr>
            <a:r>
              <a:rPr lang="en-US" sz="2400" dirty="0"/>
              <a:t>Two levels of validations are performed on this MT Subtype:</a:t>
            </a:r>
          </a:p>
          <a:p>
            <a:pPr>
              <a:spcBef>
                <a:spcPts val="600"/>
              </a:spcBef>
            </a:pPr>
            <a:endParaRPr lang="en-US" sz="2400" dirty="0"/>
          </a:p>
          <a:p>
            <a:pPr lvl="1">
              <a:spcBef>
                <a:spcPts val="600"/>
              </a:spcBef>
              <a:buFont typeface="+mj-lt"/>
              <a:buAutoNum type="arabicPeriod"/>
            </a:pPr>
            <a:r>
              <a:rPr lang="en-US" sz="2400" dirty="0"/>
              <a:t>  Overall </a:t>
            </a:r>
            <a:r>
              <a:rPr lang="en-US" sz="2400" b="1" dirty="0"/>
              <a:t>file format </a:t>
            </a:r>
            <a:r>
              <a:rPr lang="en-US" sz="2400" dirty="0"/>
              <a:t>level validation is performed upon submission</a:t>
            </a:r>
          </a:p>
          <a:p>
            <a:pPr lvl="1">
              <a:spcBef>
                <a:spcPts val="600"/>
              </a:spcBef>
              <a:buFont typeface="+mj-lt"/>
              <a:buAutoNum type="arabicPeriod"/>
            </a:pPr>
            <a:endParaRPr lang="en-US" sz="2400" dirty="0"/>
          </a:p>
          <a:p>
            <a:pPr lvl="1">
              <a:spcBef>
                <a:spcPts val="600"/>
              </a:spcBef>
              <a:buFont typeface="+mj-lt"/>
              <a:buAutoNum type="arabicPeriod"/>
            </a:pPr>
            <a:r>
              <a:rPr lang="en-US" sz="2400" dirty="0"/>
              <a:t>  </a:t>
            </a:r>
            <a:r>
              <a:rPr lang="en-US" sz="2400" b="1" dirty="0"/>
              <a:t>Business level </a:t>
            </a:r>
            <a:r>
              <a:rPr lang="en-US" sz="2400" dirty="0"/>
              <a:t>validations on each row of data 	within .CSV file</a:t>
            </a:r>
          </a:p>
          <a:p>
            <a:pPr lvl="2">
              <a:spcBef>
                <a:spcPts val="1200"/>
              </a:spcBef>
              <a:buFont typeface="Courier New" panose="02070309020205020404" pitchFamily="49" charset="0"/>
              <a:buChar char="o"/>
            </a:pPr>
            <a:r>
              <a:rPr lang="en-US" sz="2000" dirty="0"/>
              <a:t>All validations will default to “off” unless otherwise flagged </a:t>
            </a:r>
          </a:p>
          <a:p>
            <a:pPr lvl="2">
              <a:spcBef>
                <a:spcPts val="1200"/>
              </a:spcBef>
              <a:buFont typeface="Courier New" panose="02070309020205020404" pitchFamily="49" charset="0"/>
              <a:buChar char="o"/>
            </a:pPr>
            <a:r>
              <a:rPr lang="en-US" sz="2000" dirty="0"/>
              <a:t>Any “blank” validation flag assumes validation is turned “off”</a:t>
            </a:r>
          </a:p>
          <a:p>
            <a:pPr lvl="2">
              <a:spcBef>
                <a:spcPts val="1200"/>
              </a:spcBef>
              <a:buFont typeface="Courier New" panose="02070309020205020404" pitchFamily="49" charset="0"/>
              <a:buChar char="o"/>
            </a:pPr>
            <a:r>
              <a:rPr lang="en-US" sz="2000" dirty="0"/>
              <a:t>If populated with “1” in the appropriate field, validation is “on”</a:t>
            </a:r>
          </a:p>
          <a:p>
            <a:pPr lvl="2">
              <a:spcBef>
                <a:spcPts val="600"/>
              </a:spcBef>
            </a:pPr>
            <a:endParaRPr lang="en-US" sz="2000" dirty="0"/>
          </a:p>
          <a:p>
            <a:pPr lvl="1">
              <a:spcBef>
                <a:spcPts val="600"/>
              </a:spcBef>
              <a:buFont typeface="+mj-lt"/>
              <a:buAutoNum type="arabicPeriod"/>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179</a:t>
            </a:fld>
            <a:endParaRPr lang="en-US">
              <a:solidFill>
                <a:srgbClr val="5B6770"/>
              </a:solidFill>
            </a:endParaRPr>
          </a:p>
        </p:txBody>
      </p:sp>
    </p:spTree>
    <p:extLst>
      <p:ext uri="{BB962C8B-B14F-4D97-AF65-F5344CB8AC3E}">
        <p14:creationId xmlns:p14="http://schemas.microsoft.com/office/powerpoint/2010/main" val="355617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4876800" cy="5257800"/>
          </a:xfrm>
        </p:spPr>
        <p:txBody>
          <a:bodyPr/>
          <a:lstStyle/>
          <a:p>
            <a:pPr marL="0" indent="0">
              <a:buNone/>
            </a:pPr>
            <a:r>
              <a:rPr lang="en-US" sz="1600" b="1" dirty="0"/>
              <a:t>Navigation Pane</a:t>
            </a:r>
            <a:r>
              <a:rPr lang="en-US" sz="1600" dirty="0"/>
              <a:t>: The navigation pane is available on the left side of the User Workspace. You can do the following in the navigation pane: </a:t>
            </a:r>
          </a:p>
          <a:p>
            <a:pPr lvl="1">
              <a:spcBef>
                <a:spcPts val="1200"/>
              </a:spcBef>
            </a:pPr>
            <a:r>
              <a:rPr lang="en-US" sz="1500" b="1" dirty="0"/>
              <a:t>Submit</a:t>
            </a:r>
            <a:r>
              <a:rPr lang="en-US" sz="1500" dirty="0"/>
              <a:t>: The Submit view provides links to submit issue subtypes.</a:t>
            </a:r>
          </a:p>
          <a:p>
            <a:pPr lvl="1"/>
            <a:r>
              <a:rPr lang="en-US" sz="1500" b="1" dirty="0"/>
              <a:t>Search</a:t>
            </a:r>
            <a:r>
              <a:rPr lang="en-US" sz="1500" dirty="0"/>
              <a:t>: Provides links to the following search features in the </a:t>
            </a:r>
            <a:r>
              <a:rPr lang="en-US" sz="1500" dirty="0" err="1"/>
              <a:t>MarkeTrak</a:t>
            </a:r>
            <a:r>
              <a:rPr lang="en-US" sz="1500" dirty="0"/>
              <a:t> application.</a:t>
            </a:r>
          </a:p>
          <a:p>
            <a:pPr lvl="1"/>
            <a:r>
              <a:rPr lang="en-US" sz="1500" b="1" dirty="0"/>
              <a:t>Reports</a:t>
            </a:r>
            <a:r>
              <a:rPr lang="en-US" sz="1500" dirty="0"/>
              <a:t>: Provides links to reports the user has permissions to run, modify, or delete.</a:t>
            </a:r>
          </a:p>
          <a:p>
            <a:pPr lvl="1"/>
            <a:r>
              <a:rPr lang="en-US" sz="1500" b="1" dirty="0"/>
              <a:t>Favorites</a:t>
            </a:r>
            <a:r>
              <a:rPr lang="en-US" sz="1500" dirty="0"/>
              <a:t>: Favorites enable users to add links to frequently used features, items, and reports to folders that you create or that are provided by the system. Favorites can provide a personal view of items in the system; other users cannot view your favorites, nor can you view other users’ favorites. </a:t>
            </a:r>
          </a:p>
          <a:p>
            <a:pPr lvl="1"/>
            <a:r>
              <a:rPr lang="en-US" sz="1500" b="1" dirty="0"/>
              <a:t>Public Folders</a:t>
            </a:r>
            <a:r>
              <a:rPr lang="en-US" sz="1500" dirty="0"/>
              <a:t>: Displays links, reports, URLs, </a:t>
            </a:r>
            <a:r>
              <a:rPr lang="en-US" sz="1500" dirty="0" err="1"/>
              <a:t>etc</a:t>
            </a:r>
            <a:r>
              <a:rPr lang="en-US" sz="1500" dirty="0"/>
              <a:t> that can be viewed by all other </a:t>
            </a:r>
            <a:r>
              <a:rPr lang="en-US" sz="1500" dirty="0" err="1"/>
              <a:t>MarkeTrak</a:t>
            </a:r>
            <a:r>
              <a:rPr lang="en-US" sz="1500" dirty="0"/>
              <a:t> users unless specifically restricted by </a:t>
            </a:r>
            <a:r>
              <a:rPr lang="en-US" sz="1500" dirty="0" err="1"/>
              <a:t>MarkeTrak</a:t>
            </a:r>
            <a:r>
              <a:rPr lang="en-US" sz="1500" dirty="0"/>
              <a:t> Administrators.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4388"/>
          <a:stretch>
            <a:fillRect/>
          </a:stretch>
        </p:blipFill>
        <p:spPr bwMode="auto">
          <a:xfrm>
            <a:off x="5410200" y="956470"/>
            <a:ext cx="3505200" cy="536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e 5"/>
          <p:cNvSpPr/>
          <p:nvPr/>
        </p:nvSpPr>
        <p:spPr>
          <a:xfrm>
            <a:off x="5295900" y="4461669"/>
            <a:ext cx="1143000" cy="19050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AEC7"/>
              </a:solidFill>
            </a:endParaRPr>
          </a:p>
        </p:txBody>
      </p:sp>
      <p:sp>
        <p:nvSpPr>
          <p:cNvPr id="7" name="TextBox 6"/>
          <p:cNvSpPr txBox="1"/>
          <p:nvPr/>
        </p:nvSpPr>
        <p:spPr>
          <a:xfrm>
            <a:off x="7555992" y="1371600"/>
            <a:ext cx="1600200" cy="369332"/>
          </a:xfrm>
          <a:prstGeom prst="rect">
            <a:avLst/>
          </a:prstGeom>
          <a:noFill/>
          <a:ln>
            <a:noFill/>
          </a:ln>
        </p:spPr>
        <p:txBody>
          <a:bodyPr wrap="square" rtlCol="0">
            <a:spAutoFit/>
          </a:bodyPr>
          <a:lstStyle/>
          <a:p>
            <a:r>
              <a:rPr lang="en-US" b="1" i="1" dirty="0">
                <a:solidFill>
                  <a:srgbClr val="FF0000"/>
                </a:solidFill>
              </a:rPr>
              <a:t>Example</a:t>
            </a:r>
          </a:p>
        </p:txBody>
      </p:sp>
    </p:spTree>
    <p:extLst>
      <p:ext uri="{BB962C8B-B14F-4D97-AF65-F5344CB8AC3E}">
        <p14:creationId xmlns:p14="http://schemas.microsoft.com/office/powerpoint/2010/main" val="200452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7F3D-B99D-4026-BBF7-CEE83DFEBE24}"/>
              </a:ext>
            </a:extLst>
          </p:cNvPr>
          <p:cNvSpPr>
            <a:spLocks noGrp="1"/>
          </p:cNvSpPr>
          <p:nvPr>
            <p:ph type="title"/>
          </p:nvPr>
        </p:nvSpPr>
        <p:spPr>
          <a:xfrm>
            <a:off x="381000" y="228600"/>
            <a:ext cx="8458200" cy="518318"/>
          </a:xfrm>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id="{3F6D6806-1B4F-47B2-8796-AA1C6A4DF26B}"/>
              </a:ext>
            </a:extLst>
          </p:cNvPr>
          <p:cNvSpPr>
            <a:spLocks noGrp="1"/>
          </p:cNvSpPr>
          <p:nvPr>
            <p:ph idx="1"/>
          </p:nvPr>
        </p:nvSpPr>
        <p:spPr>
          <a:xfrm>
            <a:off x="266700" y="1371600"/>
            <a:ext cx="8534400" cy="5052221"/>
          </a:xfrm>
        </p:spPr>
        <p:txBody>
          <a:bodyPr/>
          <a:lstStyle/>
          <a:p>
            <a:r>
              <a:rPr lang="en-US" sz="2400" dirty="0"/>
              <a:t>Performed on .CSV file by clicking “Attach and Validate”.</a:t>
            </a:r>
          </a:p>
          <a:p>
            <a:endParaRPr lang="en-US" sz="1200" dirty="0"/>
          </a:p>
          <a:p>
            <a:pPr lvl="1"/>
            <a:r>
              <a:rPr lang="en-US" sz="2400" dirty="0"/>
              <a:t>Determine if correct # of columns were uploaded</a:t>
            </a:r>
          </a:p>
          <a:p>
            <a:pPr lvl="1"/>
            <a:endParaRPr lang="en-US" sz="1200" dirty="0"/>
          </a:p>
          <a:p>
            <a:pPr lvl="1"/>
            <a:r>
              <a:rPr lang="en-US" sz="2400" dirty="0"/>
              <a:t>Comments will indicate # of rows that successfully uploaded (with correct # of columns) and # of rows not uploaded from .CSV file</a:t>
            </a:r>
          </a:p>
        </p:txBody>
      </p:sp>
      <p:sp>
        <p:nvSpPr>
          <p:cNvPr id="4" name="Slide Number Placeholder 3">
            <a:extLst>
              <a:ext uri="{FF2B5EF4-FFF2-40B4-BE49-F238E27FC236}">
                <a16:creationId xmlns:a16="http://schemas.microsoft.com/office/drawing/2014/main" id="{426969D0-9682-4660-A459-47FE3517483F}"/>
              </a:ext>
            </a:extLst>
          </p:cNvPr>
          <p:cNvSpPr>
            <a:spLocks noGrp="1"/>
          </p:cNvSpPr>
          <p:nvPr>
            <p:ph type="sldNum" sz="quarter" idx="4"/>
          </p:nvPr>
        </p:nvSpPr>
        <p:spPr/>
        <p:txBody>
          <a:bodyPr/>
          <a:lstStyle/>
          <a:p>
            <a:fld id="{1D93BD3E-1E9A-4970-A6F7-E7AC52762E0C}" type="slidenum">
              <a:rPr lang="en-US" smtClean="0">
                <a:solidFill>
                  <a:srgbClr val="5B6770"/>
                </a:solidFill>
              </a:rPr>
              <a:pPr/>
              <a:t>180</a:t>
            </a:fld>
            <a:endParaRPr lang="en-US" dirty="0">
              <a:solidFill>
                <a:srgbClr val="5B6770"/>
              </a:solidFill>
            </a:endParaRPr>
          </a:p>
        </p:txBody>
      </p:sp>
    </p:spTree>
    <p:extLst>
      <p:ext uri="{BB962C8B-B14F-4D97-AF65-F5344CB8AC3E}">
        <p14:creationId xmlns:p14="http://schemas.microsoft.com/office/powerpoint/2010/main" val="11776429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1"/>
          </p:nvPr>
        </p:nvSpPr>
        <p:spPr>
          <a:xfrm>
            <a:off x="685800" y="838200"/>
            <a:ext cx="7572375" cy="5334000"/>
          </a:xfrm>
        </p:spPr>
        <p:txBody>
          <a:bodyPr/>
          <a:lstStyle/>
          <a:p>
            <a:pPr>
              <a:spcBef>
                <a:spcPts val="600"/>
              </a:spcBef>
            </a:pPr>
            <a:r>
              <a:rPr lang="en-US" sz="2000" dirty="0"/>
              <a:t>Performed on required fields of template</a:t>
            </a:r>
          </a:p>
          <a:p>
            <a:pPr>
              <a:spcBef>
                <a:spcPts val="600"/>
              </a:spcBef>
            </a:pPr>
            <a:endParaRPr lang="en-US" sz="800" dirty="0"/>
          </a:p>
          <a:p>
            <a:pPr>
              <a:spcBef>
                <a:spcPts val="600"/>
              </a:spcBef>
            </a:pPr>
            <a:r>
              <a:rPr lang="en-US" sz="2000" dirty="0"/>
              <a:t>Report posted to destination of choice:  </a:t>
            </a:r>
            <a:r>
              <a:rPr lang="en-US" sz="2000" dirty="0" err="1"/>
              <a:t>MarkeTrak</a:t>
            </a:r>
            <a:r>
              <a:rPr lang="en-US" sz="2000" dirty="0"/>
              <a:t> attachment or MIS</a:t>
            </a:r>
          </a:p>
          <a:p>
            <a:pPr>
              <a:spcBef>
                <a:spcPts val="600"/>
              </a:spcBef>
            </a:pPr>
            <a:endParaRPr lang="en-US" sz="800" dirty="0"/>
          </a:p>
          <a:p>
            <a:pPr>
              <a:spcBef>
                <a:spcPts val="0"/>
              </a:spcBef>
            </a:pPr>
            <a:r>
              <a:rPr lang="en-US" sz="2000" dirty="0"/>
              <a:t>Report includes the following five additional columns added at the end of each row, representing the following data:</a:t>
            </a:r>
          </a:p>
          <a:p>
            <a:pPr>
              <a:spcBef>
                <a:spcPts val="0"/>
              </a:spcBef>
            </a:pPr>
            <a:endParaRPr lang="en-US" sz="2000" dirty="0"/>
          </a:p>
          <a:p>
            <a:pPr lvl="1">
              <a:spcBef>
                <a:spcPts val="0"/>
              </a:spcBef>
            </a:pPr>
            <a:r>
              <a:rPr lang="en-US" sz="1800" b="1" u="sng" dirty="0"/>
              <a:t>Success or Fail</a:t>
            </a:r>
            <a:r>
              <a:rPr lang="en-US" sz="1800" dirty="0"/>
              <a:t>: “success” indicates successfully submitted via Bulk Insert and “fail” indicates issue was not submitted</a:t>
            </a:r>
          </a:p>
          <a:p>
            <a:pPr lvl="1">
              <a:spcBef>
                <a:spcPts val="0"/>
              </a:spcBef>
            </a:pPr>
            <a:r>
              <a:rPr lang="en-US" sz="1800" b="1" u="sng" dirty="0"/>
              <a:t>Error Code</a:t>
            </a:r>
            <a:r>
              <a:rPr lang="en-US" sz="1800" dirty="0"/>
              <a:t>:  if an issue fails, a code will populate in this field </a:t>
            </a:r>
          </a:p>
          <a:p>
            <a:pPr lvl="1">
              <a:spcBef>
                <a:spcPts val="0"/>
              </a:spcBef>
            </a:pPr>
            <a:r>
              <a:rPr lang="en-US" sz="1800" b="1" u="sng" dirty="0"/>
              <a:t>Error Message</a:t>
            </a:r>
            <a:r>
              <a:rPr lang="en-US" sz="1800" dirty="0"/>
              <a:t>: field contains error message why the issue failed to submit</a:t>
            </a:r>
          </a:p>
          <a:p>
            <a:pPr lvl="1">
              <a:spcBef>
                <a:spcPts val="0"/>
              </a:spcBef>
            </a:pPr>
            <a:r>
              <a:rPr lang="en-US" sz="1800" b="1" u="sng" dirty="0"/>
              <a:t>Date/Time Stamp</a:t>
            </a:r>
            <a:r>
              <a:rPr lang="en-US" sz="1800" dirty="0"/>
              <a:t>: contains date and time stamp of when the issue was submitted</a:t>
            </a:r>
          </a:p>
          <a:p>
            <a:pPr lvl="1">
              <a:spcBef>
                <a:spcPts val="0"/>
              </a:spcBef>
            </a:pPr>
            <a:r>
              <a:rPr lang="en-US" sz="1800" b="1" u="sng" dirty="0"/>
              <a:t>Issue ID</a:t>
            </a:r>
            <a:r>
              <a:rPr lang="en-US" sz="1800" dirty="0"/>
              <a:t>: </a:t>
            </a:r>
            <a:r>
              <a:rPr lang="en-US" sz="1800" dirty="0" err="1"/>
              <a:t>MarkeTrak</a:t>
            </a:r>
            <a:r>
              <a:rPr lang="en-US" sz="1800" dirty="0"/>
              <a:t> issue ID for successfully submitted issues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181</a:t>
            </a:fld>
            <a:endParaRPr lang="en-US">
              <a:solidFill>
                <a:srgbClr val="5B6770"/>
              </a:solidFill>
            </a:endParaRPr>
          </a:p>
        </p:txBody>
      </p:sp>
      <p:sp>
        <p:nvSpPr>
          <p:cNvPr id="5" name="TextBox 4">
            <a:extLst>
              <a:ext uri="{FF2B5EF4-FFF2-40B4-BE49-F238E27FC236}">
                <a16:creationId xmlns:a16="http://schemas.microsoft.com/office/drawing/2014/main" id="{207F49D9-9C4E-44CA-B1A9-845A0DD9EA2B}"/>
              </a:ext>
            </a:extLst>
          </p:cNvPr>
          <p:cNvSpPr txBox="1"/>
          <p:nvPr/>
        </p:nvSpPr>
        <p:spPr>
          <a:xfrm>
            <a:off x="638175" y="5525869"/>
            <a:ext cx="76200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Tree>
    <p:extLst>
      <p:ext uri="{BB962C8B-B14F-4D97-AF65-F5344CB8AC3E}">
        <p14:creationId xmlns:p14="http://schemas.microsoft.com/office/powerpoint/2010/main" val="20146248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Validations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182</a:t>
            </a:fld>
            <a:endParaRPr lang="en-US">
              <a:solidFill>
                <a:srgbClr val="5B6770"/>
              </a:solidFill>
            </a:endParaRPr>
          </a:p>
        </p:txBody>
      </p:sp>
      <p:graphicFrame>
        <p:nvGraphicFramePr>
          <p:cNvPr id="5" name="Table 4">
            <a:extLst>
              <a:ext uri="{FF2B5EF4-FFF2-40B4-BE49-F238E27FC236}">
                <a16:creationId xmlns:a16="http://schemas.microsoft.com/office/drawing/2014/main" id="{8EE9BE99-7688-45D6-A163-42AB95D5C196}"/>
              </a:ext>
            </a:extLst>
          </p:cNvPr>
          <p:cNvGraphicFramePr>
            <a:graphicFrameLocks noGrp="1"/>
          </p:cNvGraphicFramePr>
          <p:nvPr>
            <p:extLst>
              <p:ext uri="{D42A27DB-BD31-4B8C-83A1-F6EECF244321}">
                <p14:modId xmlns:p14="http://schemas.microsoft.com/office/powerpoint/2010/main" val="1755127384"/>
              </p:ext>
            </p:extLst>
          </p:nvPr>
        </p:nvGraphicFramePr>
        <p:xfrm>
          <a:off x="323851" y="9144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val="713826764"/>
                    </a:ext>
                  </a:extLst>
                </a:gridCol>
                <a:gridCol w="3124200">
                  <a:extLst>
                    <a:ext uri="{9D8B030D-6E8A-4147-A177-3AD203B41FA5}">
                      <a16:colId xmlns:a16="http://schemas.microsoft.com/office/drawing/2014/main" val="270612071"/>
                    </a:ext>
                  </a:extLst>
                </a:gridCol>
                <a:gridCol w="2971800">
                  <a:extLst>
                    <a:ext uri="{9D8B030D-6E8A-4147-A177-3AD203B41FA5}">
                      <a16:colId xmlns:a16="http://schemas.microsoft.com/office/drawing/2014/main"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val="1191979965"/>
                  </a:ext>
                </a:extLst>
              </a:tr>
              <a:tr h="370840">
                <a:tc>
                  <a:txBody>
                    <a:bodyPr/>
                    <a:lstStyle/>
                    <a:p>
                      <a:pPr marL="0" algn="l" defTabSz="914400" rtl="0" eaLnBrk="1" latinLnBrk="0" hangingPunct="1"/>
                      <a:r>
                        <a:rPr lang="en-US" dirty="0">
                          <a:solidFill>
                            <a:schemeClr val="tx2">
                              <a:lumMod val="50000"/>
                            </a:schemeClr>
                          </a:solidFill>
                        </a:rPr>
                        <a:t>ESI ID Duplicate Check - </a:t>
                      </a:r>
                      <a:r>
                        <a:rPr lang="en-US" sz="1000" kern="1200" dirty="0">
                          <a:solidFill>
                            <a:schemeClr val="tx2">
                              <a:lumMod val="50000"/>
                            </a:schemeClr>
                          </a:solidFill>
                          <a:latin typeface="+mn-lt"/>
                          <a:ea typeface="+mn-ea"/>
                          <a:cs typeface="+mn-cs"/>
                        </a:rPr>
                        <a:t>validates ESID </a:t>
                      </a:r>
                    </a:p>
                  </a:txBody>
                  <a:tcPr/>
                </a:tc>
                <a:tc>
                  <a:txBody>
                    <a:bodyPr/>
                    <a:lstStyle/>
                    <a:p>
                      <a:r>
                        <a:rPr lang="en-US" sz="1200" dirty="0">
                          <a:solidFill>
                            <a:schemeClr val="tx2"/>
                          </a:solidFill>
                        </a:rPr>
                        <a:t>Will not submit issue if duplicate issue exists containing the ESI 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08116316"/>
                  </a:ext>
                </a:extLst>
              </a:tr>
              <a:tr h="370840">
                <a:tc>
                  <a:txBody>
                    <a:bodyPr/>
                    <a:lstStyle/>
                    <a:p>
                      <a:pPr marL="0" algn="l" defTabSz="914400" rtl="0" eaLnBrk="1" latinLnBrk="0" hangingPunct="1"/>
                      <a:r>
                        <a:rPr lang="en-US" dirty="0">
                          <a:solidFill>
                            <a:schemeClr val="tx2">
                              <a:lumMod val="50000"/>
                            </a:schemeClr>
                          </a:solidFill>
                        </a:rPr>
                        <a:t>Global ID Duplicate Check –</a:t>
                      </a:r>
                      <a:r>
                        <a:rPr lang="en-US" baseline="0" dirty="0">
                          <a:solidFill>
                            <a:schemeClr val="tx2">
                              <a:lumMod val="50000"/>
                            </a:schemeClr>
                          </a:solidFill>
                        </a:rPr>
                        <a:t> </a:t>
                      </a:r>
                      <a:r>
                        <a:rPr lang="en-US" sz="1000" kern="1200" dirty="0">
                          <a:solidFill>
                            <a:schemeClr val="tx2">
                              <a:lumMod val="50000"/>
                            </a:schemeClr>
                          </a:solidFill>
                          <a:latin typeface="+mn-lt"/>
                          <a:ea typeface="+mn-ea"/>
                          <a:cs typeface="+mn-cs"/>
                        </a:rPr>
                        <a:t>validates ESID and original Transaction ID</a:t>
                      </a:r>
                    </a:p>
                  </a:txBody>
                  <a:tcPr/>
                </a:tc>
                <a:tc>
                  <a:txBody>
                    <a:bodyPr/>
                    <a:lstStyle/>
                    <a:p>
                      <a:r>
                        <a:rPr lang="en-US" sz="1200" dirty="0">
                          <a:solidFill>
                            <a:schemeClr val="tx2"/>
                          </a:solidFill>
                        </a:rPr>
                        <a:t>Will not submit issue if a duplicate issue is located in </a:t>
                      </a:r>
                      <a:r>
                        <a:rPr lang="en-US" sz="1200" dirty="0" err="1">
                          <a:solidFill>
                            <a:schemeClr val="tx2"/>
                          </a:solidFill>
                        </a:rPr>
                        <a:t>MarkeTrak</a:t>
                      </a:r>
                      <a:r>
                        <a:rPr lang="en-US" sz="1200" dirty="0">
                          <a:solidFill>
                            <a:schemeClr val="tx2"/>
                          </a:solidFill>
                        </a:rPr>
                        <a:t> system containing the ESI ID and original transaction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val="2107119186"/>
                  </a:ext>
                </a:extLst>
              </a:tr>
            </a:tbl>
          </a:graphicData>
        </a:graphic>
      </p:graphicFrame>
      <p:sp>
        <p:nvSpPr>
          <p:cNvPr id="3" name="TextBox 2">
            <a:extLst>
              <a:ext uri="{FF2B5EF4-FFF2-40B4-BE49-F238E27FC236}">
                <a16:creationId xmlns:a16="http://schemas.microsoft.com/office/drawing/2014/main" id="{C5D3645F-A2D2-477F-8E37-BCEA09C238F2}"/>
              </a:ext>
            </a:extLst>
          </p:cNvPr>
          <p:cNvSpPr txBox="1"/>
          <p:nvPr/>
        </p:nvSpPr>
        <p:spPr>
          <a:xfrm>
            <a:off x="1238250" y="5297269"/>
            <a:ext cx="65532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Tree>
    <p:extLst>
      <p:ext uri="{BB962C8B-B14F-4D97-AF65-F5344CB8AC3E}">
        <p14:creationId xmlns:p14="http://schemas.microsoft.com/office/powerpoint/2010/main" val="173207148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1"/>
          </p:nvPr>
        </p:nvSpPr>
        <p:spPr>
          <a:xfrm>
            <a:off x="304800" y="845820"/>
            <a:ext cx="8229600" cy="838200"/>
          </a:xfrm>
        </p:spPr>
        <p:txBody>
          <a:bodyPr/>
          <a:lstStyle/>
          <a:p>
            <a:pPr marL="457200" lvl="1" indent="0">
              <a:buNone/>
            </a:pPr>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183</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4097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71600" y="3352800"/>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rPr>
              <a:t>The definition of the data fields is as follows:</a:t>
            </a:r>
          </a:p>
          <a:p>
            <a:pPr lvl="1"/>
            <a:r>
              <a:rPr lang="en-US" sz="1450" dirty="0">
                <a:solidFill>
                  <a:srgbClr val="5B6770"/>
                </a:solidFill>
              </a:rPr>
              <a:t>Required (</a:t>
            </a:r>
            <a:r>
              <a:rPr lang="en-US" sz="1450" dirty="0" err="1">
                <a:solidFill>
                  <a:srgbClr val="5B6770"/>
                </a:solidFill>
              </a:rPr>
              <a:t>Req</a:t>
            </a:r>
            <a:r>
              <a:rPr lang="en-US" sz="1450" dirty="0">
                <a:solidFill>
                  <a:srgbClr val="5B6770"/>
                </a:solidFill>
              </a:rPr>
              <a:t>)</a:t>
            </a:r>
          </a:p>
          <a:p>
            <a:pPr lvl="1"/>
            <a:r>
              <a:rPr lang="en-US" sz="1450" dirty="0">
                <a:solidFill>
                  <a:srgbClr val="5B6770"/>
                </a:solidFill>
              </a:rPr>
              <a:t>Optional (Opt) </a:t>
            </a:r>
          </a:p>
          <a:p>
            <a:pPr lvl="1"/>
            <a:r>
              <a:rPr lang="en-US" sz="1450" dirty="0">
                <a:solidFill>
                  <a:srgbClr val="5B6770"/>
                </a:solidFill>
              </a:rPr>
              <a:t>Not Applicable (N/A)</a:t>
            </a:r>
          </a:p>
          <a:p>
            <a:pPr lvl="1"/>
            <a:r>
              <a:rPr lang="en-US" sz="1450" dirty="0">
                <a:solidFill>
                  <a:srgbClr val="5B6770"/>
                </a:solidFill>
              </a:rPr>
              <a:t>Required or Optional (R/O)</a:t>
            </a:r>
          </a:p>
          <a:p>
            <a:pPr lvl="1"/>
            <a:r>
              <a:rPr lang="en-US" sz="1450" dirty="0">
                <a:solidFill>
                  <a:srgbClr val="5B6770"/>
                </a:solidFill>
              </a:rPr>
              <a:t>Required or Not Applicable (R/NA)</a:t>
            </a:r>
          </a:p>
          <a:p>
            <a:pPr lvl="1"/>
            <a:r>
              <a:rPr lang="en-US" sz="1450" dirty="0">
                <a:solidFill>
                  <a:srgbClr val="5B6770"/>
                </a:solidFill>
              </a:rPr>
              <a:t>Optional or Not Applicable (O/NA)</a:t>
            </a:r>
          </a:p>
          <a:p>
            <a:pPr lvl="1"/>
            <a:r>
              <a:rPr lang="en-US" sz="1450" dirty="0" err="1">
                <a:solidFill>
                  <a:srgbClr val="5B6770"/>
                </a:solidFill>
              </a:rPr>
              <a:t>DateTime</a:t>
            </a:r>
            <a:r>
              <a:rPr lang="en-US" sz="1450" dirty="0">
                <a:solidFill>
                  <a:srgbClr val="5B6770"/>
                </a:solidFill>
              </a:rPr>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solidFill>
                  <a:srgbClr val="5B6770"/>
                </a:solidFill>
              </a:rPr>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Tree>
    <p:extLst>
      <p:ext uri="{BB962C8B-B14F-4D97-AF65-F5344CB8AC3E}">
        <p14:creationId xmlns:p14="http://schemas.microsoft.com/office/powerpoint/2010/main" val="381033930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834998" y="762000"/>
            <a:ext cx="6934200" cy="1083852"/>
          </a:xfrm>
        </p:spPr>
        <p:txBody>
          <a:bodyPr/>
          <a:lstStyle/>
          <a:p>
            <a:r>
              <a:rPr lang="en-US" sz="2000" b="1" dirty="0">
                <a:solidFill>
                  <a:srgbClr val="000000"/>
                </a:solidFill>
              </a:rPr>
              <a:t>Tip 1 – One template, one subtype </a:t>
            </a:r>
          </a:p>
          <a:p>
            <a:pPr lvl="1"/>
            <a:r>
              <a:rPr lang="en-US" sz="1600" dirty="0">
                <a:solidFill>
                  <a:srgbClr val="000000"/>
                </a:solidFill>
              </a:rPr>
              <a:t>Only submit multiple issues via bulk insert for the same subtype </a:t>
            </a:r>
          </a:p>
          <a:p>
            <a:r>
              <a:rPr lang="en-US" sz="2000" b="1" dirty="0">
                <a:solidFill>
                  <a:srgbClr val="000000"/>
                </a:solidFill>
              </a:rPr>
              <a:t>Tip 2 – Request all validations occur </a:t>
            </a:r>
            <a:endParaRPr lang="en-US" sz="2000" dirty="0">
              <a:solidFill>
                <a:srgbClr val="000000"/>
              </a:solidFill>
            </a:endParaRPr>
          </a:p>
          <a:p>
            <a:pPr lvl="1"/>
            <a:r>
              <a:rPr lang="en-US" sz="1600" dirty="0">
                <a:solidFill>
                  <a:srgbClr val="000000"/>
                </a:solidFill>
              </a:rPr>
              <a:t>Select all the validations to ensure data is valid and does not contain duplicates.</a:t>
            </a:r>
          </a:p>
          <a:p>
            <a:pPr marL="457200" lvl="1" indent="0">
              <a:buNone/>
            </a:pPr>
            <a:endParaRPr lang="en-US" sz="1600" dirty="0">
              <a:solidFill>
                <a:srgbClr val="000000"/>
              </a:solidFill>
            </a:endParaRPr>
          </a:p>
          <a:p>
            <a:pPr marL="457200" lvl="1" indent="0">
              <a:buNone/>
            </a:pPr>
            <a:endParaRPr lang="en-US" sz="1600" dirty="0"/>
          </a:p>
          <a:p>
            <a:endParaRPr lang="en-US" sz="2000" b="1" dirty="0">
              <a:solidFill>
                <a:srgbClr val="000204"/>
              </a:solidFill>
            </a:endParaRPr>
          </a:p>
          <a:p>
            <a:r>
              <a:rPr lang="en-US" sz="2000" b="1" dirty="0">
                <a:solidFill>
                  <a:srgbClr val="000204"/>
                </a:solidFill>
              </a:rPr>
              <a:t>Tip 3 – Caution when copying ESI IDs </a:t>
            </a:r>
            <a:endParaRPr lang="en-US" sz="2000" dirty="0">
              <a:solidFill>
                <a:srgbClr val="000204"/>
              </a:solidFill>
            </a:endParaRPr>
          </a:p>
          <a:p>
            <a:pPr lvl="1"/>
            <a:r>
              <a:rPr lang="en-US" sz="1600" dirty="0"/>
              <a:t>Use caution when copying ESI IDs and pasting into the Excel Spreadsheet Bulk Insert Template. </a:t>
            </a:r>
          </a:p>
          <a:p>
            <a:pPr lvl="1"/>
            <a:r>
              <a:rPr lang="en-US" sz="1600" dirty="0"/>
              <a:t>A normal copy and paste can result in the 17 digit ESI ID being automatically formatted by Excel in Scientific Notation Format (example 1.04437E+16). </a:t>
            </a:r>
          </a:p>
          <a:p>
            <a:pPr lvl="1"/>
            <a:r>
              <a:rPr lang="en-US" sz="1600" dirty="0"/>
              <a:t>Changing the format of the cell in the spreadsheet will result in the last two digits of the 17 digit ESI ID to change to 00. This will cause the </a:t>
            </a:r>
            <a:r>
              <a:rPr lang="en-US" sz="1600" dirty="0" err="1"/>
              <a:t>MarkeTrak</a:t>
            </a:r>
            <a:r>
              <a:rPr lang="en-US" sz="1600" dirty="0"/>
              <a:t> issue to be created using the wrong ESI ID.</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184</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20906"/>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Tree>
    <p:extLst>
      <p:ext uri="{BB962C8B-B14F-4D97-AF65-F5344CB8AC3E}">
        <p14:creationId xmlns:p14="http://schemas.microsoft.com/office/powerpoint/2010/main" val="41061840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 – cont.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185</a:t>
            </a:fld>
            <a:endParaRPr lang="en-US">
              <a:solidFill>
                <a:srgbClr val="5B6770"/>
              </a:solidFill>
            </a:endParaRPr>
          </a:p>
        </p:txBody>
      </p:sp>
      <p:sp>
        <p:nvSpPr>
          <p:cNvPr id="10" name="TextBox 9">
            <a:extLst>
              <a:ext uri="{FF2B5EF4-FFF2-40B4-BE49-F238E27FC236}">
                <a16:creationId xmlns:a16="http://schemas.microsoft.com/office/drawing/2014/main" id="{CECE3D05-DA95-4B69-B74F-CFAA158BFD76}"/>
              </a:ext>
            </a:extLst>
          </p:cNvPr>
          <p:cNvSpPr txBox="1"/>
          <p:nvPr/>
        </p:nvSpPr>
        <p:spPr>
          <a:xfrm>
            <a:off x="647700" y="609600"/>
            <a:ext cx="8153400" cy="4893647"/>
          </a:xfrm>
          <a:prstGeom prst="rect">
            <a:avLst/>
          </a:prstGeom>
          <a:noFill/>
        </p:spPr>
        <p:txBody>
          <a:bodyPr wrap="square" rtlCol="0">
            <a:spAutoFit/>
          </a:bodyPr>
          <a:lstStyle/>
          <a:p>
            <a:endParaRPr lang="en-US" dirty="0">
              <a:solidFill>
                <a:srgbClr val="00AEC7"/>
              </a:solidFill>
            </a:endParaRPr>
          </a:p>
          <a:p>
            <a:r>
              <a:rPr lang="en-US" dirty="0">
                <a:solidFill>
                  <a:srgbClr val="000204"/>
                </a:solidFill>
              </a:rPr>
              <a:t> </a:t>
            </a:r>
            <a:r>
              <a:rPr lang="en-US" sz="2000" u="sng" dirty="0">
                <a:solidFill>
                  <a:srgbClr val="000204"/>
                </a:solidFill>
              </a:rPr>
              <a:t>Solution for accurate ESI ID format:</a:t>
            </a:r>
          </a:p>
          <a:p>
            <a:endParaRPr lang="en-US" sz="2000" u="sng" dirty="0">
              <a:solidFill>
                <a:srgbClr val="000204"/>
              </a:solidFill>
            </a:endParaRPr>
          </a:p>
          <a:p>
            <a:pPr marL="285750" indent="-285750">
              <a:buFont typeface="Arial" panose="020B0604020202020204" pitchFamily="34" charset="0"/>
              <a:buChar char="•"/>
            </a:pPr>
            <a:r>
              <a:rPr lang="en-US" dirty="0">
                <a:solidFill>
                  <a:srgbClr val="000204"/>
                </a:solidFill>
              </a:rPr>
              <a:t>Open the Excel Spreadsheet Bulk Insert Template and Right Click in ESI ID cells. </a:t>
            </a:r>
          </a:p>
          <a:p>
            <a:pPr marL="285750" indent="-285750">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285750" indent="-285750">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742950" lvl="1" indent="-285750">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Tree>
    <p:extLst>
      <p:ext uri="{BB962C8B-B14F-4D97-AF65-F5344CB8AC3E}">
        <p14:creationId xmlns:p14="http://schemas.microsoft.com/office/powerpoint/2010/main" val="7203644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466350" y="564444"/>
            <a:ext cx="7924799" cy="1083852"/>
          </a:xfrm>
        </p:spPr>
        <p:txBody>
          <a:bodyPr/>
          <a:lstStyle/>
          <a:p>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lvl="1"/>
            <a:r>
              <a:rPr lang="en-US" sz="1600" dirty="0"/>
              <a:t>ensure date/time field has correct format and populates the field in the T-format. If not formatted correctly, bulk insert file will fail validation. </a:t>
            </a:r>
          </a:p>
          <a:p>
            <a:pPr marL="0" indent="0">
              <a:buNone/>
            </a:pPr>
            <a:r>
              <a:rPr lang="en-US" sz="1800" dirty="0"/>
              <a:t>	 </a:t>
            </a:r>
            <a:r>
              <a:rPr lang="en-US" sz="1800" b="1" dirty="0"/>
              <a:t>Correct format on dates and times </a:t>
            </a:r>
          </a:p>
          <a:p>
            <a:pPr marL="0" indent="0">
              <a:buNone/>
            </a:pPr>
            <a:endParaRPr lang="en-US" sz="1800" b="1" dirty="0"/>
          </a:p>
          <a:p>
            <a:endParaRPr lang="en-US" sz="1800" b="1" dirty="0"/>
          </a:p>
          <a:p>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lvl="1"/>
            <a:r>
              <a:rPr lang="en-US" sz="1600" dirty="0"/>
              <a:t>Before submission of the bulk insert CSV file the user should ensure all rows are accounted for in the file template to successfully pass validation for submission of the file. </a:t>
            </a:r>
          </a:p>
          <a:p>
            <a:pPr>
              <a:spcBef>
                <a:spcPts val="0"/>
              </a:spcBef>
            </a:pPr>
            <a:r>
              <a:rPr lang="en-US" sz="2000" b="1" dirty="0">
                <a:solidFill>
                  <a:srgbClr val="000204"/>
                </a:solidFill>
              </a:rPr>
              <a:t>Tip 7 – Delete the header row</a:t>
            </a:r>
          </a:p>
          <a:p>
            <a:pPr lvl="1">
              <a:spcBef>
                <a:spcPts val="0"/>
              </a:spcBef>
            </a:pPr>
            <a:r>
              <a:rPr lang="en-US" sz="1600" dirty="0"/>
              <a:t>Once all data has been entered into required fields on the bulk insert template, the header row should be deleted before saving the file in the CSV format.</a:t>
            </a:r>
          </a:p>
          <a:p>
            <a:pPr>
              <a:spcBef>
                <a:spcPts val="0"/>
              </a:spcBef>
            </a:pPr>
            <a:r>
              <a:rPr lang="en-US" sz="2000" b="1" dirty="0">
                <a:solidFill>
                  <a:srgbClr val="000204"/>
                </a:solidFill>
              </a:rPr>
              <a:t> Tip 8 – Checking validation errors </a:t>
            </a:r>
          </a:p>
          <a:p>
            <a:pPr lvl="1">
              <a:spcBef>
                <a:spcPts val="0"/>
              </a:spcBef>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186</a:t>
            </a:fld>
            <a:endParaRPr lang="en-US">
              <a:solidFill>
                <a:srgbClr val="5B6770"/>
              </a:solidFill>
            </a:endParaRPr>
          </a:p>
        </p:txBody>
      </p:sp>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id="{FB5F38CA-90D3-46ED-9238-D7BB9372395B}"/>
              </a:ext>
            </a:extLst>
          </p:cNvPr>
          <p:cNvPicPr>
            <a:picLocks noChangeAspect="1"/>
          </p:cNvPicPr>
          <p:nvPr/>
        </p:nvPicPr>
        <p:blipFill>
          <a:blip r:embed="rId3"/>
          <a:stretch>
            <a:fillRect/>
          </a:stretch>
        </p:blipFill>
        <p:spPr>
          <a:xfrm>
            <a:off x="1428750" y="2001761"/>
            <a:ext cx="6000000" cy="600000"/>
          </a:xfrm>
          <a:prstGeom prst="rect">
            <a:avLst/>
          </a:prstGeom>
        </p:spPr>
      </p:pic>
    </p:spTree>
    <p:extLst>
      <p:ext uri="{BB962C8B-B14F-4D97-AF65-F5344CB8AC3E}">
        <p14:creationId xmlns:p14="http://schemas.microsoft.com/office/powerpoint/2010/main" val="31837346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381000" y="1219200"/>
            <a:ext cx="3505201" cy="2528094"/>
          </a:xfrm>
        </p:spPr>
        <p:txBody>
          <a:bodyPr/>
          <a:lstStyle/>
          <a:p>
            <a:pPr>
              <a:spcBef>
                <a:spcPts val="1200"/>
              </a:spcBef>
            </a:pPr>
            <a:r>
              <a:rPr lang="en-US" sz="2000" dirty="0"/>
              <a:t>Submitting a Bulk Insert Issue:</a:t>
            </a:r>
          </a:p>
          <a:p>
            <a:pPr lvl="1">
              <a:spcBef>
                <a:spcPts val="1200"/>
              </a:spcBef>
            </a:pPr>
            <a:r>
              <a:rPr lang="en-US" sz="2000" dirty="0"/>
              <a:t>Following fields must be populated for successful submission of Bulk Insert:  </a:t>
            </a:r>
          </a:p>
          <a:p>
            <a:pPr lvl="2">
              <a:spcBef>
                <a:spcPts val="1200"/>
              </a:spcBef>
            </a:pPr>
            <a:r>
              <a:rPr lang="en-US" sz="2000" dirty="0"/>
              <a:t>Issue Type	</a:t>
            </a:r>
          </a:p>
          <a:p>
            <a:pPr lvl="2">
              <a:spcBef>
                <a:spcPts val="0"/>
              </a:spcBef>
            </a:pPr>
            <a:r>
              <a:rPr lang="en-US" sz="2000" dirty="0"/>
              <a:t>Sub-Type</a:t>
            </a:r>
          </a:p>
          <a:p>
            <a:pPr lvl="2">
              <a:spcBef>
                <a:spcPts val="0"/>
              </a:spcBef>
            </a:pPr>
            <a:r>
              <a:rPr lang="en-US" sz="2000" dirty="0"/>
              <a:t>Report Destination</a:t>
            </a:r>
          </a:p>
          <a:p>
            <a:pPr lvl="2">
              <a:spcBef>
                <a:spcPts val="0"/>
              </a:spcBef>
            </a:pPr>
            <a:endParaRPr lang="en-US" sz="2000" dirty="0"/>
          </a:p>
          <a:p>
            <a:pPr lvl="1">
              <a:spcBef>
                <a:spcPts val="0"/>
              </a:spcBef>
            </a:pPr>
            <a:r>
              <a:rPr lang="en-US" sz="2000" dirty="0"/>
              <a:t>Submitter selects </a:t>
            </a:r>
            <a:r>
              <a:rPr lang="en-US" sz="2000" i="1" dirty="0"/>
              <a:t>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5240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94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90600" y="847725"/>
            <a:ext cx="6781800" cy="361949"/>
          </a:xfrm>
        </p:spPr>
        <p:txBody>
          <a:bodyPr/>
          <a:lstStyle/>
          <a:p>
            <a:r>
              <a:rPr lang="en-US" sz="2000" dirty="0"/>
              <a:t>From the Actions dropdown, select </a:t>
            </a:r>
            <a:r>
              <a:rPr lang="en-US" sz="2000" i="1" dirty="0"/>
              <a:t>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188</a:t>
            </a:fld>
            <a:endParaRPr lang="en-US">
              <a:solidFill>
                <a:srgbClr val="5B6770"/>
              </a:solidFill>
            </a:endParaRPr>
          </a:p>
        </p:txBody>
      </p:sp>
      <p:sp>
        <p:nvSpPr>
          <p:cNvPr id="5" name="Content Placeholder 2"/>
          <p:cNvSpPr txBox="1">
            <a:spLocks/>
          </p:cNvSpPr>
          <p:nvPr/>
        </p:nvSpPr>
        <p:spPr>
          <a:xfrm>
            <a:off x="990600" y="3429005"/>
            <a:ext cx="6781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Browse</a:t>
            </a:r>
            <a:r>
              <a:rPr lang="en-US" sz="2000" dirty="0">
                <a:solidFill>
                  <a:srgbClr val="5B6770"/>
                </a:solidFill>
              </a:rPr>
              <a:t>, locate the CSV file, and press </a:t>
            </a:r>
            <a:r>
              <a:rPr lang="en-US" sz="2000" i="1" dirty="0">
                <a:solidFill>
                  <a:srgbClr val="5B6770"/>
                </a:solidFill>
              </a:rPr>
              <a:t>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743200" y="3924309"/>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42672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762000" y="847725"/>
            <a:ext cx="6400800" cy="304800"/>
          </a:xfrm>
        </p:spPr>
        <p:txBody>
          <a:bodyPr/>
          <a:lstStyle/>
          <a:p>
            <a:r>
              <a:rPr lang="en-US" sz="2000" dirty="0"/>
              <a:t>Select </a:t>
            </a:r>
            <a:r>
              <a:rPr lang="en-US" sz="2000" i="1" dirty="0"/>
              <a:t>Attach and Validate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189</a:t>
            </a:fld>
            <a:endParaRPr lang="en-US">
              <a:solidFill>
                <a:srgbClr val="5B6770"/>
              </a:solidFill>
            </a:endParaRPr>
          </a:p>
        </p:txBody>
      </p:sp>
      <p:sp>
        <p:nvSpPr>
          <p:cNvPr id="5" name="Content Placeholder 2"/>
          <p:cNvSpPr txBox="1">
            <a:spLocks/>
          </p:cNvSpPr>
          <p:nvPr/>
        </p:nvSpPr>
        <p:spPr>
          <a:xfrm>
            <a:off x="762000" y="3552825"/>
            <a:ext cx="73152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the file has been attached select </a:t>
            </a:r>
            <a:r>
              <a:rPr lang="en-US" sz="2000" i="1" dirty="0">
                <a:solidFill>
                  <a:srgbClr val="5B6770"/>
                </a:solidFill>
              </a:rPr>
              <a:t>OK</a:t>
            </a:r>
            <a:r>
              <a:rPr lang="en-US" sz="2000" dirty="0">
                <a:solidFill>
                  <a:srgbClr val="5B6770"/>
                </a:solidFill>
              </a:rPr>
              <a:t>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3825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3733800" y="4000500"/>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38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1650" b="1" dirty="0"/>
              <a:t>States and Transitions</a:t>
            </a:r>
            <a:r>
              <a:rPr lang="en-US" sz="1650" dirty="0"/>
              <a:t> - All 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a:t>States</a:t>
            </a:r>
            <a:r>
              <a:rPr lang="en-US" sz="1650" dirty="0"/>
              <a:t> - A 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a:t>Transitions</a:t>
            </a:r>
            <a:r>
              <a:rPr lang="en-US" sz="1650" dirty="0"/>
              <a:t> - Transitions 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a:t>
            </a:fld>
            <a:endParaRPr lang="en-US">
              <a:solidFill>
                <a:srgbClr val="5B6770"/>
              </a:solidFill>
            </a:endParaRPr>
          </a:p>
        </p:txBody>
      </p:sp>
    </p:spTree>
    <p:extLst>
      <p:ext uri="{BB962C8B-B14F-4D97-AF65-F5344CB8AC3E}">
        <p14:creationId xmlns:p14="http://schemas.microsoft.com/office/powerpoint/2010/main" val="32705507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45" y="265938"/>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685800" y="800100"/>
            <a:ext cx="3886200" cy="5257800"/>
          </a:xfrm>
        </p:spPr>
        <p:txBody>
          <a:bodyPr/>
          <a:lstStyle/>
          <a:p>
            <a:r>
              <a:rPr lang="en-US" sz="1800" dirty="0"/>
              <a:t>Validation will be performed on the uploaded file  </a:t>
            </a:r>
          </a:p>
          <a:p>
            <a:pPr marL="800100" lvl="1" indent="-342900">
              <a:buFont typeface="+mj-lt"/>
              <a:buAutoNum type="arabicPeriod"/>
            </a:pPr>
            <a:r>
              <a:rPr lang="en-US" sz="1800" dirty="0"/>
              <a:t>File failure possibilities:</a:t>
            </a:r>
          </a:p>
          <a:p>
            <a:pPr lvl="2">
              <a:buFont typeface="+mj-lt"/>
              <a:buAutoNum type="alphaLcParenR"/>
            </a:pPr>
            <a:r>
              <a:rPr lang="en-US" sz="1800" dirty="0"/>
              <a:t>incorrect number of columns </a:t>
            </a:r>
          </a:p>
          <a:p>
            <a:pPr lvl="2">
              <a:buFont typeface="+mj-lt"/>
              <a:buAutoNum type="alphaLcParenR"/>
            </a:pPr>
            <a:r>
              <a:rPr lang="en-US" sz="1800" dirty="0"/>
              <a:t>formatted incorrectly</a:t>
            </a:r>
          </a:p>
          <a:p>
            <a:pPr marL="800100" lvl="1" indent="-342900">
              <a:buFont typeface="+mj-lt"/>
              <a:buAutoNum type="arabicPeriod"/>
            </a:pPr>
            <a:r>
              <a:rPr lang="en-US" sz="1800" dirty="0"/>
              <a:t>Comments section to display failure message </a:t>
            </a:r>
          </a:p>
          <a:p>
            <a:pPr marL="800100" lvl="1" indent="-342900">
              <a:buFont typeface="+mj-lt"/>
              <a:buAutoNum type="arabicPeriod"/>
            </a:pPr>
            <a:r>
              <a:rPr lang="en-US" sz="1800" dirty="0"/>
              <a:t>Failures </a:t>
            </a:r>
            <a:r>
              <a:rPr lang="en-US" sz="1800" u="sng" dirty="0"/>
              <a:t>must</a:t>
            </a:r>
            <a:r>
              <a:rPr lang="en-US" sz="1800" dirty="0"/>
              <a:t> be corrected</a:t>
            </a:r>
          </a:p>
          <a:p>
            <a:pPr marL="800100" lvl="1" indent="-342900">
              <a:buFont typeface="+mj-lt"/>
              <a:buAutoNum type="arabicPeriod"/>
            </a:pPr>
            <a:r>
              <a:rPr lang="en-US" sz="1800" dirty="0"/>
              <a:t>Once corrected, original file must be deleted before it can be reattached</a:t>
            </a:r>
          </a:p>
          <a:p>
            <a:pPr marL="1200150" lvl="2" indent="-342900">
              <a:buFont typeface="+mj-lt"/>
              <a:buAutoNum type="alphaLcParenR"/>
            </a:pPr>
            <a:r>
              <a:rPr lang="en-US" sz="1800" dirty="0"/>
              <a:t>To delete the file, select trash can icon next to file name</a:t>
            </a:r>
          </a:p>
          <a:p>
            <a:pPr marL="1200150" lvl="2" indent="-342900">
              <a:buFont typeface="+mj-lt"/>
              <a:buAutoNum type="alphaLcParenR"/>
            </a:pPr>
            <a:r>
              <a:rPr lang="en-US" sz="1800" dirty="0"/>
              <a:t>Select ‘delete file’</a:t>
            </a:r>
          </a:p>
          <a:p>
            <a:pPr marL="1200150" lvl="2" indent="-342900">
              <a:buFont typeface="+mj-lt"/>
              <a:buAutoNum type="alphaLcParenR"/>
            </a:pPr>
            <a:endParaRPr lang="en-US" sz="1050" dirty="0"/>
          </a:p>
          <a:p>
            <a:pPr lvl="1"/>
            <a:endParaRPr lang="en-US" sz="1450" dirty="0"/>
          </a:p>
          <a:p>
            <a:pPr lvl="1"/>
            <a:endParaRPr lang="en-US" sz="145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190</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727626" y="8001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5F1E55E-6332-46AD-8CAA-6B66ABBBCF80}"/>
              </a:ext>
            </a:extLst>
          </p:cNvPr>
          <p:cNvPicPr>
            <a:picLocks noChangeAspect="1"/>
          </p:cNvPicPr>
          <p:nvPr/>
        </p:nvPicPr>
        <p:blipFill>
          <a:blip r:embed="rId4"/>
          <a:stretch>
            <a:fillRect/>
          </a:stretch>
        </p:blipFill>
        <p:spPr>
          <a:xfrm>
            <a:off x="4679847" y="3970338"/>
            <a:ext cx="4121253" cy="1030313"/>
          </a:xfrm>
          <a:prstGeom prst="rect">
            <a:avLst/>
          </a:prstGeom>
        </p:spPr>
      </p:pic>
    </p:spTree>
    <p:extLst>
      <p:ext uri="{BB962C8B-B14F-4D97-AF65-F5344CB8AC3E}">
        <p14:creationId xmlns:p14="http://schemas.microsoft.com/office/powerpoint/2010/main" val="163123303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81075" y="809619"/>
            <a:ext cx="7543800" cy="381000"/>
          </a:xfrm>
        </p:spPr>
        <p:txBody>
          <a:bodyPr/>
          <a:lstStyle/>
          <a:p>
            <a:r>
              <a:rPr lang="en-US" sz="2000" dirty="0"/>
              <a:t>If the upload is successful, a message indicating “</a:t>
            </a:r>
            <a:r>
              <a:rPr lang="en-US" sz="2000" i="1" dirty="0"/>
              <a:t>All rows passed validation</a:t>
            </a:r>
            <a:r>
              <a:rPr lang="en-US" sz="2000" dirty="0"/>
              <a:t>”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191</a:t>
            </a:fld>
            <a:endParaRPr lang="en-US">
              <a:solidFill>
                <a:srgbClr val="5B6770"/>
              </a:solidFill>
            </a:endParaRPr>
          </a:p>
        </p:txBody>
      </p:sp>
      <p:sp>
        <p:nvSpPr>
          <p:cNvPr id="5" name="Content Placeholder 2"/>
          <p:cNvSpPr txBox="1">
            <a:spLocks/>
          </p:cNvSpPr>
          <p:nvPr/>
        </p:nvSpPr>
        <p:spPr>
          <a:xfrm>
            <a:off x="981075" y="40386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Submit Bulk File</a:t>
            </a:r>
            <a:r>
              <a:rPr lang="en-US" sz="2000" dirty="0">
                <a:solidFill>
                  <a:srgbClr val="5B6770"/>
                </a:solidFill>
              </a:rPr>
              <a:t>’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466844"/>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30" y="45720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6899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838200" y="914400"/>
            <a:ext cx="69342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192</a:t>
            </a:fld>
            <a:endParaRPr lang="en-US">
              <a:solidFill>
                <a:srgbClr val="5B6770"/>
              </a:solidFill>
            </a:endParaRPr>
          </a:p>
        </p:txBody>
      </p:sp>
      <p:sp>
        <p:nvSpPr>
          <p:cNvPr id="5" name="Content Placeholder 2"/>
          <p:cNvSpPr txBox="1">
            <a:spLocks/>
          </p:cNvSpPr>
          <p:nvPr/>
        </p:nvSpPr>
        <p:spPr>
          <a:xfrm>
            <a:off x="838200" y="4495800"/>
            <a:ext cx="80010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submitted, Bulk Insert </a:t>
            </a:r>
            <a:r>
              <a:rPr lang="en-US" sz="2000" dirty="0" err="1">
                <a:solidFill>
                  <a:srgbClr val="5B6770"/>
                </a:solidFill>
              </a:rPr>
              <a:t>MarkeTrak</a:t>
            </a:r>
            <a:r>
              <a:rPr lang="en-US" sz="2000" dirty="0">
                <a:solidFill>
                  <a:srgbClr val="5B6770"/>
                </a:solidFill>
              </a:rPr>
              <a:t> Number becomes the “parent” and will be populated on each individual </a:t>
            </a:r>
            <a:r>
              <a:rPr lang="en-US" sz="2000" dirty="0" err="1">
                <a:solidFill>
                  <a:srgbClr val="5B6770"/>
                </a:solidFill>
              </a:rPr>
              <a:t>MarkeTrak</a:t>
            </a:r>
            <a:r>
              <a:rPr lang="en-US" sz="2000" dirty="0">
                <a:solidFill>
                  <a:srgbClr val="5B6770"/>
                </a:solidFill>
              </a:rPr>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6170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1"/>
          </p:nvPr>
        </p:nvSpPr>
        <p:spPr>
          <a:xfrm>
            <a:off x="1371600" y="1066800"/>
            <a:ext cx="6400800" cy="1524000"/>
          </a:xfrm>
          <a:ln>
            <a:noFill/>
          </a:ln>
        </p:spPr>
        <p:txBody>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r>
              <a:rPr lang="en-US" sz="2000" dirty="0"/>
              <a:t>user to download the file via MIS </a:t>
            </a:r>
          </a:p>
          <a:p>
            <a:pPr lvl="1"/>
            <a:r>
              <a:rPr lang="en-US" sz="2000" dirty="0"/>
              <a:t>access to MIS can be selected at top of the </a:t>
            </a:r>
            <a:r>
              <a:rPr lang="en-US" sz="2000" dirty="0" err="1"/>
              <a:t>MarkeTrak</a:t>
            </a:r>
            <a:r>
              <a:rPr lang="en-US" sz="20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193</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71861"/>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181600" y="3334542"/>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5760032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790575" y="833437"/>
            <a:ext cx="7620000" cy="304800"/>
          </a:xfrm>
        </p:spPr>
        <p:txBody>
          <a:bodyPr/>
          <a:lstStyle/>
          <a:p>
            <a:r>
              <a:rPr lang="en-US" sz="2000" dirty="0"/>
              <a:t>From within MIS, select the </a:t>
            </a:r>
            <a:r>
              <a:rPr lang="en-US" sz="2000" i="1" dirty="0"/>
              <a:t>Retail</a:t>
            </a:r>
            <a:r>
              <a:rPr lang="en-US" sz="2000" dirty="0"/>
              <a:t> link to access the reports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194</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247775"/>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8288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5879317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38"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457200" y="914400"/>
            <a:ext cx="8077200" cy="304800"/>
          </a:xfrm>
        </p:spPr>
        <p:txBody>
          <a:bodyPr/>
          <a:lstStyle/>
          <a:p>
            <a:r>
              <a:rPr lang="en-US" sz="2000" dirty="0"/>
              <a:t>Select the </a:t>
            </a:r>
            <a:r>
              <a:rPr lang="en-US" sz="2000" i="1" dirty="0" err="1"/>
              <a:t>MarkeTrak</a:t>
            </a:r>
            <a:r>
              <a:rPr lang="en-US" sz="2000" i="1" dirty="0"/>
              <a:t> Bulk Submissions Report </a:t>
            </a:r>
            <a:r>
              <a:rPr lang="en-US" sz="2000" dirty="0"/>
              <a:t>link to access the .csv file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195</a:t>
            </a:fld>
            <a:endParaRPr lang="en-US">
              <a:solidFill>
                <a:srgbClr val="5B6770"/>
              </a:solidFill>
            </a:endParaRPr>
          </a:p>
        </p:txBody>
      </p:sp>
      <p:grpSp>
        <p:nvGrpSpPr>
          <p:cNvPr id="8" name="Group 7"/>
          <p:cNvGrpSpPr/>
          <p:nvPr/>
        </p:nvGrpSpPr>
        <p:grpSpPr>
          <a:xfrm>
            <a:off x="2446139" y="1371600"/>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51383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4194968"/>
          </a:xfrm>
        </p:spPr>
        <p:txBody>
          <a:bodyPr/>
          <a:lstStyle/>
          <a:p>
            <a:pPr marL="0" indent="0">
              <a:spcBef>
                <a:spcPts val="1800"/>
              </a:spcBef>
              <a:buNone/>
            </a:pPr>
            <a:r>
              <a:rPr lang="en-US" sz="2400" b="1" i="1" dirty="0"/>
              <a:t>In what format should your Bulk Insert file be saved, prior to uploading into </a:t>
            </a:r>
            <a:r>
              <a:rPr lang="en-US" sz="2400" b="1" i="1" dirty="0" err="1"/>
              <a:t>MarkeTrak</a:t>
            </a:r>
            <a:r>
              <a:rPr lang="en-US" sz="2400" b="1" i="1" dirty="0"/>
              <a:t>?</a:t>
            </a:r>
          </a:p>
          <a:p>
            <a:pPr marL="857250" lvl="1" indent="-457200">
              <a:spcBef>
                <a:spcPts val="2400"/>
              </a:spcBef>
              <a:buFont typeface="+mj-lt"/>
              <a:buAutoNum type="alphaLcParenR"/>
            </a:pPr>
            <a:r>
              <a:rPr lang="en-US" sz="2400" dirty="0"/>
              <a:t>*.pdf</a:t>
            </a:r>
          </a:p>
          <a:p>
            <a:pPr marL="857250" lvl="1" indent="-457200">
              <a:spcBef>
                <a:spcPts val="1200"/>
              </a:spcBef>
              <a:buFont typeface="+mj-lt"/>
              <a:buAutoNum type="alphaLcParenR"/>
            </a:pPr>
            <a:r>
              <a:rPr lang="en-US" sz="2400" dirty="0"/>
              <a:t>*.txt</a:t>
            </a:r>
          </a:p>
          <a:p>
            <a:pPr marL="857250" lvl="1" indent="-457200">
              <a:spcBef>
                <a:spcPts val="1200"/>
              </a:spcBef>
              <a:buFont typeface="+mj-lt"/>
              <a:buAutoNum type="alphaLcParenR"/>
            </a:pPr>
            <a:r>
              <a:rPr lang="en-US" sz="2400" dirty="0"/>
              <a:t>*.csv</a:t>
            </a:r>
          </a:p>
          <a:p>
            <a:pPr marL="857250" lvl="1" indent="-457200">
              <a:spcBef>
                <a:spcPts val="1200"/>
              </a:spcBef>
              <a:buFont typeface="+mj-lt"/>
              <a:buAutoNum type="alphaLcParenR"/>
            </a:pPr>
            <a:r>
              <a:rPr lang="en-US" sz="2400" dirty="0"/>
              <a:t>*.</a:t>
            </a:r>
            <a:r>
              <a:rPr lang="en-US" sz="2400" dirty="0" err="1"/>
              <a:t>xlsx</a:t>
            </a:r>
            <a:endParaRPr lang="en-US" sz="24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196</a:t>
            </a:fld>
            <a:endParaRPr lang="en-US">
              <a:solidFill>
                <a:srgbClr val="5B6770"/>
              </a:solidFill>
            </a:endParaRPr>
          </a:p>
        </p:txBody>
      </p:sp>
      <p:sp>
        <p:nvSpPr>
          <p:cNvPr id="5" name="Content Placeholder 2"/>
          <p:cNvSpPr txBox="1">
            <a:spLocks/>
          </p:cNvSpPr>
          <p:nvPr/>
        </p:nvSpPr>
        <p:spPr>
          <a:xfrm>
            <a:off x="1409700" y="4872228"/>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rgbClr val="00AEC7"/>
                </a:solidFill>
              </a:rPr>
              <a:t>c) *.csv</a:t>
            </a:r>
          </a:p>
        </p:txBody>
      </p:sp>
      <p:sp>
        <p:nvSpPr>
          <p:cNvPr id="6" name="Rectangle 5"/>
          <p:cNvSpPr/>
          <p:nvPr/>
        </p:nvSpPr>
        <p:spPr>
          <a:xfrm>
            <a:off x="2324100" y="4872228"/>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800" b="1" i="1" dirty="0"/>
              <a:t>True or False:</a:t>
            </a:r>
          </a:p>
          <a:p>
            <a:pPr marL="0" indent="0">
              <a:spcBef>
                <a:spcPts val="1800"/>
              </a:spcBef>
              <a:buNone/>
            </a:pPr>
            <a:r>
              <a:rPr lang="en-US" sz="2800" dirty="0"/>
              <a:t>Bulk Insert templates for every applicable subtype are available on the </a:t>
            </a:r>
            <a:r>
              <a:rPr lang="en-US" sz="2800" dirty="0" err="1"/>
              <a:t>MarkeTrak</a:t>
            </a:r>
            <a:r>
              <a:rPr lang="en-US" sz="28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197</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800" i="1" dirty="0">
                <a:solidFill>
                  <a:srgbClr val="00AEC7"/>
                </a:solidFill>
              </a:rPr>
              <a:t>True</a:t>
            </a:r>
          </a:p>
        </p:txBody>
      </p:sp>
      <p:sp>
        <p:nvSpPr>
          <p:cNvPr id="6" name="Rectangle 5"/>
          <p:cNvSpPr/>
          <p:nvPr/>
        </p:nvSpPr>
        <p:spPr>
          <a:xfrm>
            <a:off x="2438400"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p>
          <a:p>
            <a:pPr>
              <a:spcBef>
                <a:spcPts val="600"/>
              </a:spcBef>
            </a:pPr>
            <a:r>
              <a:rPr lang="en-US" sz="2800" b="1" dirty="0">
                <a:solidFill>
                  <a:srgbClr val="5B6770"/>
                </a:solidFill>
              </a:rPr>
              <a:t>Additional D2D Subtypes</a:t>
            </a:r>
          </a:p>
        </p:txBody>
      </p:sp>
    </p:spTree>
    <p:extLst>
      <p:ext uri="{BB962C8B-B14F-4D97-AF65-F5344CB8AC3E}">
        <p14:creationId xmlns:p14="http://schemas.microsoft.com/office/powerpoint/2010/main" val="2884995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1"/>
          </p:nvPr>
        </p:nvSpPr>
        <p:spPr>
          <a:xfrm>
            <a:off x="304800" y="787075"/>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199</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319813890"/>
              </p:ext>
            </p:extLst>
          </p:nvPr>
        </p:nvGraphicFramePr>
        <p:xfrm>
          <a:off x="562708" y="1246525"/>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a:solidFill>
                            <a:srgbClr val="000000"/>
                          </a:solidFill>
                        </a:rPr>
                        <a:t>Used by CR or TDSP when experiencing system issues</a:t>
                      </a:r>
                    </a:p>
                    <a:p>
                      <a:pPr marL="285750" indent="-285750">
                        <a:buFont typeface="Arial" panose="020B0604020202020204" pitchFamily="34" charset="0"/>
                        <a:buChar char="•"/>
                      </a:pPr>
                      <a:r>
                        <a:rPr lang="en-US" dirty="0">
                          <a:solidFill>
                            <a:srgbClr val="000000"/>
                          </a:solidFill>
                        </a:rPr>
                        <a:t>CR requesting cancellation of a past-dated ‘</a:t>
                      </a:r>
                      <a:r>
                        <a:rPr lang="en-US" b="1" dirty="0">
                          <a:solidFill>
                            <a:srgbClr val="000000"/>
                          </a:solidFill>
                        </a:rPr>
                        <a:t>scheduled</a:t>
                      </a:r>
                      <a:r>
                        <a:rPr lang="en-US" dirty="0">
                          <a:solidFill>
                            <a:srgbClr val="000000"/>
                          </a:solidFill>
                        </a:rPr>
                        <a:t>’ transaction</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ERCOT Initiated</a:t>
                      </a:r>
                    </a:p>
                  </a:txBody>
                  <a:tcPr/>
                </a:tc>
                <a:tc>
                  <a:txBody>
                    <a:bodyPr/>
                    <a:lstStyle/>
                    <a:p>
                      <a:r>
                        <a:rPr lang="en-US" dirty="0">
                          <a:solidFill>
                            <a:srgbClr val="000000"/>
                          </a:solidFill>
                        </a:rPr>
                        <a:t>Used when exceptions are in ERCOT’s system</a:t>
                      </a:r>
                      <a:br>
                        <a:rPr lang="en-US" dirty="0">
                          <a:solidFill>
                            <a:srgbClr val="000000"/>
                          </a:solidFill>
                        </a:rPr>
                      </a:br>
                      <a:r>
                        <a:rPr lang="en-US" dirty="0">
                          <a:solidFill>
                            <a:srgbClr val="000000"/>
                          </a:solidFill>
                        </a:rPr>
                        <a:t>(i.e. conflicting metering dates,</a:t>
                      </a:r>
                      <a:r>
                        <a:rPr lang="en-US" baseline="0" dirty="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val="3970696537"/>
                  </a:ext>
                </a:extLst>
              </a:tr>
            </a:tbl>
          </a:graphicData>
        </a:graphic>
      </p:graphicFrame>
    </p:spTree>
    <p:extLst>
      <p:ext uri="{BB962C8B-B14F-4D97-AF65-F5344CB8AC3E}">
        <p14:creationId xmlns:p14="http://schemas.microsoft.com/office/powerpoint/2010/main" val="408342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304800" y="914400"/>
            <a:ext cx="8534400" cy="3738716"/>
          </a:xfrm>
        </p:spPr>
        <p:txBody>
          <a:bodyPr/>
          <a:lstStyle/>
          <a:p>
            <a:pPr marL="400050" lvl="1"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a:t>
            </a:fld>
            <a:endParaRPr lang="en-US">
              <a:solidFill>
                <a:srgbClr val="5B6770"/>
              </a:solidFill>
            </a:endParaRPr>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buNone/>
            </a:pPr>
            <a:r>
              <a:rPr lang="en-US" sz="1500" b="1" dirty="0"/>
              <a:t>Issue Ownership</a:t>
            </a:r>
            <a:r>
              <a:rPr lang="en-US" sz="1500" dirty="0"/>
              <a:t>: There are several varieties of ownership in the </a:t>
            </a:r>
            <a:r>
              <a:rPr lang="en-US" sz="1500" dirty="0" err="1"/>
              <a:t>MarkeTrak</a:t>
            </a:r>
            <a:r>
              <a:rPr lang="en-US" sz="1500" dirty="0"/>
              <a:t> application:  Submitter, Responsible MP, MP’s Involved, and Assigned Owner. </a:t>
            </a:r>
          </a:p>
          <a:p>
            <a:pPr lvl="1">
              <a:spcBef>
                <a:spcPts val="1200"/>
              </a:spcBef>
            </a:pPr>
            <a:r>
              <a:rPr lang="en-US" sz="1500" b="1" dirty="0"/>
              <a:t>Submitter</a:t>
            </a:r>
            <a:r>
              <a:rPr lang="en-US" sz="1500" dirty="0"/>
              <a:t>: The 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pPr>
            <a:r>
              <a:rPr lang="en-US" sz="1500" b="1" dirty="0"/>
              <a:t>Responsible MP</a:t>
            </a:r>
            <a:r>
              <a:rPr lang="en-US" sz="1500" dirty="0"/>
              <a:t>: Responsible 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pPr>
            <a:r>
              <a:rPr lang="en-US" sz="1500" b="1" dirty="0"/>
              <a:t>MP’s Involved</a:t>
            </a:r>
            <a:r>
              <a:rPr lang="en-US" sz="1500" dirty="0"/>
              <a:t>: MP’s 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pPr>
            <a:r>
              <a:rPr lang="en-US" sz="1500" b="1" dirty="0"/>
              <a:t>Assigned Owner</a:t>
            </a:r>
            <a:r>
              <a:rPr lang="en-US" sz="1500" dirty="0"/>
              <a:t>: Assigned Owner is null when an issue is initially assigned to a Market Participant.  Assigned owners are individual users. These are assigned by the Responsible MP automatically as issue is acknowledged by way of transition, Begin Working.  Taking this action will populate the associated individual’s user id as the Assigned Owner.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a:t>
            </a:fld>
            <a:endParaRPr lang="en-US">
              <a:solidFill>
                <a:srgbClr val="5B6770"/>
              </a:solidFill>
            </a:endParaRPr>
          </a:p>
        </p:txBody>
      </p:sp>
    </p:spTree>
    <p:extLst>
      <p:ext uri="{BB962C8B-B14F-4D97-AF65-F5344CB8AC3E}">
        <p14:creationId xmlns:p14="http://schemas.microsoft.com/office/powerpoint/2010/main" val="41197318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200</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169021074"/>
              </p:ext>
            </p:extLst>
          </p:nvPr>
        </p:nvGraphicFramePr>
        <p:xfrm>
          <a:off x="562708" y="13970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COVID ERP Program,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102382808"/>
                  </a:ext>
                </a:extLst>
              </a:tr>
            </a:tbl>
          </a:graphicData>
        </a:graphic>
      </p:graphicFrame>
    </p:spTree>
    <p:extLst>
      <p:ext uri="{BB962C8B-B14F-4D97-AF65-F5344CB8AC3E}">
        <p14:creationId xmlns:p14="http://schemas.microsoft.com/office/powerpoint/2010/main" val="166300538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201</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3653137608"/>
              </p:ext>
            </p:extLst>
          </p:nvPr>
        </p:nvGraphicFramePr>
        <p:xfrm>
          <a:off x="562708" y="13970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3804181321"/>
                  </a:ext>
                </a:extLst>
              </a:tr>
            </a:tbl>
          </a:graphicData>
        </a:graphic>
      </p:graphicFrame>
    </p:spTree>
    <p:extLst>
      <p:ext uri="{BB962C8B-B14F-4D97-AF65-F5344CB8AC3E}">
        <p14:creationId xmlns:p14="http://schemas.microsoft.com/office/powerpoint/2010/main" val="4770192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‘Other’ Issues</a:t>
            </a:r>
          </a:p>
        </p:txBody>
      </p:sp>
    </p:spTree>
    <p:extLst>
      <p:ext uri="{BB962C8B-B14F-4D97-AF65-F5344CB8AC3E}">
        <p14:creationId xmlns:p14="http://schemas.microsoft.com/office/powerpoint/2010/main" val="41215599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1800" dirty="0"/>
              <a:t>Examples of Other Issues but not limited to: </a:t>
            </a:r>
          </a:p>
          <a:p>
            <a:pPr lvl="1">
              <a:spcBef>
                <a:spcPts val="1200"/>
              </a:spcBef>
            </a:pPr>
            <a:r>
              <a:rPr lang="en-US" sz="1800" dirty="0"/>
              <a:t>Questions pertaining to discrepancy between sum of AMS Interval data and the 867 consumption value</a:t>
            </a:r>
          </a:p>
          <a:p>
            <a:pPr lvl="1">
              <a:spcBef>
                <a:spcPts val="600"/>
              </a:spcBef>
            </a:pPr>
            <a:r>
              <a:rPr lang="en-US" sz="1800" dirty="0"/>
              <a:t>Questions pertaining to Siebel Reports</a:t>
            </a:r>
          </a:p>
          <a:p>
            <a:pPr lvl="1">
              <a:spcBef>
                <a:spcPts val="600"/>
              </a:spcBef>
            </a:pPr>
            <a:r>
              <a:rPr lang="en-US" sz="1800" dirty="0"/>
              <a:t>Questions pertaining to request for filenames</a:t>
            </a:r>
          </a:p>
          <a:p>
            <a:pPr lvl="1">
              <a:spcBef>
                <a:spcPts val="600"/>
              </a:spcBef>
            </a:pPr>
            <a:r>
              <a:rPr lang="en-US" sz="1800" dirty="0"/>
              <a:t>Questions pertaining to 997 reports</a:t>
            </a:r>
          </a:p>
          <a:p>
            <a:pPr lvl="1">
              <a:spcBef>
                <a:spcPts val="600"/>
              </a:spcBef>
            </a:pPr>
            <a:r>
              <a:rPr lang="en-US" sz="1800" dirty="0"/>
              <a:t>Questions pertaining to CSAs</a:t>
            </a:r>
          </a:p>
          <a:p>
            <a:pPr lvl="1">
              <a:spcBef>
                <a:spcPts val="600"/>
              </a:spcBef>
            </a:pPr>
            <a:r>
              <a:rPr lang="en-US" sz="1800" dirty="0"/>
              <a:t>Questions pertaining to missing information on non-required EDI fields</a:t>
            </a:r>
          </a:p>
          <a:p>
            <a:pPr lvl="1">
              <a:spcBef>
                <a:spcPts val="600"/>
              </a:spcBef>
            </a:pPr>
            <a:r>
              <a:rPr lang="en-US" sz="1800" dirty="0"/>
              <a:t>Request for reprocessing of transactions</a:t>
            </a:r>
          </a:p>
          <a:p>
            <a:pPr lvl="1">
              <a:spcBef>
                <a:spcPts val="600"/>
              </a:spcBef>
            </a:pPr>
            <a:r>
              <a:rPr lang="en-US" sz="1800" dirty="0"/>
              <a:t>Questions pertaining to Texas SET Transaction Issues</a:t>
            </a:r>
          </a:p>
          <a:p>
            <a:pPr lvl="1">
              <a:spcBef>
                <a:spcPts val="600"/>
              </a:spcBef>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pPr>
            <a:r>
              <a:rPr lang="en-US" sz="1800" dirty="0"/>
              <a:t>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203</a:t>
            </a:fld>
            <a:endParaRPr lang="en-US">
              <a:solidFill>
                <a:srgbClr val="5B6770"/>
              </a:solidFill>
            </a:endParaRPr>
          </a:p>
        </p:txBody>
      </p:sp>
    </p:spTree>
    <p:extLst>
      <p:ext uri="{BB962C8B-B14F-4D97-AF65-F5344CB8AC3E}">
        <p14:creationId xmlns:p14="http://schemas.microsoft.com/office/powerpoint/2010/main" val="174533155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Background </a:t>
            </a:r>
            <a:r>
              <a:rPr lang="en-US" sz="2800" b="1" dirty="0">
                <a:solidFill>
                  <a:srgbClr val="5B6770"/>
                </a:solidFill>
              </a:rPr>
              <a:t>Reporting</a:t>
            </a:r>
          </a:p>
        </p:txBody>
      </p:sp>
    </p:spTree>
    <p:extLst>
      <p:ext uri="{BB962C8B-B14F-4D97-AF65-F5344CB8AC3E}">
        <p14:creationId xmlns:p14="http://schemas.microsoft.com/office/powerpoint/2010/main" val="292642703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r>
              <a:rPr lang="en-US" sz="2200" dirty="0" err="1"/>
              <a:t>MarkeTrak</a:t>
            </a:r>
            <a:r>
              <a:rPr lang="en-US" sz="2200" dirty="0"/>
              <a:t> Background Reports provide the following functionality:</a:t>
            </a:r>
          </a:p>
          <a:p>
            <a:pPr lvl="1">
              <a:spcBef>
                <a:spcPts val="1200"/>
              </a:spcBef>
            </a:pPr>
            <a:r>
              <a:rPr lang="en-US" sz="2200" dirty="0"/>
              <a:t>Allow users to run a report and work in the GUI at the same time</a:t>
            </a:r>
          </a:p>
          <a:p>
            <a:pPr lvl="1">
              <a:spcBef>
                <a:spcPts val="1200"/>
              </a:spcBef>
            </a:pPr>
            <a:r>
              <a:rPr lang="en-US" sz="2200" dirty="0"/>
              <a:t>Allow users to search multiple inputs, for example:</a:t>
            </a:r>
          </a:p>
          <a:p>
            <a:pPr lvl="2">
              <a:spcBef>
                <a:spcPts val="1200"/>
              </a:spcBef>
            </a:pPr>
            <a:r>
              <a:rPr lang="en-US" sz="2200" dirty="0"/>
              <a:t>Multiple Issue IDs</a:t>
            </a:r>
          </a:p>
          <a:p>
            <a:pPr lvl="2">
              <a:spcBef>
                <a:spcPts val="1200"/>
              </a:spcBef>
            </a:pPr>
            <a:r>
              <a:rPr lang="en-US" sz="2200" dirty="0"/>
              <a:t>Multiple ESI IDs</a:t>
            </a:r>
          </a:p>
          <a:p>
            <a:pPr lvl="1">
              <a:spcBef>
                <a:spcPts val="1200"/>
              </a:spcBef>
            </a:pPr>
            <a:r>
              <a:rPr lang="en-US" sz="2200" dirty="0"/>
              <a:t>Allow users to access archived information that is not available in GUI reports</a:t>
            </a:r>
          </a:p>
          <a:p>
            <a:pPr lvl="1">
              <a:spcBef>
                <a:spcPts val="1200"/>
              </a:spcBef>
            </a:pPr>
            <a:r>
              <a:rPr lang="en-US" sz="2200" dirty="0"/>
              <a:t>API users have the ability to execute and retrieve background reports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205</a:t>
            </a:fld>
            <a:endParaRPr lang="en-US">
              <a:solidFill>
                <a:srgbClr val="5B6770"/>
              </a:solidFill>
            </a:endParaRPr>
          </a:p>
        </p:txBody>
      </p:sp>
    </p:spTree>
    <p:extLst>
      <p:ext uri="{BB962C8B-B14F-4D97-AF65-F5344CB8AC3E}">
        <p14:creationId xmlns:p14="http://schemas.microsoft.com/office/powerpoint/2010/main" val="20256072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206</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extLst>
                    <a:ext uri="{9D8B030D-6E8A-4147-A177-3AD203B41FA5}">
                      <a16:colId xmlns:a16="http://schemas.microsoft.com/office/drawing/2014/main" val="20000"/>
                    </a:ext>
                  </a:extLst>
                </a:gridCol>
                <a:gridCol w="5375821">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230793">
                <a:tc>
                  <a:txBody>
                    <a:bodyPr/>
                    <a:lstStyle/>
                    <a:p>
                      <a:r>
                        <a:rPr kumimoji="0" lang="en-US" sz="1200" kern="1200" dirty="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1"/>
                  </a:ext>
                </a:extLst>
              </a:tr>
              <a:tr h="220972">
                <a:tc>
                  <a:txBody>
                    <a:bodyPr/>
                    <a:lstStyle/>
                    <a:p>
                      <a:r>
                        <a:rPr kumimoji="0" lang="en-US" sz="1200" kern="1200" dirty="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2"/>
                  </a:ext>
                </a:extLst>
              </a:tr>
              <a:tr h="441945">
                <a:tc>
                  <a:txBody>
                    <a:bodyPr/>
                    <a:lstStyle/>
                    <a:p>
                      <a:r>
                        <a:rPr kumimoji="0" lang="en-US" sz="1200" kern="1200" dirty="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3"/>
                  </a:ext>
                </a:extLst>
              </a:tr>
              <a:tr h="324093">
                <a:tc>
                  <a:txBody>
                    <a:bodyPr/>
                    <a:lstStyle/>
                    <a:p>
                      <a:r>
                        <a:rPr kumimoji="0" lang="en-US" sz="1200" kern="1200" dirty="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4"/>
                  </a:ext>
                </a:extLst>
              </a:tr>
              <a:tr h="358466">
                <a:tc>
                  <a:txBody>
                    <a:bodyPr/>
                    <a:lstStyle/>
                    <a:p>
                      <a:r>
                        <a:rPr kumimoji="0" lang="en-US" sz="1200" kern="1200" dirty="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extLst>
                  <a:ext uri="{0D108BD9-81ED-4DB2-BD59-A6C34878D82A}">
                    <a16:rowId xmlns:a16="http://schemas.microsoft.com/office/drawing/2014/main" val="10006"/>
                  </a:ext>
                </a:extLst>
              </a:tr>
              <a:tr h="211151">
                <a:tc>
                  <a:txBody>
                    <a:bodyPr/>
                    <a:lstStyle/>
                    <a:p>
                      <a:r>
                        <a:rPr kumimoji="0" lang="en-US" sz="1200" kern="1200" dirty="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extLst>
                  <a:ext uri="{0D108BD9-81ED-4DB2-BD59-A6C34878D82A}">
                    <a16:rowId xmlns:a16="http://schemas.microsoft.com/office/drawing/2014/main" val="10007"/>
                  </a:ext>
                </a:extLst>
              </a:tr>
              <a:tr h="220972">
                <a:tc>
                  <a:txBody>
                    <a:bodyPr/>
                    <a:lstStyle/>
                    <a:p>
                      <a:r>
                        <a:rPr kumimoji="0" lang="en-US" sz="1200" kern="1200" dirty="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701860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207</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extLst>
                    <a:ext uri="{9D8B030D-6E8A-4147-A177-3AD203B41FA5}">
                      <a16:colId xmlns:a16="http://schemas.microsoft.com/office/drawing/2014/main" val="20000"/>
                    </a:ext>
                  </a:extLst>
                </a:gridCol>
                <a:gridCol w="5375822">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441945">
                <a:tc>
                  <a:txBody>
                    <a:bodyPr/>
                    <a:lstStyle/>
                    <a:p>
                      <a:r>
                        <a:rPr kumimoji="0" lang="en-US" sz="1200" kern="1200" dirty="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extLst>
                  <a:ext uri="{0D108BD9-81ED-4DB2-BD59-A6C34878D82A}">
                    <a16:rowId xmlns:a16="http://schemas.microsoft.com/office/drawing/2014/main" val="10001"/>
                  </a:ext>
                </a:extLst>
              </a:tr>
              <a:tr h="0">
                <a:tc>
                  <a:txBody>
                    <a:bodyPr/>
                    <a:lstStyle/>
                    <a:p>
                      <a:r>
                        <a:rPr kumimoji="0" lang="en-US" sz="1200" kern="1200" dirty="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2"/>
                  </a:ext>
                </a:extLst>
              </a:tr>
              <a:tr h="0">
                <a:tc>
                  <a:txBody>
                    <a:bodyPr/>
                    <a:lstStyle/>
                    <a:p>
                      <a:r>
                        <a:rPr kumimoji="0" lang="en-US" sz="1200" kern="1200" dirty="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3"/>
                  </a:ext>
                </a:extLst>
              </a:tr>
              <a:tr h="358466">
                <a:tc>
                  <a:txBody>
                    <a:bodyPr/>
                    <a:lstStyle/>
                    <a:p>
                      <a:r>
                        <a:rPr kumimoji="0" lang="en-US" sz="1200" kern="1200" dirty="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extLst>
                  <a:ext uri="{0D108BD9-81ED-4DB2-BD59-A6C34878D82A}">
                    <a16:rowId xmlns:a16="http://schemas.microsoft.com/office/drawing/2014/main" val="10004"/>
                  </a:ext>
                </a:extLst>
              </a:tr>
              <a:tr h="0">
                <a:tc>
                  <a:txBody>
                    <a:bodyPr/>
                    <a:lstStyle/>
                    <a:p>
                      <a:r>
                        <a:rPr kumimoji="0" lang="en-US" sz="1200" kern="1200" dirty="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extLst>
                  <a:ext uri="{0D108BD9-81ED-4DB2-BD59-A6C34878D82A}">
                    <a16:rowId xmlns:a16="http://schemas.microsoft.com/office/drawing/2014/main" val="10006"/>
                  </a:ext>
                </a:extLst>
              </a:tr>
              <a:tr h="358466">
                <a:tc>
                  <a:txBody>
                    <a:bodyPr/>
                    <a:lstStyle/>
                    <a:p>
                      <a:r>
                        <a:rPr kumimoji="0" lang="en-US" sz="1200" kern="1200" dirty="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117915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208</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060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Survey</a:t>
            </a:r>
            <a:endParaRPr lang="en-US" sz="2800" dirty="0">
              <a:solidFill>
                <a:srgbClr val="5B6770"/>
              </a:solidFill>
            </a:endParaRPr>
          </a:p>
        </p:txBody>
      </p:sp>
    </p:spTree>
    <p:extLst>
      <p:ext uri="{BB962C8B-B14F-4D97-AF65-F5344CB8AC3E}">
        <p14:creationId xmlns:p14="http://schemas.microsoft.com/office/powerpoint/2010/main" val="366499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Admin Functionality</a:t>
            </a:r>
          </a:p>
        </p:txBody>
      </p:sp>
    </p:spTree>
    <p:extLst>
      <p:ext uri="{BB962C8B-B14F-4D97-AF65-F5344CB8AC3E}">
        <p14:creationId xmlns:p14="http://schemas.microsoft.com/office/powerpoint/2010/main" val="1151983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Jeopardy</a:t>
            </a:r>
            <a:endParaRPr lang="en-US" sz="2800" dirty="0">
              <a:solidFill>
                <a:srgbClr val="5B6770"/>
              </a:solidFill>
            </a:endParaRPr>
          </a:p>
        </p:txBody>
      </p:sp>
    </p:spTree>
    <p:extLst>
      <p:ext uri="{BB962C8B-B14F-4D97-AF65-F5344CB8AC3E}">
        <p14:creationId xmlns:p14="http://schemas.microsoft.com/office/powerpoint/2010/main" val="220657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Roles &amp; Responsibilities </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20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2000" dirty="0"/>
              <a:t>The MP Administrator will be responsible for maintaining the </a:t>
            </a:r>
            <a:r>
              <a:rPr lang="en-US" sz="2000" dirty="0" err="1"/>
              <a:t>MarkeTrak</a:t>
            </a:r>
            <a:r>
              <a:rPr lang="en-US" sz="2000" dirty="0"/>
              <a:t> Rolodex. This is the list owned by each MP Administrator which determines the destination of Notification Emails.</a:t>
            </a:r>
          </a:p>
          <a:p>
            <a:pPr>
              <a:spcBef>
                <a:spcPts val="1200"/>
              </a:spcBef>
            </a:pPr>
            <a:r>
              <a:rPr lang="en-US" sz="2000" dirty="0"/>
              <a:t>The MP Administrator will be responsible for maintaining the </a:t>
            </a:r>
            <a:r>
              <a:rPr lang="en-US" sz="2000" dirty="0" err="1"/>
              <a:t>MarkeTrak</a:t>
            </a:r>
            <a:r>
              <a:rPr lang="en-US" sz="2000" dirty="0"/>
              <a:t> Contacts List. This is the list owned by each MP Administrator which provides contact information for each </a:t>
            </a:r>
            <a:r>
              <a:rPr lang="en-US" sz="2000" dirty="0" err="1"/>
              <a:t>MarkeTrak</a:t>
            </a:r>
            <a:r>
              <a:rPr lang="en-US" sz="2000" dirty="0"/>
              <a:t> user for that company. </a:t>
            </a:r>
          </a:p>
          <a:p>
            <a:pPr>
              <a:spcBef>
                <a:spcPts val="1200"/>
              </a:spcBef>
            </a:pPr>
            <a:r>
              <a:rPr lang="en-US" sz="2000" dirty="0"/>
              <a:t>The MP Administrator will also be responsible for Report Management. – creating reports for use by multiple users registered under the same DUNS.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a:t>
            </a:fld>
            <a:endParaRPr lang="en-US">
              <a:solidFill>
                <a:srgbClr val="5B6770"/>
              </a:solidFill>
            </a:endParaRPr>
          </a:p>
        </p:txBody>
      </p:sp>
    </p:spTree>
    <p:extLst>
      <p:ext uri="{BB962C8B-B14F-4D97-AF65-F5344CB8AC3E}">
        <p14:creationId xmlns:p14="http://schemas.microsoft.com/office/powerpoint/2010/main" val="86224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Email Notifications</a:t>
            </a:r>
          </a:p>
        </p:txBody>
      </p:sp>
    </p:spTree>
    <p:extLst>
      <p:ext uri="{BB962C8B-B14F-4D97-AF65-F5344CB8AC3E}">
        <p14:creationId xmlns:p14="http://schemas.microsoft.com/office/powerpoint/2010/main" val="29989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0" indent="0">
              <a:spcBef>
                <a:spcPts val="1200"/>
              </a:spcBef>
              <a:buNone/>
            </a:pPr>
            <a:r>
              <a:rPr lang="en-US" sz="1500" b="1" dirty="0"/>
              <a:t>Automated Email Notifications</a:t>
            </a:r>
          </a:p>
          <a:p>
            <a:pPr lvl="1">
              <a:spcBef>
                <a:spcPts val="1200"/>
              </a:spcBef>
            </a:pPr>
            <a:r>
              <a:rPr lang="en-US" sz="1500" dirty="0"/>
              <a:t>An automated email generated by </a:t>
            </a:r>
            <a:r>
              <a:rPr lang="en-US" sz="1500" dirty="0" err="1"/>
              <a:t>MarkeTrak’s</a:t>
            </a:r>
            <a:r>
              <a:rPr lang="en-US" sz="1500" dirty="0"/>
              <a:t> Notification system is sent to each MP Administrator assigned contact nightly.  Attached to the email is a list of issues that have exceeded the time allotted to complete the transition based upon the issue subtype. </a:t>
            </a:r>
          </a:p>
          <a:p>
            <a:pPr lvl="1">
              <a:spcBef>
                <a:spcPts val="1200"/>
              </a:spcBef>
            </a:pPr>
            <a:r>
              <a:rPr lang="en-US" sz="1500" dirty="0"/>
              <a:t>Examples of scenarios which trigger automated email notifications are:</a:t>
            </a:r>
          </a:p>
          <a:p>
            <a:pPr lvl="3">
              <a:spcBef>
                <a:spcPts val="1200"/>
              </a:spcBef>
            </a:pPr>
            <a:r>
              <a:rPr lang="en-US" sz="1500" dirty="0"/>
              <a:t>Issues that remain in a state of </a:t>
            </a:r>
            <a:r>
              <a:rPr lang="en-US" sz="1500" b="1" dirty="0"/>
              <a:t>New </a:t>
            </a:r>
            <a:r>
              <a:rPr lang="en-US" sz="1500" dirty="0"/>
              <a:t>for more than three calendar days</a:t>
            </a:r>
          </a:p>
          <a:p>
            <a:pPr lvl="3">
              <a:spcBef>
                <a:spcPts val="1200"/>
              </a:spcBef>
            </a:pPr>
            <a:r>
              <a:rPr lang="en-US" sz="1500" dirty="0"/>
              <a:t>Inadvertent 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p>
          <a:p>
            <a:pPr lvl="3">
              <a:spcBef>
                <a:spcPts val="1200"/>
              </a:spcBef>
            </a:pPr>
            <a:r>
              <a:rPr lang="en-US" sz="1500" dirty="0"/>
              <a:t>All other D2D Sub Types without transition after 28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24</a:t>
            </a:fld>
            <a:endParaRPr lang="en-US">
              <a:solidFill>
                <a:srgbClr val="5B6770"/>
              </a:solidFill>
            </a:endParaRPr>
          </a:p>
        </p:txBody>
      </p:sp>
    </p:spTree>
    <p:extLst>
      <p:ext uri="{BB962C8B-B14F-4D97-AF65-F5344CB8AC3E}">
        <p14:creationId xmlns:p14="http://schemas.microsoft.com/office/powerpoint/2010/main" val="245478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1447800"/>
          </a:xfrm>
        </p:spPr>
        <p:txBody>
          <a:bodyPr/>
          <a:lstStyle/>
          <a:p>
            <a:pPr marL="0" indent="0">
              <a:spcBef>
                <a:spcPts val="1200"/>
              </a:spcBef>
              <a:buNone/>
            </a:pPr>
            <a:r>
              <a:rPr lang="en-US" sz="1600" dirty="0"/>
              <a:t>Individual Email Notifications</a:t>
            </a:r>
          </a:p>
          <a:p>
            <a:pPr lvl="1">
              <a:spcBef>
                <a:spcPts val="1200"/>
              </a:spcBef>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25</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956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486400"/>
            <a:ext cx="7696200" cy="707886"/>
          </a:xfrm>
          <a:prstGeom prst="rect">
            <a:avLst/>
          </a:prstGeom>
          <a:solidFill>
            <a:schemeClr val="tx2">
              <a:lumMod val="50000"/>
            </a:schemeClr>
          </a:solidFill>
        </p:spPr>
        <p:txBody>
          <a:bodyPr wrap="square" rtlCol="0">
            <a:spAutoFit/>
          </a:bodyPr>
          <a:lstStyle/>
          <a:p>
            <a:pPr algn="ctr"/>
            <a:r>
              <a:rPr lang="en-US" sz="2000" b="1" dirty="0">
                <a:solidFill>
                  <a:schemeClr val="bg2"/>
                </a:solidFill>
              </a:rPr>
              <a:t>Please Note: </a:t>
            </a:r>
            <a:r>
              <a:rPr lang="en-US" sz="2000" i="1" dirty="0">
                <a:solidFill>
                  <a:schemeClr val="bg2"/>
                </a:solidFill>
              </a:rPr>
              <a:t>When notifications are established an email will be sent for every MT issue assigned to user.</a:t>
            </a:r>
          </a:p>
        </p:txBody>
      </p:sp>
    </p:spTree>
    <p:extLst>
      <p:ext uri="{BB962C8B-B14F-4D97-AF65-F5344CB8AC3E}">
        <p14:creationId xmlns:p14="http://schemas.microsoft.com/office/powerpoint/2010/main" val="44907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ERCOT </a:t>
            </a:r>
            <a:r>
              <a:rPr lang="en-US" sz="2800" b="1" dirty="0" err="1">
                <a:solidFill>
                  <a:srgbClr val="5B6770"/>
                </a:solidFill>
              </a:rPr>
              <a:t>ListServ</a:t>
            </a:r>
            <a:endParaRPr lang="en-US" sz="2800" b="1" dirty="0">
              <a:solidFill>
                <a:srgbClr val="5B6770"/>
              </a:solidFill>
            </a:endParaRPr>
          </a:p>
        </p:txBody>
      </p:sp>
    </p:spTree>
    <p:extLst>
      <p:ext uri="{BB962C8B-B14F-4D97-AF65-F5344CB8AC3E}">
        <p14:creationId xmlns:p14="http://schemas.microsoft.com/office/powerpoint/2010/main" val="50845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a:t>
            </a:r>
            <a:r>
              <a:rPr lang="en-US" dirty="0" err="1"/>
              <a:t>ListServ</a:t>
            </a:r>
            <a:endParaRPr lang="en-US" b="1" dirty="0">
              <a:solidFill>
                <a:schemeClr val="accent1"/>
              </a:solidFill>
            </a:endParaRPr>
          </a:p>
        </p:txBody>
      </p:sp>
      <p:sp>
        <p:nvSpPr>
          <p:cNvPr id="3" name="Content Placeholder 2"/>
          <p:cNvSpPr>
            <a:spLocks noGrp="1"/>
          </p:cNvSpPr>
          <p:nvPr>
            <p:ph idx="1"/>
          </p:nvPr>
        </p:nvSpPr>
        <p:spPr>
          <a:xfrm>
            <a:off x="381000" y="1312752"/>
            <a:ext cx="8534400" cy="4783248"/>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lvl="1">
              <a:spcBef>
                <a:spcPts val="1200"/>
              </a:spcBef>
            </a:pPr>
            <a:r>
              <a:rPr lang="en-US" sz="2000" dirty="0"/>
              <a:t>Users will receive a confirmation email sent to the email address provided which will be used to log into the listserv application.</a:t>
            </a:r>
          </a:p>
          <a:p>
            <a:pPr lvl="1">
              <a:spcBef>
                <a:spcPts val="1200"/>
              </a:spcBef>
            </a:pPr>
            <a:r>
              <a:rPr lang="en-US" sz="2000" dirty="0"/>
              <a:t>Users will select the desired lists from the menu and click “</a:t>
            </a:r>
            <a:r>
              <a:rPr lang="en-US" sz="2000" b="1" dirty="0"/>
              <a:t>submit</a:t>
            </a:r>
            <a:r>
              <a:rPr lang="en-US" sz="2000" dirty="0"/>
              <a:t>”. </a:t>
            </a:r>
          </a:p>
          <a:p>
            <a:pPr lvl="1">
              <a:spcBef>
                <a:spcPts val="1200"/>
              </a:spcBef>
            </a:pPr>
            <a:r>
              <a:rPr lang="en-US" sz="2000" dirty="0"/>
              <a:t>Users will receive an email with a verification link requesting confirmation of subscription to each list selected.  </a:t>
            </a:r>
          </a:p>
          <a:p>
            <a:pPr lvl="1">
              <a:spcBef>
                <a:spcPts val="1200"/>
              </a:spcBef>
            </a:pPr>
            <a:r>
              <a:rPr lang="en-US" sz="2000" dirty="0"/>
              <a:t>After clicking the link, the user will receive all subsequent emails sent to the selected list(s).</a:t>
            </a:r>
          </a:p>
          <a:p>
            <a:pPr>
              <a:spcBef>
                <a:spcPts val="1200"/>
              </a:spcBef>
            </a:pPr>
            <a:endParaRPr lang="en-US" sz="1050" dirty="0"/>
          </a:p>
          <a:p>
            <a:pPr marL="0" indent="0">
              <a:spcBef>
                <a:spcPts val="1200"/>
              </a:spcBef>
              <a:buNone/>
            </a:pPr>
            <a:r>
              <a:rPr lang="en-US" sz="2000" dirty="0"/>
              <a:t>To unsubscribe to an email distribution list, users navigate to desired list and click “unsubscribe”.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27</a:t>
            </a:fld>
            <a:endParaRPr lang="en-US">
              <a:solidFill>
                <a:srgbClr val="5B6770"/>
              </a:solidFill>
            </a:endParaRPr>
          </a:p>
        </p:txBody>
      </p:sp>
    </p:spTree>
    <p:extLst>
      <p:ext uri="{BB962C8B-B14F-4D97-AF65-F5344CB8AC3E}">
        <p14:creationId xmlns:p14="http://schemas.microsoft.com/office/powerpoint/2010/main" val="249054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user no longer wants to receive notifications from the </a:t>
            </a:r>
            <a:r>
              <a:rPr lang="en-US" sz="2000" dirty="0" err="1"/>
              <a:t>ListServ</a:t>
            </a:r>
            <a:r>
              <a:rPr lang="en-US" sz="2000" dirty="0"/>
              <a:t>, what action should be taken?</a:t>
            </a:r>
          </a:p>
          <a:p>
            <a:pPr marL="457200" indent="-457200">
              <a:spcBef>
                <a:spcPts val="1800"/>
              </a:spcBef>
              <a:buAutoNum type="alphaLcPeriod"/>
            </a:pPr>
            <a:r>
              <a:rPr lang="en-US" sz="2000" dirty="0"/>
              <a:t>Contact their ERCOT Account Manager</a:t>
            </a:r>
          </a:p>
          <a:p>
            <a:pPr marL="457200" indent="-457200">
              <a:spcBef>
                <a:spcPts val="1800"/>
              </a:spcBef>
              <a:buAutoNum type="alphaLcPeriod"/>
            </a:pPr>
            <a:r>
              <a:rPr lang="en-US" sz="2000" dirty="0"/>
              <a:t>Reply to email requesting to be removed</a:t>
            </a:r>
          </a:p>
          <a:p>
            <a:pPr marL="4572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a:t> </a:t>
            </a:r>
          </a:p>
          <a:p>
            <a:pPr marL="457200" indent="-457200">
              <a:spcBef>
                <a:spcPts val="1800"/>
              </a:spcBef>
              <a:buAutoNum type="alphaLcPeriod"/>
            </a:pPr>
            <a:endParaRPr lang="en-US" sz="2000" dirty="0"/>
          </a:p>
          <a:p>
            <a:pPr marL="457200" indent="-457200">
              <a:spcBef>
                <a:spcPts val="1800"/>
              </a:spcBef>
              <a:buAutoNum type="alphaLcPeriod"/>
            </a:pPr>
            <a:endParaRPr lang="en-US" sz="2000" dirty="0"/>
          </a:p>
          <a:p>
            <a:pPr marL="457200" indent="-457200">
              <a:spcBef>
                <a:spcPts val="1800"/>
              </a:spcBef>
              <a:buAutoNum type="alphaLcPeriod"/>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28</a:t>
            </a:fld>
            <a:endParaRPr lang="en-US">
              <a:solidFill>
                <a:srgbClr val="5B6770"/>
              </a:solidFill>
            </a:endParaRPr>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t>c. Navigate to desired list and click unsubscribe</a:t>
            </a:r>
          </a:p>
          <a:p>
            <a:pPr marL="0" indent="0" algn="ctr">
              <a:spcBef>
                <a:spcPts val="1800"/>
              </a:spcBef>
              <a:buNone/>
            </a:pPr>
            <a:r>
              <a:rPr lang="en-US" sz="1800" dirty="0"/>
              <a:t>Replying to the email will send the request to </a:t>
            </a:r>
            <a:r>
              <a:rPr lang="en-US" sz="1800" u="sng" dirty="0"/>
              <a:t>ALL</a:t>
            </a:r>
            <a:r>
              <a:rPr lang="en-US" sz="1800" dirty="0"/>
              <a:t> subscribers and still will not remove you from notifications.</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457200" y="3733800"/>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Missing Enrollment</a:t>
            </a:r>
            <a:endParaRPr lang="en-US" sz="2800" dirty="0">
              <a:solidFill>
                <a:srgbClr val="5B6770"/>
              </a:solidFill>
            </a:endParaRPr>
          </a:p>
        </p:txBody>
      </p:sp>
    </p:spTree>
    <p:extLst>
      <p:ext uri="{BB962C8B-B14F-4D97-AF65-F5344CB8AC3E}">
        <p14:creationId xmlns:p14="http://schemas.microsoft.com/office/powerpoint/2010/main" val="10934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Housekeeping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3</a:t>
            </a:fld>
            <a:endParaRPr lang="en-US">
              <a:solidFill>
                <a:srgbClr val="5B6770"/>
              </a:solidFill>
            </a:endParaRPr>
          </a:p>
        </p:txBody>
      </p:sp>
      <p:sp>
        <p:nvSpPr>
          <p:cNvPr id="9" name="TextBox 8"/>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10" name="Group 9"/>
          <p:cNvGrpSpPr/>
          <p:nvPr/>
        </p:nvGrpSpPr>
        <p:grpSpPr>
          <a:xfrm>
            <a:off x="4289936" y="1682382"/>
            <a:ext cx="4572000" cy="3493237"/>
            <a:chOff x="4559902" y="1424836"/>
            <a:chExt cx="4572000" cy="3493237"/>
          </a:xfrm>
        </p:grpSpPr>
        <p:grpSp>
          <p:nvGrpSpPr>
            <p:cNvPr id="11" name="Group 10"/>
            <p:cNvGrpSpPr/>
            <p:nvPr/>
          </p:nvGrpSpPr>
          <p:grpSpPr>
            <a:xfrm>
              <a:off x="5480182" y="1424836"/>
              <a:ext cx="2731440" cy="2584365"/>
              <a:chOff x="4536172" y="1244794"/>
              <a:chExt cx="3331477" cy="323303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4" name="&quot;No&quot; Symbol 13"/>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1"/>
          </p:nvPr>
        </p:nvSpPr>
        <p:spPr>
          <a:xfrm>
            <a:off x="304800" y="771144"/>
            <a:ext cx="8534400" cy="5486401"/>
          </a:xfrm>
        </p:spPr>
        <p:txBody>
          <a:bodyPr/>
          <a:lstStyle/>
          <a:p>
            <a:pPr>
              <a:spcBef>
                <a:spcPts val="1200"/>
              </a:spcBef>
            </a:pPr>
            <a:r>
              <a:rPr lang="en-US" sz="1800" dirty="0"/>
              <a:t>Examples of missing enrollment transactions include a CR missing</a:t>
            </a:r>
          </a:p>
          <a:p>
            <a:pPr lvl="1">
              <a:spcBef>
                <a:spcPts val="1200"/>
              </a:spcBef>
            </a:pPr>
            <a:r>
              <a:rPr lang="en-US" sz="1800" dirty="0"/>
              <a:t>814’s</a:t>
            </a:r>
          </a:p>
          <a:p>
            <a:pPr lvl="1">
              <a:spcBef>
                <a:spcPts val="1200"/>
              </a:spcBef>
            </a:pPr>
            <a:r>
              <a:rPr lang="en-US" sz="1800" dirty="0"/>
              <a:t>867_04</a:t>
            </a:r>
          </a:p>
          <a:p>
            <a:pPr marL="400050" lvl="1" indent="0">
              <a:spcBef>
                <a:spcPts val="1200"/>
              </a:spcBef>
              <a:buNone/>
            </a:pPr>
            <a:r>
              <a:rPr lang="en-US" sz="1600" dirty="0"/>
              <a:t>NOTE: The reprocessing of retail transactions by ERCOT is limited 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time for transaction processing to complete prior to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pPr>
            <a:r>
              <a:rPr lang="en-US" sz="1800" dirty="0"/>
              <a:t>Assignee	</a:t>
            </a:r>
          </a:p>
          <a:p>
            <a:pPr lvl="1">
              <a:spcBef>
                <a:spcPts val="600"/>
              </a:spcBef>
            </a:pPr>
            <a:r>
              <a:rPr lang="en-US" sz="1800" dirty="0"/>
              <a:t>ESI ID</a:t>
            </a:r>
          </a:p>
          <a:p>
            <a:pPr lvl="1">
              <a:spcBef>
                <a:spcPts val="600"/>
              </a:spcBef>
            </a:pPr>
            <a:r>
              <a:rPr lang="en-US" sz="1800" dirty="0"/>
              <a:t>Original Tran ID</a:t>
            </a:r>
          </a:p>
          <a:p>
            <a:pPr lvl="1">
              <a:spcBef>
                <a:spcPts val="600"/>
              </a:spcBef>
            </a:pPr>
            <a:r>
              <a:rPr lang="en-US" sz="1800" dirty="0"/>
              <a:t>Tran Type</a:t>
            </a:r>
          </a:p>
          <a:p>
            <a:pPr marL="0" indent="0">
              <a:spcBef>
                <a:spcPts val="1200"/>
              </a:spcBef>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30</a:t>
            </a:fld>
            <a:endParaRPr lang="en-US">
              <a:solidFill>
                <a:srgbClr val="5B6770"/>
              </a:solidFill>
            </a:endParaRPr>
          </a:p>
        </p:txBody>
      </p:sp>
    </p:spTree>
    <p:extLst>
      <p:ext uri="{BB962C8B-B14F-4D97-AF65-F5344CB8AC3E}">
        <p14:creationId xmlns:p14="http://schemas.microsoft.com/office/powerpoint/2010/main" val="288203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Usage Billing Issues</a:t>
            </a:r>
            <a:endParaRPr lang="en-US" sz="2800" dirty="0">
              <a:solidFill>
                <a:srgbClr val="5B6770"/>
              </a:solidFill>
            </a:endParaRPr>
          </a:p>
        </p:txBody>
      </p:sp>
    </p:spTree>
    <p:extLst>
      <p:ext uri="{BB962C8B-B14F-4D97-AF65-F5344CB8AC3E}">
        <p14:creationId xmlns:p14="http://schemas.microsoft.com/office/powerpoint/2010/main" val="337933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Subtypes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32</a:t>
            </a:fld>
            <a:endParaRPr lang="en-US">
              <a:solidFill>
                <a:srgbClr val="5B6770"/>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6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33</a:t>
            </a:fld>
            <a:endParaRPr lang="en-US">
              <a:solidFill>
                <a:srgbClr val="5B6770"/>
              </a:solidFill>
            </a:endParaRPr>
          </a:p>
        </p:txBody>
      </p:sp>
      <p:sp>
        <p:nvSpPr>
          <p:cNvPr id="5" name="TextBox 4">
            <a:extLst>
              <a:ext uri="{FF2B5EF4-FFF2-40B4-BE49-F238E27FC236}">
                <a16:creationId xmlns:a16="http://schemas.microsoft.com/office/drawing/2014/main" id="{2D782A11-28B3-4648-9B62-5B488A3AC70C}"/>
              </a:ext>
            </a:extLst>
          </p:cNvPr>
          <p:cNvSpPr txBox="1"/>
          <p:nvPr/>
        </p:nvSpPr>
        <p:spPr>
          <a:xfrm>
            <a:off x="304800" y="4032738"/>
            <a:ext cx="8534400" cy="646331"/>
          </a:xfrm>
          <a:prstGeom prst="rect">
            <a:avLst/>
          </a:prstGeom>
          <a:solidFill>
            <a:schemeClr val="tx2">
              <a:lumMod val="50000"/>
            </a:schemeClr>
          </a:solidFill>
        </p:spPr>
        <p:txBody>
          <a:bodyPr wrap="square" rtlCol="0">
            <a:spAutoFit/>
          </a:bodyPr>
          <a:lstStyle/>
          <a:p>
            <a:pPr algn="ctr"/>
            <a:r>
              <a:rPr lang="en-US" b="1" dirty="0">
                <a:solidFill>
                  <a:schemeClr val="bg1"/>
                </a:solidFill>
              </a:rPr>
              <a:t>Allow time for transaction processing to complete prior to submitting the </a:t>
            </a:r>
            <a:r>
              <a:rPr lang="en-US" b="1" dirty="0" err="1">
                <a:solidFill>
                  <a:schemeClr val="bg1"/>
                </a:solidFill>
              </a:rPr>
              <a:t>MarkeTrak</a:t>
            </a:r>
            <a:r>
              <a:rPr lang="en-US" b="1" dirty="0">
                <a:solidFill>
                  <a:schemeClr val="bg1"/>
                </a:solidFill>
              </a:rPr>
              <a:t> issue.</a:t>
            </a:r>
          </a:p>
        </p:txBody>
      </p:sp>
    </p:spTree>
    <p:extLst>
      <p:ext uri="{BB962C8B-B14F-4D97-AF65-F5344CB8AC3E}">
        <p14:creationId xmlns:p14="http://schemas.microsoft.com/office/powerpoint/2010/main" val="116688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r>
              <a:rPr lang="en-US" sz="2000" dirty="0"/>
              <a:t>Submitting a Usage/Billing – Missing Issue:</a:t>
            </a:r>
          </a:p>
          <a:p>
            <a:pPr lvl="1">
              <a:spcBef>
                <a:spcPts val="1200"/>
              </a:spcBef>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pPr>
            <a:r>
              <a:rPr lang="en-US" sz="1800" dirty="0"/>
              <a:t>Assignee                      </a:t>
            </a:r>
          </a:p>
          <a:p>
            <a:pPr lvl="2"/>
            <a:r>
              <a:rPr lang="en-US" sz="1800" dirty="0"/>
              <a:t>ESIID</a:t>
            </a:r>
          </a:p>
          <a:p>
            <a:pPr lvl="2"/>
            <a:r>
              <a:rPr lang="en-US" sz="1800" dirty="0"/>
              <a:t>Original Tran ID (Optional except for 867_03 Final) - BGN02 of the 814_01, 814_16 or 814_24. The TDSP will see it as the BGN06 of the 814_03/814_25.</a:t>
            </a:r>
          </a:p>
          <a:p>
            <a:pPr lvl="2"/>
            <a:r>
              <a:rPr lang="en-US" sz="1800" dirty="0"/>
              <a:t>Tran Type </a:t>
            </a:r>
            <a:r>
              <a:rPr lang="en-US" sz="1800" b="1" dirty="0">
                <a:solidFill>
                  <a:schemeClr val="accent5"/>
                </a:solidFill>
              </a:rPr>
              <a:t>(select from drop down)</a:t>
            </a:r>
          </a:p>
          <a:p>
            <a:pPr lvl="2"/>
            <a:r>
              <a:rPr lang="en-US" sz="1800" dirty="0"/>
              <a:t>TNX Date – same as the Service period start date </a:t>
            </a:r>
            <a:r>
              <a:rPr lang="en-US" sz="1800" b="1" dirty="0">
                <a:solidFill>
                  <a:schemeClr val="accent5"/>
                </a:solidFill>
              </a:rPr>
              <a:t>(or is the current date)</a:t>
            </a:r>
          </a:p>
          <a:p>
            <a:pPr lvl="2"/>
            <a:r>
              <a:rPr lang="en-US" sz="1800" b="1" dirty="0">
                <a:solidFill>
                  <a:schemeClr val="accent5"/>
                </a:solidFill>
              </a:rPr>
              <a:t>IDR/Non-IDR (IDR indicates true IDR meter, does not include AMS meters)</a:t>
            </a:r>
          </a:p>
          <a:p>
            <a:pPr lvl="2"/>
            <a:r>
              <a:rPr lang="en-US" sz="1800" dirty="0"/>
              <a:t>Start Time = Service Period Start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34</a:t>
            </a:fld>
            <a:endParaRPr lang="en-US">
              <a:solidFill>
                <a:srgbClr val="5B6770"/>
              </a:solidFill>
            </a:endParaRPr>
          </a:p>
        </p:txBody>
      </p:sp>
    </p:spTree>
    <p:extLst>
      <p:ext uri="{BB962C8B-B14F-4D97-AF65-F5344CB8AC3E}">
        <p14:creationId xmlns:p14="http://schemas.microsoft.com/office/powerpoint/2010/main" val="389629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3124200"/>
          </a:xfrm>
        </p:spPr>
        <p:txBody>
          <a:bodyPr/>
          <a:lstStyle/>
          <a:p>
            <a:r>
              <a:rPr lang="en-US" sz="2000" dirty="0"/>
              <a:t>Submitting a Usage/Billing – Missing Issue:</a:t>
            </a:r>
          </a:p>
          <a:p>
            <a:pPr lvl="1">
              <a:spcBef>
                <a:spcPts val="1800"/>
              </a:spcBef>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35</a:t>
            </a:fld>
            <a:endParaRPr lang="en-US">
              <a:solidFill>
                <a:srgbClr val="5B6770"/>
              </a:solidFill>
            </a:endParaRP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12412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457200"/>
          </a:xfrm>
        </p:spPr>
        <p:txBody>
          <a:bodyPr/>
          <a:lstStyle/>
          <a:p>
            <a:r>
              <a:rPr lang="en-US" sz="2000" dirty="0"/>
              <a:t>Submitting a Usage/Billing – Missing Issue (cont.):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36</a:t>
            </a:fld>
            <a:endParaRPr lang="en-US">
              <a:solidFill>
                <a:srgbClr val="5B6770"/>
              </a:solidFill>
            </a:endParaRP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AEC7"/>
                </a:solidFill>
              </a:rPr>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3"/>
            <a:ext cx="3048000" cy="2354491"/>
          </a:xfrm>
          <a:prstGeom prst="rect">
            <a:avLst/>
          </a:prstGeom>
          <a:noFill/>
        </p:spPr>
        <p:txBody>
          <a:bodyPr wrap="square">
            <a:spAutoFit/>
          </a:bodyPr>
          <a:lstStyle/>
          <a:p>
            <a:pPr>
              <a:spcAft>
                <a:spcPts val="600"/>
              </a:spcAft>
              <a:defRPr/>
            </a:pPr>
            <a:r>
              <a:rPr lang="en-US" sz="1400" b="1" dirty="0">
                <a:solidFill>
                  <a:srgbClr val="FF8200"/>
                </a:solidFill>
                <a:cs typeface="Arial" charset="0"/>
              </a:rPr>
              <a:t>TRAN TYPE:</a:t>
            </a:r>
          </a:p>
          <a:p>
            <a:pPr>
              <a:spcAft>
                <a:spcPts val="600"/>
              </a:spcAft>
              <a:defRPr/>
            </a:pPr>
            <a:r>
              <a:rPr lang="en-US" sz="1400" b="1" dirty="0">
                <a:solidFill>
                  <a:srgbClr val="FF8200"/>
                </a:solidFill>
                <a:cs typeface="Arial" charset="0"/>
              </a:rPr>
              <a:t>867_03 F</a:t>
            </a:r>
          </a:p>
          <a:p>
            <a:pPr>
              <a:spcAft>
                <a:spcPts val="600"/>
              </a:spcAft>
              <a:defRPr/>
            </a:pPr>
            <a:r>
              <a:rPr lang="en-US" sz="1400" b="1" dirty="0">
                <a:solidFill>
                  <a:srgbClr val="FF8200"/>
                </a:solidFill>
                <a:cs typeface="Arial" charset="0"/>
              </a:rPr>
              <a:t>867_03 Monthly 00- original</a:t>
            </a:r>
          </a:p>
          <a:p>
            <a:pPr>
              <a:spcAft>
                <a:spcPts val="600"/>
              </a:spcAft>
              <a:defRPr/>
            </a:pPr>
            <a:r>
              <a:rPr lang="en-US" sz="1400" b="1" dirty="0">
                <a:solidFill>
                  <a:srgbClr val="FF8200"/>
                </a:solidFill>
                <a:cs typeface="Arial" charset="0"/>
              </a:rPr>
              <a:t>867_03 Monthly 01- cancel</a:t>
            </a:r>
          </a:p>
          <a:p>
            <a:pPr>
              <a:spcAft>
                <a:spcPts val="600"/>
              </a:spcAft>
              <a:defRPr/>
            </a:pPr>
            <a:r>
              <a:rPr lang="en-US" sz="1400" b="1" dirty="0">
                <a:solidFill>
                  <a:srgbClr val="FF8200"/>
                </a:solidFill>
                <a:cs typeface="Arial" charset="0"/>
              </a:rPr>
              <a:t>867_03 Monthly 05- rebill</a:t>
            </a:r>
          </a:p>
          <a:p>
            <a:pPr>
              <a:spcAft>
                <a:spcPts val="600"/>
              </a:spcAft>
              <a:defRPr/>
            </a:pPr>
            <a:r>
              <a:rPr lang="en-US" sz="1400" b="1" dirty="0">
                <a:solidFill>
                  <a:srgbClr val="FF8200"/>
                </a:solidFill>
                <a:cs typeface="Arial" charset="0"/>
              </a:rPr>
              <a:t>810_02 Monthly 00- original</a:t>
            </a:r>
          </a:p>
          <a:p>
            <a:pPr>
              <a:spcAft>
                <a:spcPts val="600"/>
              </a:spcAft>
              <a:defRPr/>
            </a:pPr>
            <a:r>
              <a:rPr lang="en-US" sz="1400" b="1" dirty="0">
                <a:solidFill>
                  <a:srgbClr val="FF8200"/>
                </a:solidFill>
                <a:cs typeface="Arial" charset="0"/>
              </a:rPr>
              <a:t>810_02 Monthly 01- cancel</a:t>
            </a:r>
          </a:p>
          <a:p>
            <a:pPr>
              <a:spcAft>
                <a:spcPts val="600"/>
              </a:spcAft>
              <a:defRPr/>
            </a:pPr>
            <a:r>
              <a:rPr lang="en-US" sz="1400" b="1" dirty="0">
                <a:solidFill>
                  <a:srgbClr val="FF8200"/>
                </a:solidFill>
                <a:cs typeface="Arial" charset="0"/>
              </a:rPr>
              <a:t>810_02 Monthly 05- replace</a:t>
            </a: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2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2"/>
            <a:ext cx="8534400" cy="1743075"/>
          </a:xfrm>
        </p:spPr>
        <p:txBody>
          <a:bodyPr/>
          <a:lstStyle/>
          <a:p>
            <a:pPr>
              <a:spcBef>
                <a:spcPts val="600"/>
              </a:spcBef>
            </a:pPr>
            <a:r>
              <a:rPr lang="en-US" sz="1600" dirty="0"/>
              <a:t>Submitting a Usage/Billing – Missing Issue (cont.)</a:t>
            </a:r>
          </a:p>
          <a:p>
            <a:pPr lvl="1">
              <a:spcBef>
                <a:spcPts val="600"/>
              </a:spcBef>
            </a:pPr>
            <a:r>
              <a:rPr lang="en-US" sz="1350" dirty="0"/>
              <a:t>The issue enters TDSP queue in a state of </a:t>
            </a:r>
            <a:r>
              <a:rPr lang="en-US" sz="1350" b="1" dirty="0"/>
              <a:t>New</a:t>
            </a:r>
            <a:r>
              <a:rPr lang="en-US" sz="1350" dirty="0"/>
              <a:t> and is visible only by the Submitting CR and TDSP.</a:t>
            </a:r>
          </a:p>
          <a:p>
            <a:pPr lvl="1">
              <a:spcBef>
                <a:spcPts val="600"/>
              </a:spcBef>
            </a:pPr>
            <a:r>
              <a:rPr lang="en-US" sz="1350" dirty="0"/>
              <a:t>The Submitting CR can Withdraw the issue at this point.</a:t>
            </a:r>
          </a:p>
          <a:p>
            <a:pPr lvl="1">
              <a:spcBef>
                <a:spcPts val="600"/>
              </a:spcBef>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pPr>
            <a:r>
              <a:rPr lang="en-US" sz="1350" dirty="0"/>
              <a:t>At this point, the Submitting CR can no longer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6"/>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solidFill>
                  <a:srgbClr val="5B6770"/>
                </a:solidFill>
              </a:rPr>
              <a:t>TDSP reviews the issue and has the options:</a:t>
            </a:r>
          </a:p>
          <a:p>
            <a:pPr lvl="2">
              <a:spcBef>
                <a:spcPts val="600"/>
              </a:spcBef>
            </a:pPr>
            <a:r>
              <a:rPr lang="en-US" sz="1350" b="1" dirty="0" err="1">
                <a:solidFill>
                  <a:srgbClr val="5B6770"/>
                </a:solidFill>
              </a:rPr>
              <a:t>Unexecutable</a:t>
            </a:r>
            <a:r>
              <a:rPr lang="en-US" sz="1350" dirty="0">
                <a:solidFill>
                  <a:srgbClr val="5B6770"/>
                </a:solidFill>
              </a:rPr>
              <a:t>, which results in state </a:t>
            </a:r>
            <a:r>
              <a:rPr lang="en-US" sz="1350" dirty="0" err="1">
                <a:solidFill>
                  <a:srgbClr val="5B6770"/>
                </a:solidFill>
              </a:rPr>
              <a:t>Unexecutable</a:t>
            </a:r>
            <a:r>
              <a:rPr lang="en-US" sz="1350" dirty="0">
                <a:solidFill>
                  <a:srgbClr val="5B6770"/>
                </a:solidFill>
              </a:rPr>
              <a:t>- Pending Complete – requires comments</a:t>
            </a:r>
          </a:p>
          <a:p>
            <a:pPr lvl="2">
              <a:spcBef>
                <a:spcPts val="600"/>
              </a:spcBef>
            </a:pPr>
            <a:r>
              <a:rPr lang="en-US" sz="1350" b="1" dirty="0">
                <a:solidFill>
                  <a:srgbClr val="5B6770"/>
                </a:solidFill>
              </a:rPr>
              <a:t>Return to Submitter </a:t>
            </a:r>
            <a:r>
              <a:rPr lang="en-US" sz="1350" dirty="0">
                <a:solidFill>
                  <a:srgbClr val="5B6770"/>
                </a:solidFill>
              </a:rPr>
              <a:t>which requires comments and then the issue is transitioned back to the Submitter for additional information </a:t>
            </a:r>
          </a:p>
          <a:p>
            <a:pPr lvl="2">
              <a:spcBef>
                <a:spcPts val="600"/>
              </a:spcBef>
            </a:pPr>
            <a:r>
              <a:rPr lang="en-US" sz="1350" b="1" dirty="0">
                <a:solidFill>
                  <a:srgbClr val="5B6770"/>
                </a:solidFill>
              </a:rPr>
              <a:t>Complete</a:t>
            </a:r>
            <a:r>
              <a:rPr lang="en-US" sz="1350" dirty="0">
                <a:solidFill>
                  <a:srgbClr val="5B6770"/>
                </a:solidFill>
              </a:rPr>
              <a:t> which transitions to a state of Pending Complete. The Submitter has the option to close the issue by selecting Complete or the issue will be auto closed in 14 calendar days.</a:t>
            </a:r>
          </a:p>
        </p:txBody>
      </p:sp>
    </p:spTree>
    <p:extLst>
      <p:ext uri="{BB962C8B-B14F-4D97-AF65-F5344CB8AC3E}">
        <p14:creationId xmlns:p14="http://schemas.microsoft.com/office/powerpoint/2010/main" val="247229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057400"/>
          </a:xfrm>
        </p:spPr>
        <p:txBody>
          <a:bodyPr/>
          <a:lstStyle/>
          <a:p>
            <a:pPr>
              <a:spcBef>
                <a:spcPts val="1200"/>
              </a:spcBef>
            </a:pPr>
            <a:r>
              <a:rPr lang="en-US" sz="1600" dirty="0"/>
              <a:t>Submitting a Usage/Billing – Missing Issue (cont.)</a:t>
            </a:r>
          </a:p>
          <a:p>
            <a:pPr lvl="1">
              <a:spcBef>
                <a:spcPts val="1200"/>
              </a:spcBef>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pPr>
            <a:r>
              <a:rPr lang="en-US" sz="1600" dirty="0"/>
              <a:t>The Submitting CR has the option to close the issue by selecting </a:t>
            </a:r>
            <a:r>
              <a:rPr lang="en-US" sz="1600" b="1" dirty="0"/>
              <a:t>Complete</a:t>
            </a:r>
            <a:r>
              <a:rPr lang="en-US" sz="1600" dirty="0"/>
              <a:t>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38</a:t>
            </a:fld>
            <a:endParaRPr lang="en-US">
              <a:solidFill>
                <a:srgbClr val="5B677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9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Examples of Usage/Billing Issues – Dispute:</a:t>
            </a:r>
          </a:p>
          <a:p>
            <a:pPr lvl="1">
              <a:spcBef>
                <a:spcPts val="1800"/>
              </a:spcBef>
            </a:pPr>
            <a:r>
              <a:rPr lang="en-US" sz="2000" dirty="0"/>
              <a:t>For use when a CR has an issue with any data found on an 867 or 810 which may pertain to one or more of the following examples:</a:t>
            </a:r>
          </a:p>
          <a:p>
            <a:pPr lvl="2">
              <a:spcBef>
                <a:spcPts val="1800"/>
              </a:spcBef>
            </a:pPr>
            <a:r>
              <a:rPr lang="en-US" sz="2000" dirty="0"/>
              <a:t>Consumption / Usage Data </a:t>
            </a:r>
          </a:p>
          <a:p>
            <a:pPr lvl="2">
              <a:spcBef>
                <a:spcPts val="1800"/>
              </a:spcBef>
            </a:pPr>
            <a:r>
              <a:rPr lang="en-US" sz="2000" dirty="0"/>
              <a:t>Bill Calculations – kW, kWh, power factor, meter multiplier</a:t>
            </a:r>
          </a:p>
          <a:p>
            <a:pPr lvl="2">
              <a:spcBef>
                <a:spcPts val="1800"/>
              </a:spcBef>
            </a:pPr>
            <a:r>
              <a:rPr lang="en-US" sz="2000" dirty="0"/>
              <a:t>Rate Issues – rate classifications/tariffs</a:t>
            </a:r>
          </a:p>
          <a:p>
            <a:pPr lvl="2">
              <a:spcBef>
                <a:spcPts val="1800"/>
              </a:spcBef>
            </a:pPr>
            <a:r>
              <a:rPr lang="en-US" sz="2000" dirty="0"/>
              <a:t>Discretionary Service Charge dispute </a:t>
            </a:r>
          </a:p>
          <a:p>
            <a:pPr lvl="2">
              <a:spcBef>
                <a:spcPts val="1800"/>
              </a:spcBef>
            </a:pPr>
            <a:r>
              <a:rPr lang="en-US" sz="2000" dirty="0"/>
              <a:t>Crossed Meter Situation</a:t>
            </a:r>
          </a:p>
          <a:p>
            <a:pPr lvl="2">
              <a:spcBef>
                <a:spcPts val="1800"/>
              </a:spcBef>
            </a:pPr>
            <a:r>
              <a:rPr lang="en-US" sz="2000" dirty="0"/>
              <a:t>Dispute of Estimated Bill</a:t>
            </a:r>
          </a:p>
          <a:p>
            <a:pPr lvl="2">
              <a:spcBef>
                <a:spcPts val="1800"/>
              </a:spcBef>
            </a:pPr>
            <a:r>
              <a:rPr lang="en-US" sz="2000" dirty="0"/>
              <a:t>Estimation Methodology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39</a:t>
            </a:fld>
            <a:endParaRPr lang="en-US">
              <a:solidFill>
                <a:srgbClr val="5B6770"/>
              </a:solidFill>
            </a:endParaRPr>
          </a:p>
        </p:txBody>
      </p:sp>
    </p:spTree>
    <p:extLst>
      <p:ext uri="{BB962C8B-B14F-4D97-AF65-F5344CB8AC3E}">
        <p14:creationId xmlns:p14="http://schemas.microsoft.com/office/powerpoint/2010/main" val="237310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Online Training</a:t>
            </a:r>
          </a:p>
        </p:txBody>
      </p:sp>
      <p:sp>
        <p:nvSpPr>
          <p:cNvPr id="3" name="Content Placeholder 2"/>
          <p:cNvSpPr>
            <a:spLocks noGrp="1"/>
          </p:cNvSpPr>
          <p:nvPr>
            <p:ph idx="1"/>
          </p:nvPr>
        </p:nvSpPr>
        <p:spPr>
          <a:xfrm>
            <a:off x="304800" y="1122564"/>
            <a:ext cx="8458200" cy="744794"/>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4</a:t>
            </a:fld>
            <a:endParaRPr lang="en-US">
              <a:solidFill>
                <a:srgbClr val="5B6770"/>
              </a:solidFill>
            </a:endParaRPr>
          </a:p>
        </p:txBody>
      </p:sp>
      <p:sp>
        <p:nvSpPr>
          <p:cNvPr id="5" name="Rectangle 4"/>
          <p:cNvSpPr/>
          <p:nvPr/>
        </p:nvSpPr>
        <p:spPr>
          <a:xfrm>
            <a:off x="4810921" y="1981200"/>
            <a:ext cx="3988655" cy="4247317"/>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rgbClr val="5B6770"/>
                </a:solidFill>
              </a:rPr>
              <a:t>Usage/Billing Disputes</a:t>
            </a:r>
          </a:p>
          <a:p>
            <a:pPr marL="342900" indent="-342900">
              <a:spcBef>
                <a:spcPts val="1800"/>
              </a:spcBef>
              <a:buFont typeface="Arial" panose="020B0604020202020204" pitchFamily="34" charset="0"/>
              <a:buChar char="•"/>
            </a:pPr>
            <a:r>
              <a:rPr lang="en-US" sz="2000" dirty="0">
                <a:solidFill>
                  <a:srgbClr val="5B6770"/>
                </a:solidFill>
              </a:rPr>
              <a:t>Additional Day to Day Subtypes</a:t>
            </a:r>
          </a:p>
          <a:p>
            <a:pPr marL="342900" indent="-342900">
              <a:spcBef>
                <a:spcPts val="1800"/>
              </a:spcBef>
              <a:buFont typeface="Arial" panose="020B0604020202020204" pitchFamily="34" charset="0"/>
              <a:buChar char="•"/>
            </a:pPr>
            <a:r>
              <a:rPr lang="en-US" sz="2000" dirty="0">
                <a:solidFill>
                  <a:srgbClr val="5B6770"/>
                </a:solidFill>
              </a:rPr>
              <a:t>Bulk Insert</a:t>
            </a:r>
          </a:p>
          <a:p>
            <a:pPr marL="342900" indent="-342900">
              <a:spcBef>
                <a:spcPts val="1800"/>
              </a:spcBef>
              <a:buFont typeface="Arial" panose="020B0604020202020204" pitchFamily="34" charset="0"/>
              <a:buChar char="•"/>
            </a:pPr>
            <a:r>
              <a:rPr lang="en-US" sz="2000" dirty="0">
                <a:solidFill>
                  <a:srgbClr val="5B6770"/>
                </a:solidFill>
              </a:rPr>
              <a:t>Admin Functionality</a:t>
            </a:r>
          </a:p>
          <a:p>
            <a:pPr marL="342900" indent="-342900">
              <a:spcBef>
                <a:spcPts val="1800"/>
              </a:spcBef>
              <a:buFont typeface="Arial" panose="020B0604020202020204" pitchFamily="34" charset="0"/>
              <a:buChar char="•"/>
            </a:pPr>
            <a:r>
              <a:rPr lang="en-US" sz="2000" dirty="0">
                <a:solidFill>
                  <a:srgbClr val="5B6770"/>
                </a:solidFill>
              </a:rPr>
              <a:t>Data Extract Variance (DEV) Non-LSE Subtypes</a:t>
            </a:r>
          </a:p>
          <a:p>
            <a:pPr marL="342900" indent="-342900">
              <a:spcBef>
                <a:spcPts val="1800"/>
              </a:spcBef>
              <a:buFont typeface="Arial" panose="020B0604020202020204" pitchFamily="34" charset="0"/>
              <a:buChar char="•"/>
            </a:pPr>
            <a:r>
              <a:rPr lang="en-US" sz="2000" dirty="0">
                <a:solidFill>
                  <a:srgbClr val="5B6770"/>
                </a:solidFill>
              </a:rPr>
              <a:t>Reporting</a:t>
            </a:r>
          </a:p>
          <a:p>
            <a:pPr marL="342900" indent="-342900">
              <a:spcBef>
                <a:spcPts val="1800"/>
              </a:spcBef>
              <a:buFont typeface="Arial" panose="020B0604020202020204" pitchFamily="34" charset="0"/>
              <a:buChar char="•"/>
            </a:pPr>
            <a:endParaRPr lang="en-US" sz="2000" dirty="0">
              <a:solidFill>
                <a:srgbClr val="00AEC7"/>
              </a:solidFill>
            </a:endParaRPr>
          </a:p>
        </p:txBody>
      </p:sp>
      <p:sp>
        <p:nvSpPr>
          <p:cNvPr id="6" name="Rectangle 5"/>
          <p:cNvSpPr/>
          <p:nvPr/>
        </p:nvSpPr>
        <p:spPr>
          <a:xfrm>
            <a:off x="304800" y="1981200"/>
            <a:ext cx="4392561"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err="1">
                <a:solidFill>
                  <a:srgbClr val="5B6770"/>
                </a:solidFill>
              </a:rPr>
              <a:t>MarkeTrak</a:t>
            </a:r>
            <a:r>
              <a:rPr lang="en-US" sz="2000" dirty="0">
                <a:solidFill>
                  <a:srgbClr val="5B6770"/>
                </a:solidFill>
              </a:rPr>
              <a:t> Overview </a:t>
            </a:r>
          </a:p>
          <a:p>
            <a:pPr marL="285750" indent="-285750">
              <a:spcBef>
                <a:spcPts val="1800"/>
              </a:spcBef>
              <a:buFont typeface="Arial" panose="020B0604020202020204" pitchFamily="34" charset="0"/>
              <a:buChar char="•"/>
            </a:pPr>
            <a:r>
              <a:rPr lang="en-US" sz="2000" dirty="0">
                <a:solidFill>
                  <a:srgbClr val="5B6770"/>
                </a:solidFill>
              </a:rPr>
              <a:t>Inadvertent Gain/Loss</a:t>
            </a:r>
          </a:p>
          <a:p>
            <a:pPr marL="285750" indent="-285750">
              <a:spcBef>
                <a:spcPts val="1800"/>
              </a:spcBef>
              <a:buFont typeface="Arial" panose="020B0604020202020204" pitchFamily="34" charset="0"/>
              <a:buChar char="•"/>
            </a:pPr>
            <a:r>
              <a:rPr lang="en-US" sz="2000" dirty="0">
                <a:solidFill>
                  <a:srgbClr val="5B6770"/>
                </a:solidFill>
              </a:rPr>
              <a:t>Cancel With/Without Approval</a:t>
            </a:r>
          </a:p>
          <a:p>
            <a:pPr marL="285750" indent="-285750">
              <a:spcBef>
                <a:spcPts val="1800"/>
              </a:spcBef>
              <a:buFont typeface="Arial" panose="020B0604020202020204" pitchFamily="34" charset="0"/>
              <a:buChar char="•"/>
            </a:pPr>
            <a:r>
              <a:rPr lang="en-US" sz="2000" dirty="0">
                <a:solidFill>
                  <a:srgbClr val="5B6770"/>
                </a:solidFill>
              </a:rPr>
              <a:t>Switch Hold Removal</a:t>
            </a:r>
          </a:p>
          <a:p>
            <a:pPr marL="285750" indent="-285750">
              <a:spcBef>
                <a:spcPts val="1800"/>
              </a:spcBef>
              <a:buFont typeface="Arial" panose="020B0604020202020204" pitchFamily="34" charset="0"/>
              <a:buChar char="•"/>
            </a:pPr>
            <a:r>
              <a:rPr lang="en-US" sz="2000" dirty="0">
                <a:solidFill>
                  <a:srgbClr val="5B6770"/>
                </a:solidFill>
              </a:rPr>
              <a:t>Data Extract Variance (DEV) LSE Subtypes</a:t>
            </a:r>
          </a:p>
          <a:p>
            <a:pPr marL="285750" indent="-285750">
              <a:spcBef>
                <a:spcPts val="1800"/>
              </a:spcBef>
              <a:buFont typeface="Arial" panose="020B0604020202020204" pitchFamily="34" charset="0"/>
              <a:buChar char="•"/>
            </a:pPr>
            <a:r>
              <a:rPr lang="en-US" sz="2000" dirty="0">
                <a:solidFill>
                  <a:srgbClr val="5B6770"/>
                </a:solidFill>
              </a:rPr>
              <a:t>Email Functionality</a:t>
            </a:r>
          </a:p>
          <a:p>
            <a:pPr marL="285750" indent="-285750">
              <a:spcBef>
                <a:spcPts val="1800"/>
              </a:spcBef>
              <a:buFont typeface="Arial" panose="020B0604020202020204" pitchFamily="34" charset="0"/>
              <a:buChar char="•"/>
            </a:pP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a:solidFill>
                  <a:schemeClr val="bg2"/>
                </a:solidFill>
              </a:rPr>
              <a:t>Modules typically can be completed in 30 minutes or less.</a:t>
            </a:r>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r>
              <a:rPr lang="en-US" sz="1200" dirty="0"/>
              <a:t>Assignee		</a:t>
            </a:r>
          </a:p>
          <a:p>
            <a:pPr lvl="1"/>
            <a:r>
              <a:rPr lang="en-US" sz="1200" dirty="0"/>
              <a:t>ESIID</a:t>
            </a:r>
          </a:p>
          <a:p>
            <a:pPr lvl="1"/>
            <a:r>
              <a:rPr lang="en-US" sz="1200" dirty="0"/>
              <a:t>Original Tran ID (Optional except for 867_03 Final) - BGN02 of the 814_01, 814_16 or 814_24. The TDSP will see it as the BGN06 of the 814_03/814_25.</a:t>
            </a:r>
          </a:p>
          <a:p>
            <a:pPr lvl="1"/>
            <a:r>
              <a:rPr lang="en-US" sz="1200" dirty="0"/>
              <a:t>Tran Type</a:t>
            </a:r>
          </a:p>
          <a:p>
            <a:pPr lvl="1"/>
            <a:r>
              <a:rPr lang="en-US" sz="1200" dirty="0"/>
              <a:t>TXN Date </a:t>
            </a:r>
          </a:p>
          <a:p>
            <a:pPr lvl="1"/>
            <a:r>
              <a:rPr lang="en-US" sz="1200" dirty="0"/>
              <a:t>Start Time - Service Period Start Date</a:t>
            </a:r>
          </a:p>
          <a:p>
            <a:pPr lvl="1"/>
            <a:r>
              <a:rPr lang="en-US" sz="1200" dirty="0"/>
              <a:t>Dispute Category </a:t>
            </a:r>
          </a:p>
          <a:p>
            <a:pPr lvl="2"/>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r>
              <a:rPr lang="en-US" sz="1200" dirty="0"/>
              <a:t>Consumption/Usage Issue</a:t>
            </a:r>
          </a:p>
          <a:p>
            <a:pPr lvl="2"/>
            <a:r>
              <a:rPr lang="en-US" sz="1200" dirty="0"/>
              <a:t>Billing Calculations kWh</a:t>
            </a:r>
          </a:p>
          <a:p>
            <a:pPr lvl="2"/>
            <a:r>
              <a:rPr lang="en-US" sz="1200" dirty="0"/>
              <a:t>Billing Calculations kW</a:t>
            </a:r>
          </a:p>
          <a:p>
            <a:pPr lvl="2"/>
            <a:r>
              <a:rPr lang="en-US" sz="1200" dirty="0"/>
              <a:t>Billing Calculations Power Factor</a:t>
            </a:r>
          </a:p>
          <a:p>
            <a:pPr lvl="2"/>
            <a:r>
              <a:rPr lang="en-US" sz="1200" dirty="0"/>
              <a:t>TDSP Charge Issue</a:t>
            </a:r>
          </a:p>
          <a:p>
            <a:pPr lvl="2"/>
            <a:r>
              <a:rPr lang="en-US" sz="1200" dirty="0"/>
              <a:t>Rate Issue</a:t>
            </a:r>
          </a:p>
          <a:p>
            <a:pPr lvl="2"/>
            <a:r>
              <a:rPr lang="en-US" sz="1200" dirty="0"/>
              <a:t>Crossed Meter Issues</a:t>
            </a:r>
          </a:p>
          <a:p>
            <a:pPr lvl="2"/>
            <a:r>
              <a:rPr lang="en-US" sz="1200" dirty="0"/>
              <a:t>Non-Metered Issues</a:t>
            </a:r>
          </a:p>
          <a:p>
            <a:pPr lvl="2"/>
            <a:r>
              <a:rPr lang="en-US" sz="1200" dirty="0"/>
              <a:t>Other – Comments Required</a:t>
            </a:r>
          </a:p>
          <a:p>
            <a:pPr lvl="1"/>
            <a:r>
              <a:rPr lang="en-US" sz="1200" dirty="0"/>
              <a:t>Tran ID</a:t>
            </a:r>
          </a:p>
          <a:p>
            <a:pPr lvl="1"/>
            <a:r>
              <a:rPr lang="en-US" sz="1200" dirty="0"/>
              <a:t>IDR/Non-IDR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40</a:t>
            </a:fld>
            <a:endParaRPr lang="en-US">
              <a:solidFill>
                <a:srgbClr val="5B6770"/>
              </a:solidFill>
            </a:endParaRPr>
          </a:p>
        </p:txBody>
      </p:sp>
      <p:cxnSp>
        <p:nvCxnSpPr>
          <p:cNvPr id="5" name="Straight Arrow Connector 4"/>
          <p:cNvCxnSpPr/>
          <p:nvPr/>
        </p:nvCxnSpPr>
        <p:spPr>
          <a:xfrm>
            <a:off x="457200" y="32004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00479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7" y="2590801"/>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 y="15240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778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lvl="1">
              <a:spcBef>
                <a:spcPts val="600"/>
              </a:spcBef>
            </a:pPr>
            <a:r>
              <a:rPr lang="en-US" sz="1300" b="1" dirty="0" err="1"/>
              <a:t>Unexecutable</a:t>
            </a:r>
            <a:r>
              <a:rPr lang="en-US" sz="1300" dirty="0"/>
              <a:t>, which results in state </a:t>
            </a:r>
            <a:r>
              <a:rPr lang="en-US" sz="1300" dirty="0" err="1"/>
              <a:t>Unexecutable</a:t>
            </a:r>
            <a:r>
              <a:rPr lang="en-US" sz="1300" dirty="0"/>
              <a:t>- Pending Complete – requires comments</a:t>
            </a:r>
          </a:p>
          <a:p>
            <a:pPr lvl="1">
              <a:spcBef>
                <a:spcPts val="600"/>
              </a:spcBef>
            </a:pPr>
            <a:r>
              <a:rPr lang="en-US" sz="1300" b="1" dirty="0"/>
              <a:t>Return to Submitter </a:t>
            </a:r>
            <a:r>
              <a:rPr lang="en-US" sz="1300" dirty="0"/>
              <a:t>which requires comments and then the issue is transitioned back to the Submitter for additional information </a:t>
            </a:r>
          </a:p>
          <a:p>
            <a:pPr lvl="1">
              <a:spcBef>
                <a:spcPts val="600"/>
              </a:spcBef>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42</a:t>
            </a:fld>
            <a:endParaRPr lang="en-US">
              <a:solidFill>
                <a:srgbClr val="5B6770"/>
              </a:solidFill>
            </a:endParaRPr>
          </a:p>
        </p:txBody>
      </p:sp>
      <p:grpSp>
        <p:nvGrpSpPr>
          <p:cNvPr id="5" name="Group 6"/>
          <p:cNvGrpSpPr>
            <a:grpSpLocks/>
          </p:cNvGrpSpPr>
          <p:nvPr/>
        </p:nvGrpSpPr>
        <p:grpSpPr bwMode="auto">
          <a:xfrm>
            <a:off x="1524002" y="39338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1020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solidFill>
                  <a:srgbClr val="5B6770"/>
                </a:solidFill>
              </a:rPr>
              <a:t>In this example the TDSP selects </a:t>
            </a:r>
            <a:r>
              <a:rPr lang="en-US" sz="1300" b="1" dirty="0">
                <a:solidFill>
                  <a:srgbClr val="5B6770"/>
                </a:solidFill>
              </a:rPr>
              <a:t>Complete</a:t>
            </a:r>
            <a:r>
              <a:rPr lang="en-US" sz="1300" dirty="0">
                <a:solidFill>
                  <a:srgbClr val="5B6770"/>
                </a:solidFill>
              </a:rPr>
              <a:t> and the issue is transitioned to the submitting CR in a state of </a:t>
            </a:r>
            <a:r>
              <a:rPr lang="en-US" sz="1300" b="1" dirty="0">
                <a:solidFill>
                  <a:srgbClr val="5B6770"/>
                </a:solidFill>
              </a:rPr>
              <a:t>Pending Complete</a:t>
            </a:r>
            <a:r>
              <a:rPr lang="en-US" sz="1300" dirty="0">
                <a:solidFill>
                  <a:srgbClr val="5B6770"/>
                </a:solidFill>
              </a:rPr>
              <a:t>. The Submitting CR has the option to close the issue by selecting </a:t>
            </a:r>
            <a:r>
              <a:rPr lang="en-US" sz="1300" b="1" dirty="0">
                <a:solidFill>
                  <a:srgbClr val="5B6770"/>
                </a:solidFill>
              </a:rPr>
              <a:t>Complete</a:t>
            </a:r>
            <a:r>
              <a:rPr lang="en-US" sz="1300" dirty="0">
                <a:solidFill>
                  <a:srgbClr val="5B6770"/>
                </a:solidFill>
              </a:rPr>
              <a:t> or the issue will be Auto Closed in 14 Calendar days.</a:t>
            </a:r>
          </a:p>
        </p:txBody>
      </p:sp>
    </p:spTree>
    <p:extLst>
      <p:ext uri="{BB962C8B-B14F-4D97-AF65-F5344CB8AC3E}">
        <p14:creationId xmlns:p14="http://schemas.microsoft.com/office/powerpoint/2010/main" val="424972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1"/>
          </p:nvPr>
        </p:nvSpPr>
        <p:spPr>
          <a:xfrm>
            <a:off x="5105400" y="914400"/>
            <a:ext cx="3733800" cy="5334000"/>
          </a:xfrm>
        </p:spPr>
        <p:txBody>
          <a:bodyPr/>
          <a:lstStyle/>
          <a:p>
            <a:pPr>
              <a:spcBef>
                <a:spcPts val="1200"/>
              </a:spcBef>
            </a:pPr>
            <a:r>
              <a:rPr lang="en-US" sz="1700" dirty="0"/>
              <a:t>AMS LSE Interval Subtypes are submitted for questions regarding AMS interval level data whereas questions regarding 867s or 810s are handled via Usage &amp; Billing subtypes.</a:t>
            </a:r>
          </a:p>
          <a:p>
            <a:pPr>
              <a:spcBef>
                <a:spcPts val="1200"/>
              </a:spcBef>
            </a:pPr>
            <a:r>
              <a:rPr lang="en-US" sz="1700" dirty="0"/>
              <a:t>The Supplemental AMS Interval Data Extract is used as reference for AMS LSE Dispute subtype.  The extract is posted daily to the ERCOT Market Information System (MIS) on ercot.com website.</a:t>
            </a:r>
          </a:p>
          <a:p>
            <a:pPr>
              <a:spcBef>
                <a:spcPts val="1200"/>
              </a:spcBef>
            </a:pPr>
            <a:r>
              <a:rPr lang="en-US" sz="1700" dirty="0"/>
              <a:t>Additional information about the extract can be found in the Supplemental AMS Interval Data Extract User Guide located on 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6"/>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3810000"/>
          </a:xfrm>
        </p:spPr>
        <p:txBody>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5"/>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5"/>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44</a:t>
            </a:fld>
            <a:endParaRPr lang="en-US">
              <a:solidFill>
                <a:srgbClr val="5B6770"/>
              </a:solidFill>
            </a:endParaRPr>
          </a:p>
        </p:txBody>
      </p:sp>
    </p:spTree>
    <p:extLst>
      <p:ext uri="{BB962C8B-B14F-4D97-AF65-F5344CB8AC3E}">
        <p14:creationId xmlns:p14="http://schemas.microsoft.com/office/powerpoint/2010/main" val="1052078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pPr>
            <a:r>
              <a:rPr lang="en-US" sz="2000" dirty="0"/>
              <a:t>Select the Usage/Billing AMS LSE Interval </a:t>
            </a:r>
            <a:r>
              <a:rPr lang="en-US" sz="2000" b="1" dirty="0">
                <a:solidFill>
                  <a:schemeClr val="accent5"/>
                </a:solidFill>
              </a:rPr>
              <a:t>Missing</a:t>
            </a:r>
            <a:r>
              <a:rPr lang="en-US" sz="2000" dirty="0"/>
              <a:t> option.</a:t>
            </a:r>
          </a:p>
          <a:p>
            <a:pPr lvl="1">
              <a:spcBef>
                <a:spcPts val="1800"/>
              </a:spcBef>
            </a:pPr>
            <a:r>
              <a:rPr lang="en-US" sz="2000" dirty="0"/>
              <a:t>Enter the data for the required fields.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45</a:t>
            </a:fld>
            <a:endParaRPr lang="en-US">
              <a:solidFill>
                <a:srgbClr val="5B6770"/>
              </a:solidFill>
            </a:endParaRPr>
          </a:p>
        </p:txBody>
      </p:sp>
    </p:spTree>
    <p:extLst>
      <p:ext uri="{BB962C8B-B14F-4D97-AF65-F5344CB8AC3E}">
        <p14:creationId xmlns:p14="http://schemas.microsoft.com/office/powerpoint/2010/main" val="101373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962400" y="4953000"/>
            <a:ext cx="4876800" cy="1371600"/>
          </a:xfrm>
        </p:spPr>
        <p:txBody>
          <a:bodyPr/>
          <a:lstStyle/>
          <a:p>
            <a:pPr marL="0" indent="0">
              <a:buNone/>
            </a:pPr>
            <a:r>
              <a:rPr lang="en-US" sz="2000" dirty="0">
                <a:solidFill>
                  <a:schemeClr val="accent5"/>
                </a:solidFill>
              </a:rPr>
              <a:t>CR enters required information indicating STARTTIME and STOPTIME as formatted above for the missing period only and selects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46</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3"/>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5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Missing</a:t>
            </a:r>
            <a:r>
              <a:rPr lang="en-US" sz="2400" dirty="0"/>
              <a:t> 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47</a:t>
            </a:fld>
            <a:endParaRPr lang="en-US">
              <a:solidFill>
                <a:srgbClr val="5B6770"/>
              </a:solidFill>
            </a:endParaRPr>
          </a:p>
        </p:txBody>
      </p:sp>
    </p:spTree>
    <p:extLst>
      <p:ext uri="{BB962C8B-B14F-4D97-AF65-F5344CB8AC3E}">
        <p14:creationId xmlns:p14="http://schemas.microsoft.com/office/powerpoint/2010/main" val="148180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2004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48</a:t>
            </a:fld>
            <a:endParaRPr lang="en-US">
              <a:solidFill>
                <a:srgbClr val="5B6770"/>
              </a:solidFill>
            </a:endParaRPr>
          </a:p>
        </p:txBody>
      </p:sp>
    </p:spTree>
    <p:extLst>
      <p:ext uri="{BB962C8B-B14F-4D97-AF65-F5344CB8AC3E}">
        <p14:creationId xmlns:p14="http://schemas.microsoft.com/office/powerpoint/2010/main" val="395833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closes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49</a:t>
            </a:fld>
            <a:endParaRPr lang="en-US">
              <a:solidFill>
                <a:srgbClr val="5B6770"/>
              </a:solidFill>
            </a:endParaRPr>
          </a:p>
        </p:txBody>
      </p:sp>
    </p:spTree>
    <p:extLst>
      <p:ext uri="{BB962C8B-B14F-4D97-AF65-F5344CB8AC3E}">
        <p14:creationId xmlns:p14="http://schemas.microsoft.com/office/powerpoint/2010/main" val="20553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Training Objectives</a:t>
            </a:r>
          </a:p>
        </p:txBody>
      </p:sp>
      <p:sp>
        <p:nvSpPr>
          <p:cNvPr id="3" name="Content Placeholder 2"/>
          <p:cNvSpPr>
            <a:spLocks noGrp="1"/>
          </p:cNvSpPr>
          <p:nvPr>
            <p:ph idx="1"/>
          </p:nvPr>
        </p:nvSpPr>
        <p:spPr>
          <a:xfrm>
            <a:off x="4617094" y="1645381"/>
            <a:ext cx="4298306" cy="3096553"/>
          </a:xfrm>
        </p:spPr>
        <p:txBody>
          <a:bodyPr/>
          <a:lstStyle/>
          <a:p>
            <a:pPr>
              <a:spcBef>
                <a:spcPts val="0"/>
              </a:spcBef>
              <a:spcAft>
                <a:spcPts val="1200"/>
              </a:spcAft>
            </a:pPr>
            <a:r>
              <a:rPr lang="en-US" sz="1800" dirty="0"/>
              <a:t>Inadvertent Gains</a:t>
            </a:r>
          </a:p>
          <a:p>
            <a:pPr lvl="1">
              <a:spcBef>
                <a:spcPts val="0"/>
              </a:spcBef>
              <a:spcAft>
                <a:spcPts val="1200"/>
              </a:spcAft>
            </a:pPr>
            <a:r>
              <a:rPr lang="en-US" sz="1400" dirty="0"/>
              <a:t>Rescission</a:t>
            </a:r>
          </a:p>
          <a:p>
            <a:pPr lvl="1">
              <a:spcBef>
                <a:spcPts val="0"/>
              </a:spcBef>
              <a:spcAft>
                <a:spcPts val="1200"/>
              </a:spcAft>
            </a:pPr>
            <a:r>
              <a:rPr lang="en-US" sz="1400" dirty="0"/>
              <a:t>IAG Walkthrough</a:t>
            </a:r>
          </a:p>
          <a:p>
            <a:pPr lvl="1">
              <a:spcBef>
                <a:spcPts val="0"/>
              </a:spcBef>
              <a:spcAft>
                <a:spcPts val="1200"/>
              </a:spcAft>
            </a:pPr>
            <a:r>
              <a:rPr lang="en-US" sz="1400" dirty="0"/>
              <a:t>Best Practices</a:t>
            </a:r>
          </a:p>
          <a:p>
            <a:pPr lvl="1">
              <a:spcBef>
                <a:spcPts val="0"/>
              </a:spcBef>
              <a:spcAft>
                <a:spcPts val="1200"/>
              </a:spcAft>
            </a:pPr>
            <a:r>
              <a:rPr lang="en-US" sz="1400" dirty="0"/>
              <a:t>Reporting</a:t>
            </a:r>
          </a:p>
          <a:p>
            <a:pPr marL="274320" indent="-274320">
              <a:spcBef>
                <a:spcPts val="0"/>
              </a:spcBef>
              <a:spcAft>
                <a:spcPts val="1200"/>
              </a:spcAft>
            </a:pPr>
            <a:r>
              <a:rPr lang="en-US" sz="1800" dirty="0">
                <a:solidFill>
                  <a:srgbClr val="5B6770"/>
                </a:solidFill>
              </a:rPr>
              <a:t>Siebel Changes</a:t>
            </a:r>
          </a:p>
          <a:p>
            <a:pPr marL="274320" indent="-274320">
              <a:spcBef>
                <a:spcPts val="0"/>
              </a:spcBef>
              <a:spcAft>
                <a:spcPts val="1200"/>
              </a:spcAft>
            </a:pPr>
            <a:r>
              <a:rPr lang="en-US" sz="1800" dirty="0">
                <a:solidFill>
                  <a:srgbClr val="5B6770"/>
                </a:solidFill>
              </a:rPr>
              <a:t>DEV LSE/Non LSE</a:t>
            </a:r>
          </a:p>
          <a:p>
            <a:pPr>
              <a:spcBef>
                <a:spcPts val="0"/>
              </a:spcBef>
              <a:spcAft>
                <a:spcPts val="1200"/>
              </a:spcAft>
            </a:pPr>
            <a:r>
              <a:rPr lang="en-US" sz="1800" dirty="0"/>
              <a:t>Bulk Insert</a:t>
            </a:r>
          </a:p>
          <a:p>
            <a:pPr>
              <a:spcBef>
                <a:spcPts val="0"/>
              </a:spcBef>
              <a:spcAft>
                <a:spcPts val="1200"/>
              </a:spcAft>
            </a:pPr>
            <a:r>
              <a:rPr lang="en-US" sz="1800" dirty="0"/>
              <a:t>Additional D2D Subtypes</a:t>
            </a:r>
          </a:p>
          <a:p>
            <a:pPr>
              <a:spcBef>
                <a:spcPts val="0"/>
              </a:spcBef>
              <a:spcAft>
                <a:spcPts val="1200"/>
              </a:spcAft>
            </a:pPr>
            <a:r>
              <a:rPr lang="en-US" sz="1800" dirty="0"/>
              <a:t>Other Subtype</a:t>
            </a:r>
          </a:p>
          <a:p>
            <a:pPr>
              <a:spcBef>
                <a:spcPts val="0"/>
              </a:spcBef>
              <a:spcAft>
                <a:spcPts val="1200"/>
              </a:spcAft>
            </a:pPr>
            <a:r>
              <a:rPr lang="en-US" sz="1800" dirty="0"/>
              <a:t>Background Reporting</a:t>
            </a:r>
          </a:p>
          <a:p>
            <a:pPr lvl="1">
              <a:spcBef>
                <a:spcPts val="0"/>
              </a:spcBef>
              <a:spcAft>
                <a:spcPts val="1200"/>
              </a:spcAft>
            </a:pPr>
            <a:endParaRPr lang="en-US" sz="1400" dirty="0"/>
          </a:p>
          <a:p>
            <a:pPr lvl="1">
              <a:spcBef>
                <a:spcPts val="0"/>
              </a:spcBef>
              <a:spcAft>
                <a:spcPts val="1200"/>
              </a:spcAft>
            </a:pPr>
            <a:endParaRPr lang="en-US" sz="1400" dirty="0"/>
          </a:p>
          <a:p>
            <a:pPr lvl="1">
              <a:spcBef>
                <a:spcPts val="0"/>
              </a:spcBef>
              <a:spcAft>
                <a:spcPts val="1200"/>
              </a:spcAft>
            </a:pPr>
            <a:endParaRPr lang="en-US" sz="1400" dirty="0"/>
          </a:p>
          <a:p>
            <a:pPr marL="457200" lvl="1" indent="0">
              <a:spcBef>
                <a:spcPts val="0"/>
              </a:spcBef>
              <a:spcAft>
                <a:spcPts val="1200"/>
              </a:spcAft>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5</a:t>
            </a:fld>
            <a:endParaRPr lang="en-US">
              <a:solidFill>
                <a:srgbClr val="5B6770"/>
              </a:solidFill>
            </a:endParaRP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rgbClr val="5B6770"/>
                </a:solidFill>
              </a:rPr>
              <a:t>This training covers the following topics:</a:t>
            </a:r>
          </a:p>
          <a:p>
            <a:pPr marL="274320" indent="-274320">
              <a:spcBef>
                <a:spcPts val="0"/>
              </a:spcBef>
              <a:spcAft>
                <a:spcPts val="1200"/>
              </a:spcAft>
            </a:pPr>
            <a:r>
              <a:rPr lang="en-US" sz="1800" dirty="0">
                <a:solidFill>
                  <a:srgbClr val="5B6770"/>
                </a:solidFill>
              </a:rPr>
              <a:t>General </a:t>
            </a:r>
            <a:r>
              <a:rPr lang="en-US" sz="1800" dirty="0" err="1">
                <a:solidFill>
                  <a:srgbClr val="5B6770"/>
                </a:solidFill>
              </a:rPr>
              <a:t>MarkeTrak</a:t>
            </a:r>
            <a:r>
              <a:rPr lang="en-US" sz="1800" dirty="0">
                <a:solidFill>
                  <a:srgbClr val="5B6770"/>
                </a:solidFill>
              </a:rPr>
              <a:t> Navigation</a:t>
            </a:r>
          </a:p>
          <a:p>
            <a:pPr marL="274320" indent="-274320">
              <a:spcBef>
                <a:spcPts val="0"/>
              </a:spcBef>
              <a:spcAft>
                <a:spcPts val="1200"/>
              </a:spcAft>
            </a:pPr>
            <a:r>
              <a:rPr lang="en-US" sz="1800" dirty="0">
                <a:solidFill>
                  <a:srgbClr val="5B6770"/>
                </a:solidFill>
              </a:rPr>
              <a:t>Administrator Functionality</a:t>
            </a:r>
          </a:p>
          <a:p>
            <a:pPr marL="274320" indent="-274320">
              <a:spcBef>
                <a:spcPts val="0"/>
              </a:spcBef>
              <a:spcAft>
                <a:spcPts val="1200"/>
              </a:spcAft>
            </a:pPr>
            <a:r>
              <a:rPr lang="en-US" sz="1800" dirty="0">
                <a:solidFill>
                  <a:srgbClr val="5B6770"/>
                </a:solidFill>
              </a:rPr>
              <a:t>Email Notification</a:t>
            </a:r>
          </a:p>
          <a:p>
            <a:pPr marL="274320" indent="-274320">
              <a:spcBef>
                <a:spcPts val="0"/>
              </a:spcBef>
              <a:spcAft>
                <a:spcPts val="1200"/>
              </a:spcAft>
            </a:pPr>
            <a:r>
              <a:rPr lang="en-US" sz="1800" dirty="0" err="1">
                <a:solidFill>
                  <a:srgbClr val="5B6770"/>
                </a:solidFill>
              </a:rPr>
              <a:t>ListServ</a:t>
            </a:r>
            <a:endParaRPr lang="en-US" sz="1800" dirty="0">
              <a:solidFill>
                <a:srgbClr val="5B6770"/>
              </a:solidFill>
            </a:endParaRPr>
          </a:p>
          <a:p>
            <a:pPr marL="274320" indent="-274320">
              <a:spcBef>
                <a:spcPts val="0"/>
              </a:spcBef>
              <a:spcAft>
                <a:spcPts val="1200"/>
              </a:spcAft>
            </a:pPr>
            <a:r>
              <a:rPr lang="en-US" sz="1800" dirty="0">
                <a:solidFill>
                  <a:srgbClr val="5B6770"/>
                </a:solidFill>
              </a:rPr>
              <a:t>Missing Enrollments</a:t>
            </a:r>
          </a:p>
          <a:p>
            <a:pPr marL="274320" indent="-274320">
              <a:spcBef>
                <a:spcPts val="0"/>
              </a:spcBef>
              <a:spcAft>
                <a:spcPts val="1200"/>
              </a:spcAft>
            </a:pPr>
            <a:r>
              <a:rPr lang="en-US" sz="1800" dirty="0">
                <a:solidFill>
                  <a:srgbClr val="5B6770"/>
                </a:solidFill>
              </a:rPr>
              <a:t>Usage &amp; Billing</a:t>
            </a:r>
          </a:p>
          <a:p>
            <a:pPr marL="274320" indent="-274320">
              <a:spcBef>
                <a:spcPts val="0"/>
              </a:spcBef>
              <a:spcAft>
                <a:spcPts val="1200"/>
              </a:spcAft>
            </a:pPr>
            <a:r>
              <a:rPr lang="en-US" sz="1800" dirty="0">
                <a:solidFill>
                  <a:srgbClr val="5B6770"/>
                </a:solidFill>
              </a:rPr>
              <a:t>Switch Holds</a:t>
            </a:r>
          </a:p>
          <a:p>
            <a:pPr marL="274320" indent="-274320">
              <a:spcBef>
                <a:spcPts val="0"/>
              </a:spcBef>
              <a:spcAft>
                <a:spcPts val="1200"/>
              </a:spcAft>
            </a:pPr>
            <a:endParaRPr lang="en-US" sz="1800" dirty="0">
              <a:solidFill>
                <a:srgbClr val="5B6770"/>
              </a:solidFill>
            </a:endParaRPr>
          </a:p>
          <a:p>
            <a:pPr marL="274320" indent="-274320">
              <a:spcBef>
                <a:spcPts val="0"/>
              </a:spcBef>
              <a:spcAft>
                <a:spcPts val="1200"/>
              </a:spcAft>
            </a:pPr>
            <a:endParaRPr lang="en-US" sz="1800" dirty="0">
              <a:solidFill>
                <a:srgbClr val="5B6770"/>
              </a:solidFill>
            </a:endParaRPr>
          </a:p>
        </p:txBody>
      </p:sp>
    </p:spTree>
    <p:extLst>
      <p:ext uri="{BB962C8B-B14F-4D97-AF65-F5344CB8AC3E}">
        <p14:creationId xmlns:p14="http://schemas.microsoft.com/office/powerpoint/2010/main" val="242837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886200" y="5562600"/>
            <a:ext cx="4953000" cy="7620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50</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981077"/>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598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pPr>
            <a:r>
              <a:rPr lang="en-US" sz="2000" dirty="0"/>
              <a:t>The ESIID </a:t>
            </a:r>
            <a:r>
              <a:rPr lang="en-US" sz="2000" u="sng" dirty="0"/>
              <a:t>must have an AMS meter profile</a:t>
            </a:r>
            <a:r>
              <a:rPr lang="en-US" sz="2000" dirty="0"/>
              <a:t> at ERCOT.</a:t>
            </a:r>
          </a:p>
          <a:p>
            <a:pPr lvl="1">
              <a:spcBef>
                <a:spcPts val="1800"/>
              </a:spcBef>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51</a:t>
            </a:fld>
            <a:endParaRPr lang="en-US">
              <a:solidFill>
                <a:srgbClr val="5B6770"/>
              </a:solidFill>
            </a:endParaRPr>
          </a:p>
        </p:txBody>
      </p:sp>
    </p:spTree>
    <p:extLst>
      <p:ext uri="{BB962C8B-B14F-4D97-AF65-F5344CB8AC3E}">
        <p14:creationId xmlns:p14="http://schemas.microsoft.com/office/powerpoint/2010/main" val="98216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pPr>
            <a:r>
              <a:rPr lang="en-US" sz="2000" dirty="0"/>
              <a:t>Select the Usage/Billing AMS LSE Interval </a:t>
            </a:r>
            <a:r>
              <a:rPr lang="en-US" sz="2000" b="1" dirty="0">
                <a:solidFill>
                  <a:schemeClr val="accent5"/>
                </a:solidFill>
              </a:rPr>
              <a:t>Dispute</a:t>
            </a:r>
            <a:r>
              <a:rPr lang="en-US" sz="2000" dirty="0"/>
              <a:t> option.</a:t>
            </a:r>
          </a:p>
          <a:p>
            <a:pPr lvl="1">
              <a:spcBef>
                <a:spcPts val="1800"/>
              </a:spcBef>
            </a:pPr>
            <a:r>
              <a:rPr lang="en-US" sz="2000" dirty="0"/>
              <a:t>Enter the data for the required fields.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52</a:t>
            </a:fld>
            <a:endParaRPr lang="en-US">
              <a:solidFill>
                <a:srgbClr val="5B6770"/>
              </a:solidFill>
            </a:endParaRPr>
          </a:p>
        </p:txBody>
      </p:sp>
    </p:spTree>
    <p:extLst>
      <p:ext uri="{BB962C8B-B14F-4D97-AF65-F5344CB8AC3E}">
        <p14:creationId xmlns:p14="http://schemas.microsoft.com/office/powerpoint/2010/main" val="536274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2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4043363" y="3624266"/>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65450" y="5363758"/>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00:00:00</a:t>
            </a:r>
            <a:r>
              <a:rPr lang="en-US" altLang="en-US" sz="1600" dirty="0">
                <a:solidFill>
                  <a:srgbClr val="00AEC7"/>
                </a:solidFill>
              </a:rPr>
              <a:t>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23:59:59 </a:t>
            </a:r>
          </a:p>
        </p:txBody>
      </p:sp>
    </p:spTree>
    <p:extLst>
      <p:ext uri="{BB962C8B-B14F-4D97-AF65-F5344CB8AC3E}">
        <p14:creationId xmlns:p14="http://schemas.microsoft.com/office/powerpoint/2010/main" val="269994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Dispute</a:t>
            </a:r>
            <a:r>
              <a:rPr lang="en-US" sz="2400" dirty="0">
                <a:solidFill>
                  <a:schemeClr val="accent5"/>
                </a:solidFill>
              </a:rPr>
              <a:t> </a:t>
            </a:r>
            <a:r>
              <a:rPr lang="en-US" sz="2400" dirty="0"/>
              <a:t>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54</a:t>
            </a:fld>
            <a:endParaRPr lang="en-US">
              <a:solidFill>
                <a:srgbClr val="5B6770"/>
              </a:solidFill>
            </a:endParaRPr>
          </a:p>
        </p:txBody>
      </p:sp>
    </p:spTree>
    <p:extLst>
      <p:ext uri="{BB962C8B-B14F-4D97-AF65-F5344CB8AC3E}">
        <p14:creationId xmlns:p14="http://schemas.microsoft.com/office/powerpoint/2010/main" val="301670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55</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0" y="5638800"/>
            <a:ext cx="6781800" cy="762000"/>
          </a:xfrm>
        </p:spPr>
        <p:txBody>
          <a:bodyPr/>
          <a:lstStyle/>
          <a:p>
            <a:pPr marL="0" indent="0">
              <a:buNone/>
            </a:pPr>
            <a:r>
              <a:rPr lang="en-US" sz="2000" dirty="0">
                <a:solidFill>
                  <a:schemeClr val="accent5"/>
                </a:solidFill>
              </a:rPr>
              <a:t>TDSP selects ‘Begin Working’ and then selects ‘Complete’ and enters optional Comments. TDSP selects ‘OK’. </a:t>
            </a:r>
          </a:p>
        </p:txBody>
      </p:sp>
    </p:spTree>
    <p:extLst>
      <p:ext uri="{BB962C8B-B14F-4D97-AF65-F5344CB8AC3E}">
        <p14:creationId xmlns:p14="http://schemas.microsoft.com/office/powerpoint/2010/main" val="40721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32004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transitions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56</a:t>
            </a:fld>
            <a:endParaRPr lang="en-US">
              <a:solidFill>
                <a:srgbClr val="5B6770"/>
              </a:solidFill>
            </a:endParaRPr>
          </a:p>
        </p:txBody>
      </p:sp>
    </p:spTree>
    <p:extLst>
      <p:ext uri="{BB962C8B-B14F-4D97-AF65-F5344CB8AC3E}">
        <p14:creationId xmlns:p14="http://schemas.microsoft.com/office/powerpoint/2010/main" val="378232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1"/>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4343400" y="4114800"/>
            <a:ext cx="4724400" cy="10668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57</a:t>
            </a:fld>
            <a:endParaRPr lang="en-US">
              <a:solidFill>
                <a:srgbClr val="5B6770"/>
              </a:solidFill>
            </a:endParaRPr>
          </a:p>
        </p:txBody>
      </p:sp>
    </p:spTree>
    <p:extLst>
      <p:ext uri="{BB962C8B-B14F-4D97-AF65-F5344CB8AC3E}">
        <p14:creationId xmlns:p14="http://schemas.microsoft.com/office/powerpoint/2010/main" val="288086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2747168"/>
          </a:xfrm>
        </p:spPr>
        <p:txBody>
          <a:bodyPr/>
          <a:lstStyle/>
          <a:p>
            <a:pPr marL="0" indent="0">
              <a:spcBef>
                <a:spcPts val="1800"/>
              </a:spcBef>
              <a:buNone/>
            </a:pPr>
            <a:r>
              <a:rPr lang="en-US" sz="2000" b="1" i="1" dirty="0"/>
              <a:t>Which subtype should a CR submit if a customer is questioning the monthly consumption value they received on their monthly bill?</a:t>
            </a:r>
          </a:p>
          <a:p>
            <a:pPr marL="857250" lvl="1" indent="-457200">
              <a:spcBef>
                <a:spcPts val="2400"/>
              </a:spcBef>
              <a:buFont typeface="+mj-lt"/>
              <a:buAutoNum type="alphaLcParenR"/>
            </a:pPr>
            <a:r>
              <a:rPr lang="en-US" sz="2000" dirty="0"/>
              <a:t>Usage &amp; Billing – Missing</a:t>
            </a:r>
          </a:p>
          <a:p>
            <a:pPr marL="857250" lvl="1" indent="-457200">
              <a:spcBef>
                <a:spcPts val="1200"/>
              </a:spcBef>
              <a:buFont typeface="+mj-lt"/>
              <a:buAutoNum type="alphaLcParenR"/>
            </a:pPr>
            <a:r>
              <a:rPr lang="en-US" sz="2000" dirty="0"/>
              <a:t>Usage &amp; Billing – Dispute</a:t>
            </a:r>
          </a:p>
          <a:p>
            <a:pPr marL="857250" lvl="1" indent="-457200">
              <a:spcBef>
                <a:spcPts val="1200"/>
              </a:spcBef>
              <a:buFont typeface="+mj-lt"/>
              <a:buAutoNum type="alphaLcParenR"/>
            </a:pPr>
            <a:r>
              <a:rPr lang="en-US" sz="2000" dirty="0"/>
              <a:t>AMS LSE – Missing </a:t>
            </a:r>
          </a:p>
          <a:p>
            <a:pPr marL="857250" lvl="1" indent="-457200">
              <a:spcBef>
                <a:spcPts val="1200"/>
              </a:spcBef>
              <a:buFont typeface="+mj-lt"/>
              <a:buAutoNum type="alphaLcParenR"/>
            </a:pPr>
            <a:r>
              <a:rPr lang="en-US" sz="2000" dirty="0"/>
              <a:t>AMS LSE – Dispute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58</a:t>
            </a:fld>
            <a:endParaRPr lang="en-US">
              <a:solidFill>
                <a:srgbClr val="5B6770"/>
              </a:solidFill>
            </a:endParaRPr>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Usage &amp; Billing – Dispute</a:t>
            </a:r>
          </a:p>
        </p:txBody>
      </p:sp>
      <p:sp>
        <p:nvSpPr>
          <p:cNvPr id="6" name="Rectangle 5"/>
          <p:cNvSpPr/>
          <p:nvPr/>
        </p:nvSpPr>
        <p:spPr>
          <a:xfrm>
            <a:off x="1562100" y="4572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59</a:t>
            </a:fld>
            <a:endParaRPr lang="en-US">
              <a:solidFill>
                <a:srgbClr val="5B6770"/>
              </a:solidFill>
            </a:endParaRP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7" name="Rectangle 6"/>
          <p:cNvSpPr/>
          <p:nvPr/>
        </p:nvSpPr>
        <p:spPr>
          <a:xfrm>
            <a:off x="1905000" y="294316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rPr>
              <a:pPr/>
              <a:t>6</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id="{BC7CC803-4C0B-4DA8-844A-895EC696946C}"/>
              </a:ext>
            </a:extLst>
          </p:cNvPr>
          <p:cNvSpPr txBox="1"/>
          <p:nvPr/>
        </p:nvSpPr>
        <p:spPr>
          <a:xfrm>
            <a:off x="381000" y="3561808"/>
            <a:ext cx="8382000" cy="2246769"/>
          </a:xfrm>
          <a:prstGeom prst="rect">
            <a:avLst/>
          </a:prstGeom>
          <a:noFill/>
        </p:spPr>
        <p:txBody>
          <a:bodyPr wrap="square" rtlCol="0">
            <a:spAutoFit/>
          </a:bodyPr>
          <a:lstStyle/>
          <a:p>
            <a:pPr marL="214313" indent="-214313">
              <a:spcAft>
                <a:spcPts val="2400"/>
              </a:spcAft>
              <a:buFont typeface="Arial" panose="020B0604020202020204" pitchFamily="34" charset="0"/>
              <a:buChar char="•"/>
            </a:pPr>
            <a:r>
              <a:rPr lang="en-US" sz="2000" dirty="0">
                <a:solidFill>
                  <a:srgbClr val="5B6770"/>
                </a:solidFill>
              </a:rPr>
              <a:t>The ERCOT Retail Market Issue Resolution System used by CRs, TDSPs, and ERCOT to initiate, communicate, and resolve issues</a:t>
            </a:r>
          </a:p>
          <a:p>
            <a:pPr marL="214313" indent="-214313">
              <a:spcAft>
                <a:spcPts val="2400"/>
              </a:spcAft>
              <a:buFont typeface="Arial" panose="020B0604020202020204" pitchFamily="34" charset="0"/>
              <a:buChar char="•"/>
            </a:pPr>
            <a:r>
              <a:rPr lang="en-US" sz="2000" dirty="0">
                <a:solidFill>
                  <a:srgbClr val="5B6770"/>
                </a:solidFill>
              </a:rPr>
              <a:t>Discovery, visibility, tracking, historical reporting, and status of issues</a:t>
            </a:r>
          </a:p>
          <a:p>
            <a:pPr marL="214313" indent="-214313">
              <a:spcAft>
                <a:spcPts val="2400"/>
              </a:spcAft>
              <a:buFont typeface="Arial" panose="020B0604020202020204" pitchFamily="34" charset="0"/>
              <a:buChar char="•"/>
            </a:pPr>
            <a:r>
              <a:rPr lang="en-US" sz="2000" dirty="0">
                <a:solidFill>
                  <a:srgbClr val="5B6770"/>
                </a:solidFill>
              </a:rPr>
              <a:t>Available to ERCOT market participants with a current Digital Certificate and the </a:t>
            </a:r>
            <a:r>
              <a:rPr lang="en-US" sz="2000" dirty="0" err="1">
                <a:solidFill>
                  <a:srgbClr val="5B6770"/>
                </a:solidFill>
              </a:rPr>
              <a:t>MarkeTrak</a:t>
            </a:r>
            <a:r>
              <a:rPr lang="en-US" sz="2000" dirty="0">
                <a:solidFill>
                  <a:srgbClr val="5B6770"/>
                </a:solidFill>
              </a:rPr>
              <a:t> role</a:t>
            </a:r>
          </a:p>
        </p:txBody>
      </p:sp>
      <p:sp>
        <p:nvSpPr>
          <p:cNvPr id="8" name="Title 7"/>
          <p:cNvSpPr>
            <a:spLocks noGrp="1"/>
          </p:cNvSpPr>
          <p:nvPr>
            <p:ph type="title"/>
          </p:nvPr>
        </p:nvSpPr>
        <p:spPr/>
        <p:txBody>
          <a:bodyPr/>
          <a:lstStyle/>
          <a:p>
            <a:r>
              <a:rPr lang="en-US" dirty="0"/>
              <a:t>What is </a:t>
            </a:r>
            <a:r>
              <a:rPr lang="en-US" dirty="0" err="1"/>
              <a:t>MarkeTrak</a:t>
            </a:r>
            <a:r>
              <a:rPr lang="en-US" dirty="0"/>
              <a:t>?</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Tree>
    <p:extLst>
      <p:ext uri="{BB962C8B-B14F-4D97-AF65-F5344CB8AC3E}">
        <p14:creationId xmlns:p14="http://schemas.microsoft.com/office/powerpoint/2010/main" val="2526549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60</a:t>
            </a:fld>
            <a:endParaRPr lang="en-US">
              <a:solidFill>
                <a:srgbClr val="5B6770"/>
              </a:solidFill>
            </a:endParaRP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6" name="Rectangle 5"/>
          <p:cNvSpPr/>
          <p:nvPr/>
        </p:nvSpPr>
        <p:spPr>
          <a:xfrm>
            <a:off x="167640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61</a:t>
            </a:fld>
            <a:endParaRPr lang="en-US">
              <a:solidFill>
                <a:srgbClr val="5B6770"/>
              </a:solidFill>
            </a:endParaRP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rgbClr val="00AEC7"/>
                </a:solidFill>
              </a:rPr>
              <a:t>b) Usage &amp; Billing  - Missing</a:t>
            </a:r>
          </a:p>
          <a:p>
            <a:pPr marL="0" indent="0" algn="ctr">
              <a:spcBef>
                <a:spcPts val="1800"/>
              </a:spcBef>
              <a:buFont typeface="Arial" panose="020B0604020202020204" pitchFamily="34" charset="0"/>
              <a:buNone/>
            </a:pPr>
            <a:r>
              <a:rPr lang="en-US" sz="2000" dirty="0">
                <a:solidFill>
                  <a:srgbClr val="00AEC7"/>
                </a:solidFill>
              </a:rPr>
              <a:t>This is only after the scheduled meter read date has passed.</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1143000" y="4343400"/>
            <a:ext cx="7239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CR has submitted an 814_16 enrollment and has received an 814_05 and an 867_04, but has yet to receive the 867_03 (initial periodic), the CR should submit a ___________ </a:t>
            </a:r>
            <a:r>
              <a:rPr lang="en-US" sz="2000" dirty="0" err="1"/>
              <a:t>MarkeTrak</a:t>
            </a:r>
            <a:r>
              <a:rPr lang="en-US" sz="2000" dirty="0"/>
              <a:t>.</a:t>
            </a:r>
          </a:p>
          <a:p>
            <a:pPr marL="0" indent="0">
              <a:spcBef>
                <a:spcPts val="1800"/>
              </a:spcBef>
              <a:buNone/>
            </a:pPr>
            <a:r>
              <a:rPr lang="en-US" sz="2000" dirty="0"/>
              <a:t>	a) Missing Enrollment Transaction</a:t>
            </a:r>
          </a:p>
          <a:p>
            <a:pPr marL="0" indent="0">
              <a:spcBef>
                <a:spcPts val="0"/>
              </a:spcBef>
              <a:buNone/>
            </a:pPr>
            <a:endParaRPr lang="en-US" sz="2000" dirty="0"/>
          </a:p>
          <a:p>
            <a:pPr marL="0" indent="0">
              <a:spcBef>
                <a:spcPts val="0"/>
              </a:spcBef>
              <a:buNone/>
            </a:pPr>
            <a:r>
              <a:rPr lang="en-US" sz="2000" dirty="0"/>
              <a:t>	b) Usage &amp; Billing  - Missing</a:t>
            </a:r>
          </a:p>
          <a:p>
            <a:pPr marL="0" indent="0">
              <a:spcBef>
                <a:spcPts val="0"/>
              </a:spcBef>
              <a:buNone/>
            </a:pPr>
            <a:endParaRPr lang="en-US" sz="2000" dirty="0"/>
          </a:p>
          <a:p>
            <a:pPr marL="0" indent="0">
              <a:spcBef>
                <a:spcPts val="0"/>
              </a:spcBef>
              <a:buNone/>
            </a:pPr>
            <a:r>
              <a:rPr lang="en-US" sz="2000" dirty="0"/>
              <a:t>	c)  AMS LSE - Missing</a:t>
            </a:r>
          </a:p>
          <a:p>
            <a:pPr marL="0" indent="0">
              <a:spcBef>
                <a:spcPts val="0"/>
              </a:spcBef>
              <a:buNone/>
            </a:pPr>
            <a:endParaRPr lang="en-US" sz="2000" dirty="0"/>
          </a:p>
          <a:p>
            <a:pPr marL="0" indent="0">
              <a:spcBef>
                <a:spcPts val="1800"/>
              </a:spcBef>
              <a:buNone/>
            </a:pPr>
            <a:r>
              <a:rPr lang="en-US" sz="2000" dirty="0"/>
              <a:t>	</a:t>
            </a:r>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62</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30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810000" y="3005141"/>
            <a:ext cx="5105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400" b="1">
                <a:solidFill>
                  <a:srgbClr val="5B6770"/>
                </a:solidFill>
                <a:cs typeface="Arial" charset="0"/>
              </a:rPr>
              <a:t>MarkeTrak Training</a:t>
            </a:r>
            <a:endParaRPr lang="en-US" altLang="en-US" sz="1400">
              <a:solidFill>
                <a:srgbClr val="5B6770"/>
              </a:solidFill>
              <a:cs typeface="Arial" charset="0"/>
            </a:endParaRPr>
          </a:p>
          <a:p>
            <a:pPr fontAlgn="base">
              <a:spcBef>
                <a:spcPts val="600"/>
              </a:spcBef>
              <a:spcAft>
                <a:spcPct val="0"/>
              </a:spcAft>
            </a:pPr>
            <a:r>
              <a:rPr lang="en-US" altLang="en-US" sz="2800" b="1">
                <a:solidFill>
                  <a:srgbClr val="5B6770"/>
                </a:solidFill>
                <a:cs typeface="Arial" charset="0"/>
              </a:rPr>
              <a:t>Switch Hold</a:t>
            </a:r>
            <a:endParaRPr lang="en-US" altLang="en-US" sz="2800">
              <a:solidFill>
                <a:srgbClr val="5B6770"/>
              </a:solidFill>
              <a:cs typeface="Arial" charset="0"/>
            </a:endParaRPr>
          </a:p>
        </p:txBody>
      </p:sp>
    </p:spTree>
    <p:extLst>
      <p:ext uri="{BB962C8B-B14F-4D97-AF65-F5344CB8AC3E}">
        <p14:creationId xmlns:p14="http://schemas.microsoft.com/office/powerpoint/2010/main" val="136339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a:t>
            </a:r>
            <a:endParaRPr lang="en-US" altLang="en-US">
              <a:solidFill>
                <a:schemeClr val="accent1"/>
              </a:solidFill>
            </a:endParaRPr>
          </a:p>
        </p:txBody>
      </p:sp>
      <p:sp>
        <p:nvSpPr>
          <p:cNvPr id="5123" name="Content Placeholder 2"/>
          <p:cNvSpPr>
            <a:spLocks noGrp="1"/>
          </p:cNvSpPr>
          <p:nvPr>
            <p:ph idx="1"/>
          </p:nvPr>
        </p:nvSpPr>
        <p:spPr bwMode="auto">
          <a:xfrm>
            <a:off x="304800" y="7620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000" b="1" u="sng" dirty="0"/>
              <a:t>Purpose:</a:t>
            </a:r>
          </a:p>
          <a:p>
            <a:pPr marL="0" indent="0">
              <a:spcBef>
                <a:spcPts val="1200"/>
              </a:spcBef>
              <a:buFont typeface="Arial" charset="0"/>
              <a:buNone/>
            </a:pPr>
            <a:r>
              <a:rPr lang="en-US" altLang="en-US" sz="2000" dirty="0"/>
              <a:t>To ensure that the occupant responsible for the financial obligations at the premise satisfies and resolves any outstanding charges with the appropriate entities before switching to a new REP</a:t>
            </a:r>
            <a:r>
              <a:rPr lang="en-US" altLang="en-US" sz="1800" dirty="0"/>
              <a:t>.</a:t>
            </a:r>
          </a:p>
          <a:p>
            <a:pPr marL="0" indent="0">
              <a:spcBef>
                <a:spcPts val="1200"/>
              </a:spcBef>
              <a:buNone/>
            </a:pPr>
            <a:r>
              <a:rPr lang="en-US" altLang="en-US" sz="2000" b="1" u="sng" dirty="0"/>
              <a:t>What it is:</a:t>
            </a:r>
          </a:p>
          <a:p>
            <a:pPr marL="0" indent="0" fontAlgn="auto">
              <a:spcBef>
                <a:spcPts val="1200"/>
              </a:spcBef>
              <a:spcAft>
                <a:spcPts val="0"/>
              </a:spcAft>
              <a:buNone/>
              <a:defRPr/>
            </a:pPr>
            <a:r>
              <a:rPr lang="en-US" sz="2000" dirty="0"/>
              <a:t>According to PUCT Subst. Rule 25.126 &amp; PUCT Subst. Rule 25.480, a</a:t>
            </a:r>
            <a:r>
              <a:rPr lang="en-US" altLang="en-US" sz="2000" dirty="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endParaRPr lang="en-US" altLang="en-US" sz="1600" dirty="0"/>
          </a:p>
          <a:p>
            <a:pPr marL="0" indent="0">
              <a:spcBef>
                <a:spcPts val="1200"/>
              </a:spcBef>
              <a:buNone/>
            </a:pPr>
            <a:r>
              <a:rPr lang="en-US" altLang="en-US" sz="2000" b="1" u="sng" dirty="0"/>
              <a:t>Types:</a:t>
            </a:r>
          </a:p>
          <a:p>
            <a:pPr marL="0" indent="0">
              <a:spcBef>
                <a:spcPts val="1200"/>
              </a:spcBef>
              <a:buFont typeface="Arial" charset="0"/>
              <a:buNone/>
            </a:pPr>
            <a:r>
              <a:rPr lang="en-US" altLang="en-US" sz="1800" dirty="0"/>
              <a:t>1) Deferred Payment Plan (DPP) – REP initiated</a:t>
            </a:r>
          </a:p>
          <a:p>
            <a:pPr marL="0" indent="0">
              <a:spcBef>
                <a:spcPts val="1200"/>
              </a:spcBef>
              <a:buFont typeface="Arial" charset="0"/>
              <a:buNone/>
            </a:pPr>
            <a:r>
              <a:rPr lang="en-US" altLang="en-US" sz="1800" dirty="0"/>
              <a:t>2) Tampering – TDSP initiated</a:t>
            </a:r>
          </a:p>
        </p:txBody>
      </p:sp>
      <p:sp>
        <p:nvSpPr>
          <p:cNvPr id="51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6D3AB79-6A6D-4A44-BCC3-4A299C6B2434}" type="slidenum">
              <a:rPr lang="en-US" altLang="en-US">
                <a:solidFill>
                  <a:srgbClr val="5B6770"/>
                </a:solidFill>
              </a:rPr>
              <a:pPr fontAlgn="base">
                <a:spcBef>
                  <a:spcPct val="0"/>
                </a:spcBef>
                <a:spcAft>
                  <a:spcPct val="0"/>
                </a:spcAft>
              </a:pPr>
              <a:t>64</a:t>
            </a:fld>
            <a:endParaRPr lang="en-US" altLang="en-US">
              <a:solidFill>
                <a:srgbClr val="5B6770"/>
              </a:solidFill>
            </a:endParaRPr>
          </a:p>
        </p:txBody>
      </p:sp>
    </p:spTree>
    <p:extLst>
      <p:ext uri="{BB962C8B-B14F-4D97-AF65-F5344CB8AC3E}">
        <p14:creationId xmlns:p14="http://schemas.microsoft.com/office/powerpoint/2010/main" val="75931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br>
              <a:rPr lang="en-US" sz="1800" u="sng" dirty="0"/>
            </a:br>
            <a:r>
              <a:rPr lang="en-US" sz="2000" u="sng" dirty="0"/>
              <a:t>Deferred Payment Plan (DPP) Switch Holds:</a:t>
            </a:r>
            <a:br>
              <a:rPr lang="en-US" sz="2000" u="sng" dirty="0"/>
            </a:br>
            <a:endParaRPr lang="en-US" sz="1200" u="sng" dirty="0"/>
          </a:p>
          <a:p>
            <a:pPr fontAlgn="auto">
              <a:spcBef>
                <a:spcPts val="1200"/>
              </a:spcBef>
              <a:spcAft>
                <a:spcPts val="0"/>
              </a:spcAft>
              <a:buFont typeface="Wingdings" panose="05000000000000000000" pitchFamily="2" charset="2"/>
              <a:buChar char="§"/>
              <a:defRPr/>
            </a:pPr>
            <a:r>
              <a:rPr lang="en-US" sz="2000" dirty="0"/>
              <a:t>Initiated and removed by the REP of Record via 650_01 to TDSP.</a:t>
            </a:r>
          </a:p>
          <a:p>
            <a:pPr fontAlgn="auto">
              <a:spcBef>
                <a:spcPts val="1200"/>
              </a:spcBef>
              <a:spcAft>
                <a:spcPts val="0"/>
              </a:spcAft>
              <a:buFont typeface="Wingdings" panose="05000000000000000000" pitchFamily="2" charset="2"/>
              <a:buChar char="§"/>
              <a:defRPr/>
            </a:pPr>
            <a:r>
              <a:rPr lang="en-US" sz="2000" dirty="0"/>
              <a:t>Prevents customers from switching to another REP if they have outstanding charges with current REP of Record (ROR).</a:t>
            </a:r>
          </a:p>
          <a:p>
            <a:pPr fontAlgn="auto">
              <a:spcBef>
                <a:spcPts val="1200"/>
              </a:spcBef>
              <a:spcAft>
                <a:spcPts val="0"/>
              </a:spcAft>
              <a:buFont typeface="Wingdings" panose="05000000000000000000" pitchFamily="2" charset="2"/>
              <a:buChar char="§"/>
              <a:defRPr/>
            </a:pPr>
            <a:r>
              <a:rPr lang="en-US" sz="2000" dirty="0"/>
              <a:t>Current ROR must provide clear explanation (orally or written) to customer of the switch hold process before initiation of DPP Switch Hold.</a:t>
            </a:r>
          </a:p>
          <a:p>
            <a:pPr fontAlgn="auto">
              <a:spcBef>
                <a:spcPts val="1200"/>
              </a:spcBef>
              <a:spcAft>
                <a:spcPts val="0"/>
              </a:spcAft>
              <a:buFont typeface="Wingdings" panose="05000000000000000000" pitchFamily="2" charset="2"/>
              <a:buChar char="§"/>
              <a:defRPr/>
            </a:pPr>
            <a:r>
              <a:rPr lang="en-US" sz="2000" dirty="0"/>
              <a:t>Current ROR must receive customer’s agreement before initiation of DPP Switch Hold.</a:t>
            </a:r>
          </a:p>
          <a:p>
            <a:pPr fontAlgn="auto">
              <a:spcBef>
                <a:spcPts val="1200"/>
              </a:spcBef>
              <a:spcAft>
                <a:spcPts val="0"/>
              </a:spcAft>
              <a:buFont typeface="Wingdings" panose="05000000000000000000" pitchFamily="2" charset="2"/>
              <a:buChar char="§"/>
              <a:defRPr/>
            </a:pPr>
            <a:r>
              <a:rPr lang="en-US" sz="2000" dirty="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61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93C94EB-C33B-4408-95F1-BD02561FC13C}" type="slidenum">
              <a:rPr lang="en-US" altLang="en-US">
                <a:solidFill>
                  <a:srgbClr val="5B6770"/>
                </a:solidFill>
              </a:rPr>
              <a:pPr fontAlgn="base">
                <a:spcBef>
                  <a:spcPct val="0"/>
                </a:spcBef>
                <a:spcAft>
                  <a:spcPct val="0"/>
                </a:spcAft>
              </a:pPr>
              <a:t>65</a:t>
            </a:fld>
            <a:endParaRPr lang="en-US" altLang="en-US">
              <a:solidFill>
                <a:srgbClr val="5B6770"/>
              </a:solidFill>
            </a:endParaRPr>
          </a:p>
        </p:txBody>
      </p:sp>
    </p:spTree>
    <p:extLst>
      <p:ext uri="{BB962C8B-B14F-4D97-AF65-F5344CB8AC3E}">
        <p14:creationId xmlns:p14="http://schemas.microsoft.com/office/powerpoint/2010/main" val="3312585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br>
              <a:rPr lang="en-US" altLang="en-US"/>
            </a:b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br>
              <a:rPr lang="en-US" sz="1800" u="sng" dirty="0"/>
            </a:br>
            <a:r>
              <a:rPr lang="en-US" sz="2000" u="sng" dirty="0"/>
              <a:t>Tampering Switch Holds:</a:t>
            </a:r>
          </a:p>
          <a:p>
            <a:pPr marL="0" indent="0" fontAlgn="auto">
              <a:spcBef>
                <a:spcPts val="1200"/>
              </a:spcBef>
              <a:spcAft>
                <a:spcPts val="0"/>
              </a:spcAft>
              <a:buFont typeface="Arial" panose="020B0604020202020204" pitchFamily="34" charset="0"/>
              <a:buNone/>
              <a:defRPr/>
            </a:pPr>
            <a:endParaRPr lang="en-US" sz="1000" dirty="0"/>
          </a:p>
          <a:p>
            <a:pPr fontAlgn="auto">
              <a:spcBef>
                <a:spcPts val="1200"/>
              </a:spcBef>
              <a:spcAft>
                <a:spcPts val="0"/>
              </a:spcAft>
              <a:buFont typeface="Wingdings" panose="05000000000000000000" pitchFamily="2" charset="2"/>
              <a:buChar char="§"/>
              <a:defRPr/>
            </a:pPr>
            <a:r>
              <a:rPr lang="en-US" sz="2000" dirty="0"/>
              <a:t>Initiated by the TDSP when Tampering is discovered at the premise.</a:t>
            </a:r>
          </a:p>
          <a:p>
            <a:pPr fontAlgn="auto">
              <a:spcBef>
                <a:spcPts val="1200"/>
              </a:spcBef>
              <a:spcAft>
                <a:spcPts val="0"/>
              </a:spcAft>
              <a:buFont typeface="Wingdings" panose="05000000000000000000" pitchFamily="2" charset="2"/>
              <a:buChar char="§"/>
              <a:defRPr/>
            </a:pPr>
            <a:r>
              <a:rPr lang="en-US" sz="2000" dirty="0"/>
              <a:t>TDSP must store evidence of Tampering discovery.</a:t>
            </a:r>
          </a:p>
          <a:p>
            <a:pPr fontAlgn="auto">
              <a:spcBef>
                <a:spcPts val="1200"/>
              </a:spcBef>
              <a:spcAft>
                <a:spcPts val="0"/>
              </a:spcAft>
              <a:buFont typeface="Wingdings" panose="05000000000000000000" pitchFamily="2" charset="2"/>
              <a:buChar char="§"/>
              <a:defRPr/>
            </a:pPr>
            <a:r>
              <a:rPr lang="en-US" sz="2000" dirty="0"/>
              <a:t>TDSP sends 814_20 to update ESIID status for Tampering.</a:t>
            </a:r>
          </a:p>
          <a:p>
            <a:pPr fontAlgn="auto">
              <a:spcBef>
                <a:spcPts val="1200"/>
              </a:spcBef>
              <a:spcAft>
                <a:spcPts val="0"/>
              </a:spcAft>
              <a:buFont typeface="Wingdings" panose="05000000000000000000" pitchFamily="2" charset="2"/>
              <a:buChar char="§"/>
              <a:defRPr/>
            </a:pPr>
            <a:r>
              <a:rPr lang="en-US" sz="2000" dirty="0"/>
              <a:t>TDSP sends Tampering charges on the 810_02 to ROR.</a:t>
            </a:r>
          </a:p>
          <a:p>
            <a:pPr fontAlgn="auto">
              <a:spcBef>
                <a:spcPts val="1200"/>
              </a:spcBef>
              <a:spcAft>
                <a:spcPts val="0"/>
              </a:spcAft>
              <a:buFont typeface="Wingdings" panose="05000000000000000000" pitchFamily="2" charset="2"/>
              <a:buChar char="§"/>
              <a:defRPr/>
            </a:pPr>
            <a:r>
              <a:rPr lang="en-US" sz="2000" dirty="0"/>
              <a:t>Switch Hold prevents customer from switching to another REP if they have outstanding Tampering charges with current ROR.</a:t>
            </a:r>
          </a:p>
          <a:p>
            <a:pPr fontAlgn="auto">
              <a:spcBef>
                <a:spcPts val="1200"/>
              </a:spcBef>
              <a:spcAft>
                <a:spcPts val="0"/>
              </a:spcAft>
              <a:buFont typeface="Wingdings" panose="05000000000000000000" pitchFamily="2" charset="2"/>
              <a:buChar char="§"/>
              <a:defRPr/>
            </a:pPr>
            <a:r>
              <a:rPr lang="en-US" sz="2000" dirty="0"/>
              <a:t>Switch Hold must be removed in a timely manner by current ROR via 650_01 once all outstanding Tampering charges are satisfied by the customer.</a:t>
            </a:r>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6D48DE4-7D5D-4B3C-BC9D-CC2042F13030}" type="slidenum">
              <a:rPr lang="en-US" altLang="en-US">
                <a:solidFill>
                  <a:srgbClr val="5B6770"/>
                </a:solidFill>
              </a:rPr>
              <a:pPr fontAlgn="base">
                <a:spcBef>
                  <a:spcPct val="0"/>
                </a:spcBef>
                <a:spcAft>
                  <a:spcPct val="0"/>
                </a:spcAft>
              </a:pPr>
              <a:t>66</a:t>
            </a:fld>
            <a:endParaRPr lang="en-US" altLang="en-US">
              <a:solidFill>
                <a:srgbClr val="5B6770"/>
              </a:solidFill>
            </a:endParaRPr>
          </a:p>
        </p:txBody>
      </p:sp>
    </p:spTree>
    <p:extLst>
      <p:ext uri="{BB962C8B-B14F-4D97-AF65-F5344CB8AC3E}">
        <p14:creationId xmlns:p14="http://schemas.microsoft.com/office/powerpoint/2010/main" val="3041751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br>
              <a:rPr lang="en-US" altLang="en-US"/>
            </a:br>
            <a:endParaRPr lang="en-US" altLang="en-US">
              <a:solidFill>
                <a:schemeClr val="accent1"/>
              </a:solidFill>
            </a:endParaRPr>
          </a:p>
        </p:txBody>
      </p:sp>
      <p:sp>
        <p:nvSpPr>
          <p:cNvPr id="8195" name="Content Placeholder 2"/>
          <p:cNvSpPr>
            <a:spLocks noGrp="1"/>
          </p:cNvSpPr>
          <p:nvPr>
            <p:ph idx="1"/>
          </p:nvPr>
        </p:nvSpPr>
        <p:spPr bwMode="auto">
          <a:xfrm>
            <a:off x="304800" y="9144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200" u="sng" dirty="0"/>
              <a:t>Scenario: </a:t>
            </a:r>
          </a:p>
          <a:p>
            <a:pPr marL="0" indent="0">
              <a:spcBef>
                <a:spcPts val="1200"/>
              </a:spcBef>
              <a:buFont typeface="Arial" charset="0"/>
              <a:buNone/>
            </a:pPr>
            <a:r>
              <a:rPr lang="en-US" altLang="en-US" sz="2200" dirty="0"/>
              <a:t>A Premise has a Switch Hold applied, however the customer vacates the premise. An entirely new customer tries to move in, yet encounters the Switch Hold on the Premise. </a:t>
            </a:r>
          </a:p>
          <a:p>
            <a:pPr marL="0" indent="0">
              <a:spcBef>
                <a:spcPts val="1200"/>
              </a:spcBef>
              <a:buFont typeface="Arial" charset="0"/>
              <a:buNone/>
            </a:pPr>
            <a:br>
              <a:rPr lang="en-US" altLang="en-US" sz="1200" dirty="0"/>
            </a:br>
            <a:r>
              <a:rPr lang="en-US" altLang="en-US" sz="2200" dirty="0"/>
              <a:t>When this happens, the requesting REP cannot use a 650_01 to remove the Switch Hold, since they are not the initiators of the Switch Hold. </a:t>
            </a:r>
          </a:p>
          <a:p>
            <a:pPr marL="0" indent="0">
              <a:spcBef>
                <a:spcPts val="1200"/>
              </a:spcBef>
              <a:buFont typeface="Arial" charset="0"/>
              <a:buNone/>
            </a:pPr>
            <a:br>
              <a:rPr lang="en-US" altLang="en-US" sz="2000" dirty="0"/>
            </a:br>
            <a:r>
              <a:rPr lang="en-US" altLang="en-US" sz="2200" dirty="0"/>
              <a:t>Instead, the requesting REP must follow the process outlined in Retail Market Guide Section 7.16.4.3 (for Tampering) or 7.17.4.3 (for DPP) associated with removal of a Switch Hold for purposes of a Move In.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79DF2C0D-BA10-47F0-BFC3-EDC5FC82AE14}" type="slidenum">
              <a:rPr lang="en-US" altLang="en-US">
                <a:solidFill>
                  <a:srgbClr val="5B6770"/>
                </a:solidFill>
              </a:rPr>
              <a:pPr fontAlgn="base">
                <a:spcBef>
                  <a:spcPct val="0"/>
                </a:spcBef>
                <a:spcAft>
                  <a:spcPct val="0"/>
                </a:spcAft>
              </a:pPr>
              <a:t>67</a:t>
            </a:fld>
            <a:endParaRPr lang="en-US" altLang="en-US">
              <a:solidFill>
                <a:srgbClr val="5B6770"/>
              </a:solidFill>
            </a:endParaRPr>
          </a:p>
        </p:txBody>
      </p:sp>
    </p:spTree>
    <p:extLst>
      <p:ext uri="{BB962C8B-B14F-4D97-AF65-F5344CB8AC3E}">
        <p14:creationId xmlns:p14="http://schemas.microsoft.com/office/powerpoint/2010/main" val="267568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endParaRPr lang="en-US" altLang="en-US">
              <a:solidFill>
                <a:schemeClr val="accent1"/>
              </a:solidFill>
            </a:endParaRPr>
          </a:p>
        </p:txBody>
      </p:sp>
      <p:sp>
        <p:nvSpPr>
          <p:cNvPr id="3" name="Content Placeholder 2"/>
          <p:cNvSpPr>
            <a:spLocks noGrp="1"/>
          </p:cNvSpPr>
          <p:nvPr>
            <p:ph idx="1"/>
          </p:nvPr>
        </p:nvSpPr>
        <p:spPr>
          <a:xfrm>
            <a:off x="152400" y="970186"/>
            <a:ext cx="8534400" cy="5334000"/>
          </a:xfrm>
        </p:spPr>
        <p:txBody>
          <a:bodyPr/>
          <a:lstStyle/>
          <a:p>
            <a:pPr marL="0" indent="0" fontAlgn="auto">
              <a:spcBef>
                <a:spcPts val="1200"/>
              </a:spcBef>
              <a:spcAft>
                <a:spcPts val="0"/>
              </a:spcAft>
              <a:buFont typeface="Arial" panose="020B0604020202020204" pitchFamily="34" charset="0"/>
              <a:buNone/>
              <a:defRPr/>
            </a:pPr>
            <a:r>
              <a:rPr lang="en-US" sz="1600" b="1" dirty="0"/>
              <a:t>How it works:</a:t>
            </a:r>
          </a:p>
          <a:p>
            <a:pPr fontAlgn="auto">
              <a:spcBef>
                <a:spcPts val="1200"/>
              </a:spcBef>
              <a:spcAft>
                <a:spcPts val="0"/>
              </a:spcAft>
              <a:buFont typeface="+mj-lt"/>
              <a:buAutoNum type="arabicParenR"/>
              <a:defRPr/>
            </a:pPr>
            <a:r>
              <a:rPr lang="en-US" sz="1600" dirty="0"/>
              <a:t>Using only one (1) MarkeTrak issue per ESI ID, the requesting CR must initiate the Switch Hold MarkeTrak (MT) issue type to begin the removal process.</a:t>
            </a:r>
          </a:p>
          <a:p>
            <a:pPr fontAlgn="auto">
              <a:spcBef>
                <a:spcPts val="1200"/>
              </a:spcBef>
              <a:spcAft>
                <a:spcPts val="0"/>
              </a:spcAft>
              <a:buFont typeface="+mj-lt"/>
              <a:buAutoNum type="arabicParenR"/>
              <a:defRPr/>
            </a:pPr>
            <a:r>
              <a:rPr lang="en-US" sz="1600" dirty="0"/>
              <a:t>The TDSP, current REP of Record, and requesting CR will collaborate to determine if the New Occupant is in any way associated with the Current Occupant who is subject to Switch Hold.</a:t>
            </a:r>
          </a:p>
          <a:p>
            <a:pPr fontAlgn="auto">
              <a:spcBef>
                <a:spcPts val="1200"/>
              </a:spcBef>
              <a:spcAft>
                <a:spcPts val="0"/>
              </a:spcAft>
              <a:buFont typeface="+mj-lt"/>
              <a:buAutoNum type="arabicParenR"/>
              <a:defRPr/>
            </a:pPr>
            <a:r>
              <a:rPr lang="en-US" sz="1600" dirty="0"/>
              <a:t>The requesting CR must provide supporting documentation for the New Occupant including a New Occupant Statement (NOS).</a:t>
            </a:r>
          </a:p>
          <a:p>
            <a:pPr lvl="1" fontAlgn="auto">
              <a:spcBef>
                <a:spcPts val="1200"/>
              </a:spcBef>
              <a:spcAft>
                <a:spcPts val="0"/>
              </a:spcAft>
              <a:buFont typeface="Arial" panose="020B0604020202020204" pitchFamily="34" charset="0"/>
              <a:buChar char="•"/>
              <a:defRPr/>
            </a:pPr>
            <a:r>
              <a:rPr lang="en-US" sz="1600" dirty="0"/>
              <a:t>Confirm a Switch Hold currently exists on the premise via MIS portal</a:t>
            </a:r>
          </a:p>
          <a:p>
            <a:pPr lvl="1" fontAlgn="auto">
              <a:spcBef>
                <a:spcPts val="1200"/>
              </a:spcBef>
              <a:spcAft>
                <a:spcPts val="0"/>
              </a:spcAft>
              <a:buFont typeface="Arial" panose="020B0604020202020204" pitchFamily="34" charset="0"/>
              <a:buChar char="•"/>
              <a:defRPr/>
            </a:pPr>
            <a:r>
              <a:rPr lang="en-US" sz="1600" dirty="0"/>
              <a:t>Ensure submitter is not ROR</a:t>
            </a:r>
          </a:p>
          <a:p>
            <a:pPr lvl="1" fontAlgn="auto">
              <a:spcBef>
                <a:spcPts val="1200"/>
              </a:spcBef>
              <a:spcAft>
                <a:spcPts val="0"/>
              </a:spcAft>
              <a:buFont typeface="Arial" panose="020B0604020202020204" pitchFamily="34" charset="0"/>
              <a:buChar char="•"/>
              <a:defRPr/>
            </a:pPr>
            <a:r>
              <a:rPr lang="en-US" sz="1600" dirty="0"/>
              <a:t>Documentation is valid and complete</a:t>
            </a:r>
          </a:p>
          <a:p>
            <a:pPr fontAlgn="auto">
              <a:spcBef>
                <a:spcPts val="1800"/>
              </a:spcBef>
              <a:spcAft>
                <a:spcPts val="0"/>
              </a:spcAft>
              <a:buFont typeface="+mj-lt"/>
              <a:buAutoNum type="arabicParenR" startAt="4"/>
              <a:defRPr/>
            </a:pPr>
            <a:r>
              <a:rPr lang="en-US" sz="1600" dirty="0"/>
              <a:t>If it is determined that the New Occupant is not  associated with the Customer of Record (current occupant), the TDSP will remove any Switch Holds applied to the ESIID.</a:t>
            </a:r>
          </a:p>
          <a:p>
            <a:pPr fontAlgn="auto">
              <a:spcBef>
                <a:spcPts val="1800"/>
              </a:spcBef>
              <a:spcAft>
                <a:spcPts val="0"/>
              </a:spcAft>
              <a:buFont typeface="+mj-lt"/>
              <a:buAutoNum type="arabicParenR" startAt="4"/>
              <a:defRPr/>
            </a:pPr>
            <a:r>
              <a:rPr lang="en-US" sz="1600" dirty="0"/>
              <a:t>If an issue has been open for more than four (4) business hours without resolution, the TDSP will make the final decision as to whether or not the Switch Hold will remain.</a:t>
            </a:r>
          </a:p>
          <a:p>
            <a:pPr fontAlgn="auto">
              <a:spcBef>
                <a:spcPts val="1200"/>
              </a:spcBef>
              <a:spcAft>
                <a:spcPts val="0"/>
              </a:spcAft>
              <a:buFont typeface="+mj-lt"/>
              <a:buAutoNum type="arabicParenR"/>
              <a:defRPr/>
            </a:pPr>
            <a:endParaRPr lang="en-US" sz="1800" dirty="0"/>
          </a:p>
        </p:txBody>
      </p:sp>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13682C-2C76-4403-9A0B-48540A09753A}" type="slidenum">
              <a:rPr lang="en-US" altLang="en-US">
                <a:solidFill>
                  <a:srgbClr val="5B6770"/>
                </a:solidFill>
              </a:rPr>
              <a:pPr fontAlgn="base">
                <a:spcBef>
                  <a:spcPct val="0"/>
                </a:spcBef>
                <a:spcAft>
                  <a:spcPct val="0"/>
                </a:spcAft>
              </a:pPr>
              <a:t>68</a:t>
            </a:fld>
            <a:endParaRPr lang="en-US" altLang="en-US">
              <a:solidFill>
                <a:srgbClr val="5B6770"/>
              </a:solidFill>
            </a:endParaRPr>
          </a:p>
        </p:txBody>
      </p:sp>
    </p:spTree>
    <p:extLst>
      <p:ext uri="{BB962C8B-B14F-4D97-AF65-F5344CB8AC3E}">
        <p14:creationId xmlns:p14="http://schemas.microsoft.com/office/powerpoint/2010/main" val="417043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b="1" dirty="0"/>
              <a:t>What does it mean: Four (4) Business Hours?</a:t>
            </a:r>
          </a:p>
          <a:p>
            <a:pPr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8:00AM-5:00PM CPT)</a:t>
            </a:r>
          </a:p>
          <a:p>
            <a:pPr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8:00AM</a:t>
            </a:r>
          </a:p>
          <a:p>
            <a:pPr lvl="1" fontAlgn="auto">
              <a:spcBef>
                <a:spcPts val="1200"/>
              </a:spcBef>
              <a:spcAft>
                <a:spcPts val="0"/>
              </a:spcAft>
              <a:buFont typeface="Arial" panose="020B0604020202020204" pitchFamily="34" charset="0"/>
              <a:buChar char="–"/>
              <a:defRPr/>
            </a:pPr>
            <a:r>
              <a:rPr lang="en-US" sz="1800" dirty="0"/>
              <a:t>Example: REP of Record is assigned the issue at 4:00PM Friday.  Business hours cease at 5:00PM Friday. Business hours resume 8:00AM Monday. REP of Record has until 8:30 AM Monday to respond, for a total of one and a half business hours as Responsible MP.</a:t>
            </a:r>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60F671-F39A-4419-AFCF-5220002A8B53}" type="slidenum">
              <a:rPr lang="en-US" altLang="en-US">
                <a:solidFill>
                  <a:srgbClr val="5B6770"/>
                </a:solidFill>
              </a:rPr>
              <a:pPr fontAlgn="base">
                <a:spcBef>
                  <a:spcPct val="0"/>
                </a:spcBef>
                <a:spcAft>
                  <a:spcPct val="0"/>
                </a:spcAft>
              </a:pPr>
              <a:t>69</a:t>
            </a:fld>
            <a:endParaRPr lang="en-US" altLang="en-US">
              <a:solidFill>
                <a:srgbClr val="5B6770"/>
              </a:solidFill>
            </a:endParaRPr>
          </a:p>
        </p:txBody>
      </p:sp>
    </p:spTree>
    <p:extLst>
      <p:ext uri="{BB962C8B-B14F-4D97-AF65-F5344CB8AC3E}">
        <p14:creationId xmlns:p14="http://schemas.microsoft.com/office/powerpoint/2010/main" val="36550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1"/>
          </p:nvPr>
        </p:nvSpPr>
        <p:spPr>
          <a:xfrm>
            <a:off x="381000" y="990602"/>
            <a:ext cx="8534400" cy="762491"/>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lumMod val="60000"/>
                    <a:lumOff val="40000"/>
                  </a:srgbClr>
                </a:solidFill>
              </a:rPr>
              <a:pPr/>
              <a:t>7</a:t>
            </a:fld>
            <a:endParaRPr lang="en-US" dirty="0">
              <a:solidFill>
                <a:srgbClr val="5B6770">
                  <a:lumMod val="60000"/>
                  <a:lumOff val="40000"/>
                </a:srgbClr>
              </a:solidFill>
            </a:endParaRPr>
          </a:p>
        </p:txBody>
      </p:sp>
      <p:sp>
        <p:nvSpPr>
          <p:cNvPr id="10" name="Text Placeholder 8">
            <a:extLst>
              <a:ext uri="{FF2B5EF4-FFF2-40B4-BE49-F238E27FC236}">
                <a16:creationId xmlns:a16="http://schemas.microsoft.com/office/drawing/2014/main" id="{F3E6CF29-1E1A-4A78-80C1-514781AF07D7}"/>
              </a:ext>
            </a:extLst>
          </p:cNvPr>
          <p:cNvSpPr txBox="1">
            <a:spLocks/>
          </p:cNvSpPr>
          <p:nvPr/>
        </p:nvSpPr>
        <p:spPr>
          <a:xfrm>
            <a:off x="4543142" y="1753090"/>
            <a:ext cx="4296057"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id="{13DB7FB2-49D0-4E22-AFF0-558DD57D0D6D}"/>
              </a:ext>
            </a:extLst>
          </p:cNvPr>
          <p:cNvSpPr txBox="1">
            <a:spLocks/>
          </p:cNvSpPr>
          <p:nvPr/>
        </p:nvSpPr>
        <p:spPr>
          <a:xfrm>
            <a:off x="4543144" y="308452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pPr>
            <a:r>
              <a:rPr lang="en-US" sz="1800" dirty="0">
                <a:solidFill>
                  <a:srgbClr val="5B6770"/>
                </a:solidFill>
                <a:cs typeface="Arial" panose="020B0604020202020204" pitchFamily="34" charset="0"/>
              </a:rPr>
              <a:t>An issue that </a:t>
            </a:r>
            <a:r>
              <a:rPr lang="en-US" sz="1800" i="1" u="sng" dirty="0">
                <a:solidFill>
                  <a:srgbClr val="5B6770"/>
                </a:solidFill>
                <a:cs typeface="Arial" panose="020B0604020202020204" pitchFamily="34" charset="0"/>
              </a:rPr>
              <a:t>cannot</a:t>
            </a:r>
            <a:r>
              <a:rPr lang="en-US" sz="1800" dirty="0">
                <a:solidFill>
                  <a:srgbClr val="5B6770"/>
                </a:solidFill>
                <a:cs typeface="Arial" panose="020B0604020202020204" pitchFamily="34" charset="0"/>
              </a:rPr>
              <a:t> be resolved with a transaction</a:t>
            </a:r>
            <a:endParaRPr lang="en-US" sz="1800" i="1" dirty="0">
              <a:solidFill>
                <a:srgbClr val="5B6770"/>
              </a:solidFill>
              <a:cs typeface="Arial" panose="020B0604020202020204" pitchFamily="34" charset="0"/>
            </a:endParaRPr>
          </a:p>
          <a:p>
            <a:pPr marL="274320" indent="-274320">
              <a:spcBef>
                <a:spcPts val="0"/>
              </a:spcBef>
              <a:spcAft>
                <a:spcPts val="1200"/>
              </a:spcAft>
            </a:pPr>
            <a:r>
              <a:rPr lang="en-US" sz="1800" i="1" dirty="0">
                <a:solidFill>
                  <a:srgbClr val="5B6770"/>
                </a:solidFill>
                <a:cs typeface="Arial" panose="020B0604020202020204" pitchFamily="34" charset="0"/>
              </a:rPr>
              <a:t>For example</a:t>
            </a:r>
            <a:r>
              <a:rPr lang="en-US" sz="1800" dirty="0">
                <a:solidFill>
                  <a:srgbClr val="5B6770"/>
                </a:solidFill>
                <a:cs typeface="Arial" panose="020B0604020202020204" pitchFamily="34" charset="0"/>
              </a:rPr>
              <a:t>: inserting a Service History Row (for the 727 extract)</a:t>
            </a:r>
            <a:endParaRPr lang="en-US" dirty="0">
              <a:solidFill>
                <a:srgbClr val="5B6770"/>
              </a:solidFill>
              <a:cs typeface="Arial" panose="020B0604020202020204" pitchFamily="34" charset="0"/>
            </a:endParaRPr>
          </a:p>
        </p:txBody>
      </p:sp>
      <p:sp>
        <p:nvSpPr>
          <p:cNvPr id="12" name="Text Placeholder 10">
            <a:extLst>
              <a:ext uri="{FF2B5EF4-FFF2-40B4-BE49-F238E27FC236}">
                <a16:creationId xmlns:a16="http://schemas.microsoft.com/office/drawing/2014/main" id="{00A0FD5B-9D9B-49C6-A69F-0D1ED6F284B0}"/>
              </a:ext>
            </a:extLst>
          </p:cNvPr>
          <p:cNvSpPr txBox="1">
            <a:spLocks/>
          </p:cNvSpPr>
          <p:nvPr/>
        </p:nvSpPr>
        <p:spPr>
          <a:xfrm>
            <a:off x="320355" y="1753090"/>
            <a:ext cx="3972209"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Day to Day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id="{D730D398-E606-4C98-A0FE-7816E481E3E2}"/>
              </a:ext>
            </a:extLst>
          </p:cNvPr>
          <p:cNvSpPr txBox="1">
            <a:spLocks/>
          </p:cNvSpPr>
          <p:nvPr/>
        </p:nvSpPr>
        <p:spPr>
          <a:xfrm>
            <a:off x="320355" y="308452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An issue that can be resolved with a transaction</a:t>
            </a:r>
          </a:p>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For example: syncing transaction status in ERCOT system with TDSP and CR systems (Completed to Cancelled)</a:t>
            </a:r>
            <a:endParaRPr lang="en-US" dirty="0">
              <a:solidFill>
                <a:srgbClr val="5B6770"/>
              </a:solidFill>
              <a:cs typeface="Arial" panose="020B0604020202020204" pitchFamily="34" charset="0"/>
            </a:endParaRPr>
          </a:p>
        </p:txBody>
      </p:sp>
      <p:sp>
        <p:nvSpPr>
          <p:cNvPr id="15" name="TextBox 14"/>
          <p:cNvSpPr txBox="1"/>
          <p:nvPr/>
        </p:nvSpPr>
        <p:spPr>
          <a:xfrm>
            <a:off x="4772983" y="551715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517157"/>
            <a:ext cx="3698513" cy="369332"/>
          </a:xfrm>
          <a:prstGeom prst="rect">
            <a:avLst/>
          </a:prstGeom>
          <a:noFill/>
        </p:spPr>
        <p:txBody>
          <a:bodyPr wrap="none" rtlCol="0">
            <a:spAutoFit/>
          </a:bodyPr>
          <a:lstStyle/>
          <a:p>
            <a:pPr>
              <a:spcBef>
                <a:spcPct val="20000"/>
              </a:spcBef>
            </a:pPr>
            <a:r>
              <a:rPr lang="en-US" dirty="0">
                <a:solidFill>
                  <a:srgbClr val="FF8200"/>
                </a:solidFill>
                <a:cs typeface="Arial" panose="020B0604020202020204" pitchFamily="34" charset="0"/>
              </a:rPr>
              <a:t>Represents 99% of MTs submitted</a:t>
            </a:r>
          </a:p>
        </p:txBody>
      </p:sp>
    </p:spTree>
    <p:extLst>
      <p:ext uri="{BB962C8B-B14F-4D97-AF65-F5344CB8AC3E}">
        <p14:creationId xmlns:p14="http://schemas.microsoft.com/office/powerpoint/2010/main" val="1628802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fontAlgn="auto">
              <a:spcBef>
                <a:spcPts val="1800"/>
              </a:spcBef>
              <a:spcAft>
                <a:spcPts val="0"/>
              </a:spcAft>
              <a:buFont typeface="Arial" panose="020B0604020202020204" pitchFamily="34" charset="0"/>
              <a:buNone/>
              <a:defRPr/>
            </a:pPr>
            <a:r>
              <a:rPr lang="en-US" sz="2000" b="1" dirty="0"/>
              <a:t>Standard Documentation Requirements</a:t>
            </a:r>
          </a:p>
          <a:p>
            <a:pPr marL="0" indent="0" fontAlgn="auto">
              <a:spcBef>
                <a:spcPts val="1800"/>
              </a:spcBef>
              <a:spcAft>
                <a:spcPts val="0"/>
              </a:spcAft>
              <a:buFont typeface="Arial" panose="020B0604020202020204" pitchFamily="34" charset="0"/>
              <a:buNone/>
              <a:defRPr/>
            </a:pPr>
            <a:r>
              <a:rPr lang="en-US" sz="1800" dirty="0"/>
              <a:t>Per RMG 7.16 &amp; 7.17, the Requesting CR must include the New Occupant Statement (RMG Appendix J2) </a:t>
            </a:r>
            <a:r>
              <a:rPr lang="en-US" sz="1800" b="1" u="sng" dirty="0"/>
              <a:t>AND</a:t>
            </a:r>
            <a:r>
              <a:rPr lang="en-US" sz="1800" dirty="0"/>
              <a:t> one of the following:</a:t>
            </a:r>
          </a:p>
          <a:p>
            <a:pPr fontAlgn="auto">
              <a:spcBef>
                <a:spcPts val="1800"/>
              </a:spcBef>
              <a:spcAft>
                <a:spcPts val="0"/>
              </a:spcAft>
              <a:buFont typeface="Arial" panose="020B0604020202020204" pitchFamily="34" charset="0"/>
              <a:buChar char="•"/>
              <a:defRPr/>
            </a:pPr>
            <a:r>
              <a:rPr lang="en-US" sz="1800" dirty="0"/>
              <a:t>Copy of a current signed lease;</a:t>
            </a:r>
          </a:p>
          <a:p>
            <a:pPr fontAlgn="auto">
              <a:spcBef>
                <a:spcPts val="1800"/>
              </a:spcBef>
              <a:spcAft>
                <a:spcPts val="0"/>
              </a:spcAft>
              <a:buFont typeface="Arial" panose="020B0604020202020204" pitchFamily="34" charset="0"/>
              <a:buChar char="•"/>
              <a:defRPr/>
            </a:pPr>
            <a:r>
              <a:rPr lang="en-US" sz="1800" dirty="0"/>
              <a:t>Notarized Affidavit of Landlord (RMG Appendix J9);</a:t>
            </a:r>
          </a:p>
          <a:p>
            <a:pPr fontAlgn="auto">
              <a:spcBef>
                <a:spcPts val="1800"/>
              </a:spcBef>
              <a:spcAft>
                <a:spcPts val="0"/>
              </a:spcAft>
              <a:buFont typeface="Arial" panose="020B0604020202020204" pitchFamily="34" charset="0"/>
              <a:buChar char="•"/>
              <a:defRPr/>
            </a:pPr>
            <a:r>
              <a:rPr lang="en-US" sz="1800" dirty="0"/>
              <a:t>Utility bill, in new occupant’s name, dated within last two months from a different Premise address;</a:t>
            </a:r>
          </a:p>
          <a:p>
            <a:pPr fontAlgn="auto">
              <a:spcBef>
                <a:spcPts val="1800"/>
              </a:spcBef>
              <a:spcAft>
                <a:spcPts val="0"/>
              </a:spcAft>
              <a:buFont typeface="Arial" panose="020B0604020202020204" pitchFamily="34" charset="0"/>
              <a:buChar char="•"/>
              <a:defRPr/>
            </a:pPr>
            <a:r>
              <a:rPr lang="en-US" sz="1800" dirty="0"/>
              <a:t>Closing documents indicating transfer of ownership occurred subsequent to Switch Hold applied to Premise; or</a:t>
            </a:r>
          </a:p>
          <a:p>
            <a:pPr fontAlgn="auto">
              <a:spcBef>
                <a:spcPts val="1800"/>
              </a:spcBef>
              <a:spcAft>
                <a:spcPts val="0"/>
              </a:spcAft>
              <a:buFont typeface="Arial" panose="020B0604020202020204" pitchFamily="34" charset="0"/>
              <a:buChar char="•"/>
              <a:defRPr/>
            </a:pPr>
            <a:r>
              <a:rPr lang="en-US" sz="1800" dirty="0"/>
              <a:t>Certificate of Occupancy</a:t>
            </a:r>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246D9986-7F46-430C-ADB5-60046682CE07}" type="slidenum">
              <a:rPr lang="en-US" altLang="en-US">
                <a:solidFill>
                  <a:srgbClr val="5B6770"/>
                </a:solidFill>
              </a:rPr>
              <a:pPr fontAlgn="base">
                <a:spcBef>
                  <a:spcPct val="0"/>
                </a:spcBef>
                <a:spcAft>
                  <a:spcPct val="0"/>
                </a:spcAft>
              </a:pPr>
              <a:t>70</a:t>
            </a:fld>
            <a:endParaRPr lang="en-US" altLang="en-US">
              <a:solidFill>
                <a:srgbClr val="5B6770"/>
              </a:solidFill>
            </a:endParaRPr>
          </a:p>
        </p:txBody>
      </p:sp>
      <p:sp>
        <p:nvSpPr>
          <p:cNvPr id="4" name="TextBox 3"/>
          <p:cNvSpPr txBox="1"/>
          <p:nvPr/>
        </p:nvSpPr>
        <p:spPr>
          <a:xfrm>
            <a:off x="457200" y="5410200"/>
            <a:ext cx="8382000" cy="707886"/>
          </a:xfrm>
          <a:prstGeom prst="rect">
            <a:avLst/>
          </a:prstGeom>
          <a:solidFill>
            <a:schemeClr val="tx2">
              <a:lumMod val="50000"/>
            </a:schemeClr>
          </a:solidFill>
        </p:spPr>
        <p:txBody>
          <a:bodyPr wrap="square" rtlCol="0">
            <a:spAutoFit/>
          </a:bodyPr>
          <a:lstStyle/>
          <a:p>
            <a:pPr algn="ctr"/>
            <a:r>
              <a:rPr lang="en-US" sz="2000" b="1" dirty="0">
                <a:solidFill>
                  <a:schemeClr val="bg1"/>
                </a:solidFill>
              </a:rPr>
              <a:t>Ensure documentation is valid and complete prior to submitting a </a:t>
            </a:r>
            <a:r>
              <a:rPr lang="en-US" sz="2000" b="1" dirty="0" err="1">
                <a:solidFill>
                  <a:schemeClr val="bg1"/>
                </a:solidFill>
              </a:rPr>
              <a:t>MarkeTrak</a:t>
            </a:r>
            <a:r>
              <a:rPr lang="en-US" sz="2000" b="1" dirty="0">
                <a:solidFill>
                  <a:schemeClr val="bg1"/>
                </a:solidFill>
              </a:rPr>
              <a:t> Issue.</a:t>
            </a:r>
          </a:p>
        </p:txBody>
      </p:sp>
    </p:spTree>
    <p:extLst>
      <p:ext uri="{BB962C8B-B14F-4D97-AF65-F5344CB8AC3E}">
        <p14:creationId xmlns:p14="http://schemas.microsoft.com/office/powerpoint/2010/main" val="518980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762001"/>
            <a:ext cx="8534400" cy="5257800"/>
          </a:xfrm>
        </p:spPr>
        <p:txBody>
          <a:bodyPr/>
          <a:lstStyle/>
          <a:p>
            <a:pPr marL="0" indent="0" fontAlgn="auto">
              <a:spcBef>
                <a:spcPts val="1000"/>
              </a:spcBef>
              <a:spcAft>
                <a:spcPts val="0"/>
              </a:spcAft>
              <a:buFont typeface="Arial" panose="020B0604020202020204" pitchFamily="34" charset="0"/>
              <a:buNone/>
              <a:defRPr/>
            </a:pPr>
            <a:r>
              <a:rPr lang="en-US" sz="1800" b="1" dirty="0"/>
              <a:t>Standard Documentation “</a:t>
            </a:r>
            <a:r>
              <a:rPr lang="en-US" sz="1800" b="1" i="1" u="sng" dirty="0"/>
              <a:t>Best Practices</a:t>
            </a:r>
            <a:r>
              <a:rPr lang="en-US" sz="1800" b="1" dirty="0"/>
              <a:t>”</a:t>
            </a:r>
          </a:p>
          <a:p>
            <a:pPr marL="0" indent="0" fontAlgn="auto">
              <a:spcBef>
                <a:spcPts val="600"/>
              </a:spcBef>
              <a:spcAft>
                <a:spcPts val="0"/>
              </a:spcAft>
              <a:buFont typeface="Arial" panose="020B0604020202020204" pitchFamily="34" charset="0"/>
              <a:buNone/>
              <a:defRPr/>
            </a:pPr>
            <a:r>
              <a:rPr lang="en-US" sz="1600" dirty="0"/>
              <a:t>TDSPs will review all supplied documentation for completeness.  For quickest resolution, the documentation provided should include:</a:t>
            </a:r>
          </a:p>
          <a:p>
            <a:pPr fontAlgn="auto">
              <a:spcBef>
                <a:spcPts val="600"/>
              </a:spcBef>
              <a:spcAft>
                <a:spcPts val="0"/>
              </a:spcAft>
              <a:buFont typeface="Arial" panose="020B0604020202020204" pitchFamily="34" charset="0"/>
              <a:buChar char="•"/>
              <a:defRPr/>
            </a:pPr>
            <a:r>
              <a:rPr lang="en-US" sz="1600" b="1" dirty="0"/>
              <a:t>Current Signed Lease</a:t>
            </a:r>
          </a:p>
          <a:p>
            <a:pPr lvl="1" fontAlgn="auto">
              <a:spcBef>
                <a:spcPts val="1000"/>
              </a:spcBef>
              <a:spcAft>
                <a:spcPts val="0"/>
              </a:spcAft>
              <a:buFont typeface="Arial" panose="020B0604020202020204" pitchFamily="34" charset="0"/>
              <a:buChar char="–"/>
              <a:defRPr/>
            </a:pPr>
            <a:r>
              <a:rPr lang="en-US" sz="1400" dirty="0"/>
              <a:t>Customer name, service address, portion of lease signed by both landlord and tenant</a:t>
            </a:r>
          </a:p>
          <a:p>
            <a:pPr lvl="1" fontAlgn="auto">
              <a:spcBef>
                <a:spcPts val="1000"/>
              </a:spcBef>
              <a:spcAft>
                <a:spcPts val="0"/>
              </a:spcAft>
              <a:buFont typeface="Arial" panose="020B0604020202020204" pitchFamily="34" charset="0"/>
              <a:buChar char="–"/>
              <a:defRPr/>
            </a:pPr>
            <a:r>
              <a:rPr lang="en-US" sz="1400" dirty="0"/>
              <a:t>Dates on lease should align with Move In request</a:t>
            </a:r>
          </a:p>
          <a:p>
            <a:pPr marL="457200" lvl="1" indent="0" fontAlgn="auto">
              <a:spcBef>
                <a:spcPts val="1000"/>
              </a:spcBef>
              <a:spcAft>
                <a:spcPts val="0"/>
              </a:spcAft>
              <a:buNone/>
              <a:defRPr/>
            </a:pPr>
            <a:r>
              <a:rPr lang="en-US" sz="1400" dirty="0"/>
              <a:t>Any expired agreements or agreement not signed by all parties will be rejected by TDSP</a:t>
            </a:r>
          </a:p>
          <a:p>
            <a:pPr fontAlgn="auto">
              <a:spcBef>
                <a:spcPts val="1000"/>
              </a:spcBef>
              <a:spcAft>
                <a:spcPts val="0"/>
              </a:spcAft>
              <a:buFont typeface="Arial" panose="020B0604020202020204" pitchFamily="34" charset="0"/>
              <a:buChar char="•"/>
              <a:defRPr/>
            </a:pPr>
            <a:r>
              <a:rPr lang="en-US" sz="1600" b="1" dirty="0"/>
              <a:t>Utility bill </a:t>
            </a:r>
          </a:p>
          <a:p>
            <a:pPr lvl="1" fontAlgn="auto">
              <a:spcBef>
                <a:spcPts val="1000"/>
              </a:spcBef>
              <a:spcAft>
                <a:spcPts val="0"/>
              </a:spcAft>
              <a:buFont typeface="Arial" panose="020B0604020202020204" pitchFamily="34" charset="0"/>
              <a:buChar char="–"/>
              <a:defRPr/>
            </a:pPr>
            <a:r>
              <a:rPr lang="en-US" sz="1400" dirty="0"/>
              <a:t>Dated within last two months from a different Premise address and New Occupant’s name and service address should be visible</a:t>
            </a:r>
          </a:p>
          <a:p>
            <a:pPr fontAlgn="auto">
              <a:spcBef>
                <a:spcPts val="1000"/>
              </a:spcBef>
              <a:spcAft>
                <a:spcPts val="0"/>
              </a:spcAft>
              <a:buFont typeface="Arial" panose="020B0604020202020204" pitchFamily="34" charset="0"/>
              <a:buChar char="•"/>
              <a:defRPr/>
            </a:pPr>
            <a:r>
              <a:rPr lang="en-US" sz="1600" b="1" dirty="0"/>
              <a:t>Closing Documents</a:t>
            </a:r>
          </a:p>
          <a:p>
            <a:pPr lvl="1" fontAlgn="auto">
              <a:spcBef>
                <a:spcPts val="1000"/>
              </a:spcBef>
              <a:spcAft>
                <a:spcPts val="0"/>
              </a:spcAft>
              <a:buFont typeface="Arial" panose="020B0604020202020204" pitchFamily="34" charset="0"/>
              <a:buChar char="–"/>
              <a:defRPr/>
            </a:pPr>
            <a:r>
              <a:rPr lang="en-US" sz="14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400" dirty="0"/>
              <a:t>Indicating transfer of ownership occurring after Switch Hold was applied</a:t>
            </a:r>
          </a:p>
          <a:p>
            <a:pPr fontAlgn="auto">
              <a:spcBef>
                <a:spcPts val="1000"/>
              </a:spcBef>
              <a:spcAft>
                <a:spcPts val="0"/>
              </a:spcAft>
              <a:buFont typeface="Arial" panose="020B0604020202020204" pitchFamily="34" charset="0"/>
              <a:buChar char="•"/>
              <a:defRPr/>
            </a:pPr>
            <a:r>
              <a:rPr lang="en-US" sz="1600" b="1" dirty="0"/>
              <a:t>Affidavit of Landlord</a:t>
            </a:r>
          </a:p>
          <a:p>
            <a:pPr lvl="1" fontAlgn="auto">
              <a:spcBef>
                <a:spcPts val="1000"/>
              </a:spcBef>
              <a:spcAft>
                <a:spcPts val="0"/>
              </a:spcAft>
              <a:buFont typeface="Arial" panose="020B0604020202020204" pitchFamily="34" charset="0"/>
              <a:buChar char="–"/>
              <a:defRPr/>
            </a:pPr>
            <a:r>
              <a:rPr lang="en-US" sz="1400" dirty="0"/>
              <a:t>Notarized</a:t>
            </a:r>
          </a:p>
          <a:p>
            <a:pPr lvl="1" fontAlgn="auto">
              <a:spcBef>
                <a:spcPts val="1000"/>
              </a:spcBef>
              <a:spcAft>
                <a:spcPts val="0"/>
              </a:spcAft>
              <a:buFont typeface="Arial" panose="020B0604020202020204" pitchFamily="34" charset="0"/>
              <a:buChar char="–"/>
              <a:defRPr/>
            </a:pPr>
            <a:r>
              <a:rPr lang="en-US" sz="1400" dirty="0"/>
              <a:t>If form Appendix J9 is not used, the document must contain all data elements required within J9</a:t>
            </a: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3DD2BF7-F7B1-455E-947A-3D2DF690274E}" type="slidenum">
              <a:rPr lang="en-US" altLang="en-US">
                <a:solidFill>
                  <a:srgbClr val="5B6770"/>
                </a:solidFill>
              </a:rPr>
              <a:pPr fontAlgn="base">
                <a:spcBef>
                  <a:spcPct val="0"/>
                </a:spcBef>
                <a:spcAft>
                  <a:spcPct val="0"/>
                </a:spcAft>
              </a:pPr>
              <a:t>71</a:t>
            </a:fld>
            <a:endParaRPr lang="en-US" altLang="en-US">
              <a:solidFill>
                <a:srgbClr val="5B6770"/>
              </a:solidFill>
            </a:endParaRPr>
          </a:p>
        </p:txBody>
      </p:sp>
    </p:spTree>
    <p:extLst>
      <p:ext uri="{BB962C8B-B14F-4D97-AF65-F5344CB8AC3E}">
        <p14:creationId xmlns:p14="http://schemas.microsoft.com/office/powerpoint/2010/main" val="290038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b="1" dirty="0"/>
              <a:t>Continuous Service Agreement (CSA) Documentation Requirements</a:t>
            </a:r>
          </a:p>
          <a:p>
            <a:pPr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3E0C43A-D78E-492F-9062-05A757C8726C}" type="slidenum">
              <a:rPr lang="en-US" altLang="en-US">
                <a:solidFill>
                  <a:srgbClr val="5B6770"/>
                </a:solidFill>
              </a:rPr>
              <a:pPr fontAlgn="base">
                <a:spcBef>
                  <a:spcPct val="0"/>
                </a:spcBef>
                <a:spcAft>
                  <a:spcPct val="0"/>
                </a:spcAft>
              </a:pPr>
              <a:t>72</a:t>
            </a:fld>
            <a:endParaRPr lang="en-US" altLang="en-US">
              <a:solidFill>
                <a:srgbClr val="5B6770"/>
              </a:solidFill>
            </a:endParaRPr>
          </a:p>
        </p:txBody>
      </p:sp>
    </p:spTree>
    <p:extLst>
      <p:ext uri="{BB962C8B-B14F-4D97-AF65-F5344CB8AC3E}">
        <p14:creationId xmlns:p14="http://schemas.microsoft.com/office/powerpoint/2010/main" val="41802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a:t>
            </a:r>
          </a:p>
          <a:p>
            <a:pPr fontAlgn="auto">
              <a:spcBef>
                <a:spcPts val="1800"/>
              </a:spcBef>
              <a:spcAft>
                <a:spcPts val="0"/>
              </a:spcAft>
              <a:buFont typeface="+mj-lt"/>
              <a:buAutoNum type="arabicParenR"/>
              <a:defRPr/>
            </a:pPr>
            <a:r>
              <a:rPr lang="en-US" sz="2000" dirty="0"/>
              <a:t>Requesting CR selects </a:t>
            </a:r>
            <a:r>
              <a:rPr lang="en-US" sz="2000" b="1" dirty="0">
                <a:solidFill>
                  <a:schemeClr val="accent5"/>
                </a:solidFill>
              </a:rPr>
              <a:t>Switch Hold Removal</a:t>
            </a:r>
            <a:r>
              <a:rPr lang="en-US" sz="2000" dirty="0">
                <a:solidFill>
                  <a:schemeClr val="accent5"/>
                </a:solidFill>
              </a:rPr>
              <a:t> </a:t>
            </a:r>
            <a:r>
              <a:rPr lang="en-US" sz="2000" dirty="0"/>
              <a:t>from Submit Tree.</a:t>
            </a:r>
          </a:p>
          <a:p>
            <a:pPr fontAlgn="auto">
              <a:spcBef>
                <a:spcPts val="1800"/>
              </a:spcBef>
              <a:spcAft>
                <a:spcPts val="0"/>
              </a:spcAft>
              <a:buFont typeface="+mj-lt"/>
              <a:buAutoNum type="arabicParenR"/>
              <a:defRPr/>
            </a:pPr>
            <a:r>
              <a:rPr lang="en-US" sz="2000" dirty="0"/>
              <a:t>Requesting CR enters all required information, attaches all valid and necessary documentation and chooses the ‘Submit’ transition.</a:t>
            </a:r>
          </a:p>
          <a:p>
            <a:pPr fontAlgn="auto">
              <a:spcBef>
                <a:spcPts val="1800"/>
              </a:spcBef>
              <a:spcAft>
                <a:spcPts val="0"/>
              </a:spcAft>
              <a:buFont typeface="+mj-lt"/>
              <a:buAutoNum type="arabicParenR"/>
              <a:defRPr/>
            </a:pPr>
            <a:r>
              <a:rPr lang="en-US" sz="2000" dirty="0"/>
              <a:t>The issue is now in the state of ‘New (TDSP)’ with the TDSP as Responsible MP.</a:t>
            </a:r>
          </a:p>
          <a:p>
            <a:pPr fontAlgn="auto">
              <a:spcBef>
                <a:spcPts val="1800"/>
              </a:spcBef>
              <a:spcAft>
                <a:spcPts val="0"/>
              </a:spcAft>
              <a:buFont typeface="+mj-lt"/>
              <a:buAutoNum type="arabicParenR"/>
              <a:defRPr/>
            </a:pPr>
            <a:r>
              <a:rPr lang="en-US" sz="2000" dirty="0"/>
              <a:t>TDSP selects ‘Begin Working’.</a:t>
            </a:r>
          </a:p>
          <a:p>
            <a:pPr fontAlgn="auto">
              <a:spcBef>
                <a:spcPts val="1800"/>
              </a:spcBef>
              <a:spcAft>
                <a:spcPts val="0"/>
              </a:spcAft>
              <a:buFont typeface="+mj-lt"/>
              <a:buAutoNum type="arabicParenR"/>
              <a:defRPr/>
            </a:pPr>
            <a:r>
              <a:rPr lang="en-US" sz="2000" dirty="0"/>
              <a:t> The issue is now in a state of ‘In Progress (TDSP)’.</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122FBB3-A200-4E54-AECF-FFBD807D2657}" type="slidenum">
              <a:rPr lang="en-US" altLang="en-US">
                <a:solidFill>
                  <a:srgbClr val="5B6770"/>
                </a:solidFill>
              </a:rPr>
              <a:pPr fontAlgn="base">
                <a:spcBef>
                  <a:spcPct val="0"/>
                </a:spcBef>
                <a:spcAft>
                  <a:spcPct val="0"/>
                </a:spcAft>
              </a:pPr>
              <a:t>73</a:t>
            </a:fld>
            <a:endParaRPr lang="en-US" altLang="en-US">
              <a:solidFill>
                <a:srgbClr val="5B6770"/>
              </a:solidFill>
            </a:endParaRPr>
          </a:p>
        </p:txBody>
      </p:sp>
    </p:spTree>
    <p:extLst>
      <p:ext uri="{BB962C8B-B14F-4D97-AF65-F5344CB8AC3E}">
        <p14:creationId xmlns:p14="http://schemas.microsoft.com/office/powerpoint/2010/main" val="3443114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6"/>
              <a:defRPr/>
            </a:pPr>
            <a:r>
              <a:rPr lang="en-US" sz="2000" dirty="0"/>
              <a:t>TDSP selects ‘Send to REP of Record’.</a:t>
            </a:r>
          </a:p>
          <a:p>
            <a:pPr lvl="1" fontAlgn="auto">
              <a:spcBef>
                <a:spcPts val="1800"/>
              </a:spcBef>
              <a:spcAft>
                <a:spcPts val="0"/>
              </a:spcAft>
              <a:buFont typeface="Wingdings" panose="05000000000000000000" pitchFamily="2" charset="2"/>
              <a:buChar char="ü"/>
              <a:defRPr/>
            </a:pPr>
            <a:r>
              <a:rPr lang="en-US" sz="2000" dirty="0"/>
              <a:t>Enters DUNS/company name via dropdown.</a:t>
            </a:r>
          </a:p>
          <a:p>
            <a:pPr marL="45720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startAt="6"/>
              <a:defRPr/>
            </a:pPr>
            <a:r>
              <a:rPr lang="en-US" sz="2000" dirty="0"/>
              <a:t>REP of Record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(Assignee)’.</a:t>
            </a:r>
          </a:p>
          <a:p>
            <a:pPr marL="457200" indent="-457200" fontAlgn="auto">
              <a:spcBef>
                <a:spcPts val="1800"/>
              </a:spcBef>
              <a:spcAft>
                <a:spcPts val="0"/>
              </a:spcAft>
              <a:buFont typeface="+mj-lt"/>
              <a:buAutoNum type="arabicParenR" startAt="6"/>
              <a:defRPr/>
            </a:pPr>
            <a:r>
              <a:rPr lang="en-US" sz="2000" dirty="0"/>
              <a:t>REP of Record selects ‘Agree’.</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A8C015F-3440-4A55-AEC1-E23936D28964}" type="slidenum">
              <a:rPr lang="en-US" altLang="en-US">
                <a:solidFill>
                  <a:srgbClr val="5B6770"/>
                </a:solidFill>
              </a:rPr>
              <a:pPr fontAlgn="base">
                <a:spcBef>
                  <a:spcPct val="0"/>
                </a:spcBef>
                <a:spcAft>
                  <a:spcPct val="0"/>
                </a:spcAft>
              </a:pPr>
              <a:t>74</a:t>
            </a:fld>
            <a:endParaRPr lang="en-US" altLang="en-US">
              <a:solidFill>
                <a:srgbClr val="5B6770"/>
              </a:solidFill>
            </a:endParaRPr>
          </a:p>
        </p:txBody>
      </p:sp>
    </p:spTree>
    <p:extLst>
      <p:ext uri="{BB962C8B-B14F-4D97-AF65-F5344CB8AC3E}">
        <p14:creationId xmlns:p14="http://schemas.microsoft.com/office/powerpoint/2010/main" val="1236696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startAt="11"/>
              <a:defRPr/>
            </a:pPr>
            <a:r>
              <a:rPr lang="en-US" sz="2000" dirty="0"/>
              <a:t>TDSP selects ‘Begin Working’.</a:t>
            </a:r>
          </a:p>
          <a:p>
            <a:pPr marL="45720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457200" indent="-457200" fontAlgn="auto">
              <a:spcBef>
                <a:spcPts val="1800"/>
              </a:spcBef>
              <a:spcAft>
                <a:spcPts val="0"/>
              </a:spcAft>
              <a:buFont typeface="+mj-lt"/>
              <a:buAutoNum type="arabicParenR" startAt="11"/>
              <a:defRPr/>
            </a:pPr>
            <a:r>
              <a:rPr lang="en-US" sz="2000" dirty="0"/>
              <a:t>TDSP selects the ‘Switch Hold Removed’ transition.</a:t>
            </a:r>
          </a:p>
          <a:p>
            <a:pPr marL="45720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DDD63A-C37F-46B2-A242-F27D6277A230}" type="slidenum">
              <a:rPr lang="en-US" altLang="en-US">
                <a:solidFill>
                  <a:srgbClr val="5B6770"/>
                </a:solidFill>
              </a:rPr>
              <a:pPr fontAlgn="base">
                <a:spcBef>
                  <a:spcPct val="0"/>
                </a:spcBef>
                <a:spcAft>
                  <a:spcPct val="0"/>
                </a:spcAft>
              </a:pPr>
              <a:t>75</a:t>
            </a:fld>
            <a:endParaRPr lang="en-US" altLang="en-US">
              <a:solidFill>
                <a:srgbClr val="5B6770"/>
              </a:solidFill>
            </a:endParaRPr>
          </a:p>
        </p:txBody>
      </p:sp>
    </p:spTree>
    <p:extLst>
      <p:ext uri="{BB962C8B-B14F-4D97-AF65-F5344CB8AC3E}">
        <p14:creationId xmlns:p14="http://schemas.microsoft.com/office/powerpoint/2010/main" val="1549581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0D56589-442D-465E-80AD-09BE0AC11B2E}" type="slidenum">
              <a:rPr lang="en-US" altLang="en-US">
                <a:solidFill>
                  <a:srgbClr val="5B6770"/>
                </a:solidFill>
              </a:rPr>
              <a:pPr fontAlgn="base">
                <a:spcBef>
                  <a:spcPct val="0"/>
                </a:spcBef>
                <a:spcAft>
                  <a:spcPct val="0"/>
                </a:spcAft>
              </a:pPr>
              <a:t>76</a:t>
            </a:fld>
            <a:endParaRPr lang="en-US" altLang="en-US">
              <a:solidFill>
                <a:srgbClr val="5B6770"/>
              </a:solidFill>
            </a:endParaRPr>
          </a:p>
        </p:txBody>
      </p:sp>
      <p:sp>
        <p:nvSpPr>
          <p:cNvPr id="17412" name="TextBox 10"/>
          <p:cNvSpPr txBox="1">
            <a:spLocks noChangeArrowheads="1"/>
          </p:cNvSpPr>
          <p:nvPr/>
        </p:nvSpPr>
        <p:spPr bwMode="auto">
          <a:xfrm>
            <a:off x="4343400" y="472444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914401"/>
            <a:ext cx="8239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751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ACF532-E8AB-469C-B62A-32ADE30355DF}" type="slidenum">
              <a:rPr lang="en-US" altLang="en-US">
                <a:solidFill>
                  <a:srgbClr val="5B6770"/>
                </a:solidFill>
              </a:rPr>
              <a:pPr fontAlgn="base">
                <a:spcBef>
                  <a:spcPct val="0"/>
                </a:spcBef>
                <a:spcAft>
                  <a:spcPct val="0"/>
                </a:spcAft>
              </a:pPr>
              <a:t>77</a:t>
            </a:fld>
            <a:endParaRPr lang="en-US" altLang="en-US">
              <a:solidFill>
                <a:srgbClr val="5B6770"/>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14401"/>
            <a:ext cx="88773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5943600" y="5113338"/>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sends to REP of Record.</a:t>
            </a:r>
            <a:endParaRPr lang="en-US" altLang="en-US" sz="2400" i="1">
              <a:solidFill>
                <a:srgbClr val="FF8200"/>
              </a:solidFill>
              <a:cs typeface="Arial" charset="0"/>
            </a:endParaRPr>
          </a:p>
        </p:txBody>
      </p:sp>
    </p:spTree>
    <p:extLst>
      <p:ext uri="{BB962C8B-B14F-4D97-AF65-F5344CB8AC3E}">
        <p14:creationId xmlns:p14="http://schemas.microsoft.com/office/powerpoint/2010/main" val="371403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B6E5492C-0015-472F-9D97-641A58268041}" type="slidenum">
              <a:rPr lang="en-US" altLang="en-US">
                <a:solidFill>
                  <a:srgbClr val="5B6770"/>
                </a:solidFill>
              </a:rPr>
              <a:pPr fontAlgn="base">
                <a:spcBef>
                  <a:spcPct val="0"/>
                </a:spcBef>
                <a:spcAft>
                  <a:spcPct val="0"/>
                </a:spcAft>
              </a:pPr>
              <a:t>78</a:t>
            </a:fld>
            <a:endParaRPr lang="en-US" altLang="en-US">
              <a:solidFill>
                <a:srgbClr val="5B6770"/>
              </a:solidFill>
            </a:endParaRPr>
          </a:p>
        </p:txBody>
      </p:sp>
      <p:sp>
        <p:nvSpPr>
          <p:cNvPr id="19460" name="TextBox 6"/>
          <p:cNvSpPr txBox="1">
            <a:spLocks noChangeArrowheads="1"/>
          </p:cNvSpPr>
          <p:nvPr/>
        </p:nvSpPr>
        <p:spPr bwMode="auto">
          <a:xfrm>
            <a:off x="4114800" y="519906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914404"/>
            <a:ext cx="8181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155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BB6B352-8A36-4375-964F-51BBB0292AF5}" type="slidenum">
              <a:rPr lang="en-US" altLang="en-US">
                <a:solidFill>
                  <a:srgbClr val="5B6770"/>
                </a:solidFill>
              </a:rPr>
              <a:pPr fontAlgn="base">
                <a:spcBef>
                  <a:spcPct val="0"/>
                </a:spcBef>
                <a:spcAft>
                  <a:spcPct val="0"/>
                </a:spcAft>
              </a:pPr>
              <a:t>79</a:t>
            </a:fld>
            <a:endParaRPr lang="en-US" altLang="en-US">
              <a:solidFill>
                <a:srgbClr val="5B6770"/>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144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019800" y="2271752"/>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agrees to release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42297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270738"/>
            <a:ext cx="4757738" cy="291554"/>
          </a:xfrm>
        </p:spPr>
        <p:txBody>
          <a:bodyPr/>
          <a:lstStyle/>
          <a:p>
            <a:r>
              <a:rPr lang="en-US" dirty="0" err="1"/>
              <a:t>MarkeTrak</a:t>
            </a:r>
            <a:r>
              <a:rPr lang="en-US" dirty="0"/>
              <a:t> Subtypes</a:t>
            </a:r>
          </a:p>
        </p:txBody>
      </p:sp>
      <p:sp>
        <p:nvSpPr>
          <p:cNvPr id="3" name="Content Placeholder 2"/>
          <p:cNvSpPr>
            <a:spLocks noGrp="1"/>
          </p:cNvSpPr>
          <p:nvPr>
            <p:ph idx="1"/>
          </p:nvPr>
        </p:nvSpPr>
        <p:spPr>
          <a:xfrm>
            <a:off x="304800" y="800258"/>
            <a:ext cx="4800600" cy="257175"/>
          </a:xfrm>
        </p:spPr>
        <p:txBody>
          <a:bodyPr/>
          <a:lstStyle/>
          <a:p>
            <a:pPr marL="0" indent="0">
              <a:spcBef>
                <a:spcPts val="675"/>
              </a:spcBef>
              <a:buNone/>
            </a:pPr>
            <a:r>
              <a:rPr lang="en-US" sz="1500" dirty="0"/>
              <a:t>There are several issue types including:</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8</a:t>
            </a:fld>
            <a:endParaRPr lang="en-US">
              <a:solidFill>
                <a:prstClr val="black">
                  <a:tint val="75000"/>
                </a:prstClr>
              </a:solidFill>
              <a:latin typeface="Arial" panose="020B0604020202020204"/>
            </a:endParaRPr>
          </a:p>
        </p:txBody>
      </p:sp>
      <p:pic>
        <p:nvPicPr>
          <p:cNvPr id="6" name="Picture 5">
            <a:extLst>
              <a:ext uri="{FF2B5EF4-FFF2-40B4-BE49-F238E27FC236}">
                <a16:creationId xmlns:a16="http://schemas.microsoft.com/office/drawing/2014/main" id="{B32F49A0-1981-499C-908A-35B204FBBB09}"/>
              </a:ext>
            </a:extLst>
          </p:cNvPr>
          <p:cNvPicPr>
            <a:picLocks noChangeAspect="1"/>
          </p:cNvPicPr>
          <p:nvPr/>
        </p:nvPicPr>
        <p:blipFill>
          <a:blip r:embed="rId3"/>
          <a:stretch>
            <a:fillRect/>
          </a:stretch>
        </p:blipFill>
        <p:spPr>
          <a:xfrm>
            <a:off x="71398" y="1219200"/>
            <a:ext cx="8996401" cy="3966600"/>
          </a:xfrm>
          <a:prstGeom prst="rect">
            <a:avLst/>
          </a:prstGeom>
        </p:spPr>
      </p:pic>
      <p:sp>
        <p:nvSpPr>
          <p:cNvPr id="8" name="TextBox 7">
            <a:extLst>
              <a:ext uri="{FF2B5EF4-FFF2-40B4-BE49-F238E27FC236}">
                <a16:creationId xmlns:a16="http://schemas.microsoft.com/office/drawing/2014/main" id="{DDF699AB-5D2F-4B71-BD6E-215F27AE8D1D}"/>
              </a:ext>
            </a:extLst>
          </p:cNvPr>
          <p:cNvSpPr txBox="1"/>
          <p:nvPr/>
        </p:nvSpPr>
        <p:spPr>
          <a:xfrm>
            <a:off x="71398" y="5396022"/>
            <a:ext cx="8996401" cy="1323439"/>
          </a:xfrm>
          <a:prstGeom prst="rect">
            <a:avLst/>
          </a:prstGeom>
          <a:solidFill>
            <a:schemeClr val="tx2">
              <a:lumMod val="50000"/>
            </a:schemeClr>
          </a:solidFill>
        </p:spPr>
        <p:txBody>
          <a:bodyPr wrap="square" rtlCol="0">
            <a:spAutoFit/>
          </a:bodyPr>
          <a:lstStyle/>
          <a:p>
            <a:pPr marL="285750" indent="-285750" algn="ctr">
              <a:buFont typeface="Wingdings" panose="05000000000000000000" pitchFamily="2" charset="2"/>
              <a:buChar char="ü"/>
            </a:pPr>
            <a:r>
              <a:rPr lang="en-US" sz="1600" b="1" i="1" dirty="0">
                <a:solidFill>
                  <a:schemeClr val="bg1"/>
                </a:solidFill>
              </a:rPr>
              <a:t>Market Rule </a:t>
            </a:r>
            <a:r>
              <a:rPr lang="en-US" sz="1600" b="1" dirty="0">
                <a:solidFill>
                  <a:schemeClr val="bg1"/>
                </a:solidFill>
              </a:rPr>
              <a:t>volume due to Electricity Relief Program.</a:t>
            </a:r>
          </a:p>
          <a:p>
            <a:pPr marL="285750" indent="-285750" algn="ctr">
              <a:buFont typeface="Wingdings" panose="05000000000000000000" pitchFamily="2" charset="2"/>
              <a:buChar char="ü"/>
            </a:pPr>
            <a:r>
              <a:rPr lang="en-US" sz="1600" b="1" i="1" dirty="0">
                <a:solidFill>
                  <a:schemeClr val="bg1"/>
                </a:solidFill>
              </a:rPr>
              <a:t>Usage/Billing – Missing</a:t>
            </a:r>
            <a:r>
              <a:rPr lang="en-US" sz="1600" b="1" dirty="0">
                <a:solidFill>
                  <a:schemeClr val="bg1"/>
                </a:solidFill>
              </a:rPr>
              <a:t> &amp; </a:t>
            </a:r>
            <a:r>
              <a:rPr lang="en-US" sz="1600" b="1" i="1" dirty="0">
                <a:solidFill>
                  <a:schemeClr val="bg1"/>
                </a:solidFill>
              </a:rPr>
              <a:t>Missing Enrollment Transactions </a:t>
            </a:r>
            <a:r>
              <a:rPr lang="en-US" sz="1600" b="1" dirty="0">
                <a:solidFill>
                  <a:schemeClr val="bg1"/>
                </a:solidFill>
              </a:rPr>
              <a:t>due to market participants system conversion.</a:t>
            </a:r>
          </a:p>
          <a:p>
            <a:pPr marL="285750" indent="-285750" algn="ctr">
              <a:buFont typeface="Wingdings" panose="05000000000000000000" pitchFamily="2" charset="2"/>
              <a:buChar char="ü"/>
            </a:pPr>
            <a:r>
              <a:rPr lang="en-US" sz="1600" b="1" i="1" dirty="0">
                <a:solidFill>
                  <a:schemeClr val="bg1"/>
                </a:solidFill>
              </a:rPr>
              <a:t>Projects</a:t>
            </a:r>
            <a:r>
              <a:rPr lang="en-US" sz="1600" b="1" dirty="0">
                <a:solidFill>
                  <a:schemeClr val="bg1"/>
                </a:solidFill>
              </a:rPr>
              <a:t> growth likely due to Meter Cycle Change requests.</a:t>
            </a:r>
          </a:p>
          <a:p>
            <a:pPr marL="285750" indent="-285750" algn="ctr">
              <a:buFont typeface="Wingdings" panose="05000000000000000000" pitchFamily="2" charset="2"/>
              <a:buChar char="ü"/>
            </a:pPr>
            <a:r>
              <a:rPr lang="en-US" sz="1600" b="1" i="1" dirty="0">
                <a:solidFill>
                  <a:schemeClr val="bg1"/>
                </a:solidFill>
              </a:rPr>
              <a:t>Other</a:t>
            </a:r>
            <a:r>
              <a:rPr lang="en-US" sz="1600" b="1" dirty="0">
                <a:solidFill>
                  <a:schemeClr val="bg1"/>
                </a:solidFill>
              </a:rPr>
              <a:t> activity could point to AMS/IDR activity notifications.</a:t>
            </a:r>
          </a:p>
        </p:txBody>
      </p:sp>
    </p:spTree>
    <p:extLst>
      <p:ext uri="{BB962C8B-B14F-4D97-AF65-F5344CB8AC3E}">
        <p14:creationId xmlns:p14="http://schemas.microsoft.com/office/powerpoint/2010/main" val="1516025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9E15BE-76E2-4E1F-A23F-83BBCAA4B3FD}" type="slidenum">
              <a:rPr lang="en-US" altLang="en-US">
                <a:solidFill>
                  <a:srgbClr val="5B6770"/>
                </a:solidFill>
              </a:rPr>
              <a:pPr fontAlgn="base">
                <a:spcBef>
                  <a:spcPct val="0"/>
                </a:spcBef>
                <a:spcAft>
                  <a:spcPct val="0"/>
                </a:spcAft>
              </a:pPr>
              <a:t>80</a:t>
            </a:fld>
            <a:endParaRPr lang="en-US" altLang="en-US">
              <a:solidFill>
                <a:srgbClr val="5B6770"/>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14400"/>
            <a:ext cx="8696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4953000" y="49530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3701015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25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9589D1E-0430-4779-AB17-DA3ACB3C1371}" type="slidenum">
              <a:rPr lang="en-US" altLang="en-US">
                <a:solidFill>
                  <a:srgbClr val="5B6770"/>
                </a:solidFill>
              </a:rPr>
              <a:pPr fontAlgn="base">
                <a:spcBef>
                  <a:spcPct val="0"/>
                </a:spcBef>
                <a:spcAft>
                  <a:spcPct val="0"/>
                </a:spcAft>
              </a:pPr>
              <a:t>81</a:t>
            </a:fld>
            <a:endParaRPr lang="en-US" altLang="en-US">
              <a:solidFill>
                <a:srgbClr val="5B6770"/>
              </a:solidFill>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914405"/>
            <a:ext cx="78581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5181600" y="4800600"/>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Submitting (Requesting) CR selects ‘Complete’ and the issue is closed.</a:t>
            </a:r>
            <a:endParaRPr lang="en-US" altLang="en-US" sz="2400" i="1">
              <a:solidFill>
                <a:srgbClr val="FF8200"/>
              </a:solidFill>
              <a:cs typeface="Arial" charset="0"/>
            </a:endParaRPr>
          </a:p>
        </p:txBody>
      </p:sp>
    </p:spTree>
    <p:extLst>
      <p:ext uri="{BB962C8B-B14F-4D97-AF65-F5344CB8AC3E}">
        <p14:creationId xmlns:p14="http://schemas.microsoft.com/office/powerpoint/2010/main" val="107445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Resolution Paths</a:t>
            </a:r>
          </a:p>
        </p:txBody>
      </p:sp>
      <p:sp>
        <p:nvSpPr>
          <p:cNvPr id="3" name="Content Placeholder 2"/>
          <p:cNvSpPr>
            <a:spLocks noGrp="1"/>
          </p:cNvSpPr>
          <p:nvPr>
            <p:ph idx="1"/>
          </p:nvPr>
        </p:nvSpPr>
        <p:spPr/>
        <p:txBody>
          <a:bodyPr/>
          <a:lstStyle/>
          <a:p>
            <a:pPr marL="0" indent="0">
              <a:buNone/>
            </a:pPr>
            <a:r>
              <a:rPr lang="en-US" sz="2400" dirty="0"/>
              <a:t>Step by Step walkthrough of the following paths is located after the checkpoint questions:</a:t>
            </a:r>
          </a:p>
          <a:p>
            <a:pPr marL="514350" indent="-514350">
              <a:buFont typeface="+mj-lt"/>
              <a:buAutoNum type="arabicPeriod"/>
            </a:pPr>
            <a:r>
              <a:rPr lang="en-US" sz="2200" dirty="0"/>
              <a:t>REP of Record disagrees; TDSP declines to remove hold</a:t>
            </a:r>
          </a:p>
          <a:p>
            <a:pPr marL="514350" indent="-514350">
              <a:buFont typeface="+mj-lt"/>
              <a:buAutoNum type="arabicPeriod"/>
            </a:pPr>
            <a:r>
              <a:rPr lang="en-US" sz="2200" dirty="0"/>
              <a:t>REP of Record disagrees; TDSP still removes hold.</a:t>
            </a:r>
          </a:p>
          <a:p>
            <a:pPr marL="514350" indent="-514350">
              <a:buFont typeface="+mj-lt"/>
              <a:buAutoNum type="arabicPeriod"/>
            </a:pPr>
            <a:r>
              <a:rPr lang="en-US" sz="2200" dirty="0"/>
              <a:t>TDSP rejects issue during first step as Responsible MP.</a:t>
            </a:r>
          </a:p>
          <a:p>
            <a:pPr marL="514350" indent="-514350">
              <a:buFont typeface="+mj-lt"/>
              <a:buAutoNum type="arabicPeriod"/>
            </a:pPr>
            <a:r>
              <a:rPr lang="en-US" sz="2200" dirty="0"/>
              <a:t>REP of Record does not choose “Begin Working”, exceeds time limit.</a:t>
            </a:r>
          </a:p>
          <a:p>
            <a:pPr marL="514350" indent="-514350">
              <a:buFont typeface="+mj-lt"/>
              <a:buAutoNum type="arabicPeriod"/>
            </a:pPr>
            <a:r>
              <a:rPr lang="en-US" sz="2200" dirty="0"/>
              <a:t>REP of Record selects ‘Begin Working’, exceeds time limit.</a:t>
            </a:r>
          </a:p>
          <a:p>
            <a:pPr marL="514350" indent="-514350">
              <a:buFont typeface="+mj-lt"/>
              <a:buAutoNum type="arabicPeriod"/>
            </a:pPr>
            <a:r>
              <a:rPr lang="en-US" sz="2200" dirty="0"/>
              <a:t>‘Time Limit Exceeded’ used before one and a half business hours.</a:t>
            </a:r>
          </a:p>
          <a:p>
            <a:pPr marL="0" indent="0">
              <a:buNone/>
            </a:pPr>
            <a:endParaRPr lang="en-US" sz="2200"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smtClean="0"/>
              <a:pPr>
                <a:defRPr/>
              </a:pPr>
              <a:t>82</a:t>
            </a:fld>
            <a:endParaRPr lang="en-US" dirty="0"/>
          </a:p>
        </p:txBody>
      </p:sp>
      <p:sp>
        <p:nvSpPr>
          <p:cNvPr id="7" name="TextBox 6"/>
          <p:cNvSpPr txBox="1"/>
          <p:nvPr/>
        </p:nvSpPr>
        <p:spPr>
          <a:xfrm>
            <a:off x="457200" y="5332290"/>
            <a:ext cx="8382000" cy="400110"/>
          </a:xfrm>
          <a:prstGeom prst="rect">
            <a:avLst/>
          </a:prstGeom>
          <a:solidFill>
            <a:schemeClr val="tx2">
              <a:lumMod val="50000"/>
            </a:schemeClr>
          </a:solidFill>
        </p:spPr>
        <p:txBody>
          <a:bodyPr wrap="square" rtlCol="0" anchor="ctr">
            <a:spAutoFit/>
          </a:bodyPr>
          <a:lstStyle/>
          <a:p>
            <a:pPr algn="ctr"/>
            <a:r>
              <a:rPr lang="en-US" sz="2000" b="1" dirty="0">
                <a:solidFill>
                  <a:schemeClr val="bg1"/>
                </a:solidFill>
              </a:rPr>
              <a:t>Ultimately the TDSP determines if the Switch Hold will be removed.</a:t>
            </a:r>
          </a:p>
        </p:txBody>
      </p:sp>
    </p:spTree>
    <p:extLst>
      <p:ext uri="{BB962C8B-B14F-4D97-AF65-F5344CB8AC3E}">
        <p14:creationId xmlns:p14="http://schemas.microsoft.com/office/powerpoint/2010/main" val="2162149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Overview</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dirty="0"/>
              <a:t>References and General Overview of Switch Hold Process:</a:t>
            </a:r>
          </a:p>
          <a:p>
            <a:pPr marL="0" indent="0" fontAlgn="auto">
              <a:spcBef>
                <a:spcPts val="1800"/>
              </a:spcBef>
              <a:spcAft>
                <a:spcPts val="0"/>
              </a:spcAft>
              <a:buFont typeface="Arial" panose="020B0604020202020204" pitchFamily="34" charset="0"/>
              <a:buNone/>
              <a:defRPr/>
            </a:pPr>
            <a:r>
              <a:rPr lang="en-US" sz="1800" b="1" u="sng" dirty="0"/>
              <a:t>PUCT Rule References</a:t>
            </a:r>
            <a:r>
              <a:rPr lang="en-US" sz="1800" dirty="0"/>
              <a:t>:</a:t>
            </a:r>
          </a:p>
          <a:p>
            <a:pPr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fontAlgn="auto">
              <a:spcBef>
                <a:spcPts val="1200"/>
              </a:spcBef>
              <a:spcAft>
                <a:spcPts val="0"/>
              </a:spcAft>
              <a:buFont typeface="Arial" panose="020B0604020202020204" pitchFamily="34" charset="0"/>
              <a:buChar char="•"/>
              <a:defRPr/>
            </a:pPr>
            <a:r>
              <a:rPr lang="en-US" sz="1800" dirty="0"/>
              <a:t>PUCT Subst. Rule 25.480, Bill Payments and Adjustments</a:t>
            </a:r>
          </a:p>
          <a:p>
            <a:pPr marL="0" indent="0" fontAlgn="auto">
              <a:spcBef>
                <a:spcPts val="1800"/>
              </a:spcBef>
              <a:spcAft>
                <a:spcPts val="0"/>
              </a:spcAft>
              <a:buFont typeface="Arial" panose="020B0604020202020204" pitchFamily="34" charset="0"/>
              <a:buNone/>
              <a:defRPr/>
            </a:pPr>
            <a:r>
              <a:rPr lang="en-US" sz="1800" b="1" u="sng" dirty="0"/>
              <a:t>Retail Market Guide References</a:t>
            </a:r>
            <a:r>
              <a:rPr lang="en-US" sz="1800" dirty="0"/>
              <a:t>:</a:t>
            </a:r>
          </a:p>
          <a:p>
            <a:pPr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In</a:t>
            </a:r>
          </a:p>
          <a:p>
            <a:pPr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D87B741-F038-4D6C-A388-0FEE5CD6298D}" type="slidenum">
              <a:rPr lang="en-US" altLang="en-US">
                <a:solidFill>
                  <a:srgbClr val="5B6770"/>
                </a:solidFill>
              </a:rPr>
              <a:pPr fontAlgn="base">
                <a:spcBef>
                  <a:spcPct val="0"/>
                </a:spcBef>
                <a:spcAft>
                  <a:spcPct val="0"/>
                </a:spcAft>
              </a:pPr>
              <a:t>83</a:t>
            </a:fld>
            <a:endParaRPr lang="en-US" altLang="en-US">
              <a:solidFill>
                <a:srgbClr val="5B6770"/>
              </a:solidFill>
            </a:endParaRPr>
          </a:p>
        </p:txBody>
      </p:sp>
    </p:spTree>
    <p:extLst>
      <p:ext uri="{BB962C8B-B14F-4D97-AF65-F5344CB8AC3E}">
        <p14:creationId xmlns:p14="http://schemas.microsoft.com/office/powerpoint/2010/main" val="2777617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4579"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a:t>1 hour</a:t>
            </a:r>
          </a:p>
          <a:p>
            <a:pPr marL="857250" lvl="1" indent="-457200">
              <a:spcBef>
                <a:spcPts val="1200"/>
              </a:spcBef>
              <a:buFont typeface="Arial" charset="0"/>
              <a:buAutoNum type="alphaLcParenR"/>
            </a:pPr>
            <a:r>
              <a:rPr lang="en-US" altLang="en-US" sz="2000"/>
              <a:t>4 hours</a:t>
            </a:r>
          </a:p>
          <a:p>
            <a:pPr marL="857250" lvl="1" indent="-457200">
              <a:spcBef>
                <a:spcPts val="1200"/>
              </a:spcBef>
              <a:buFont typeface="Arial" charset="0"/>
              <a:buAutoNum type="alphaLcParenR"/>
            </a:pPr>
            <a:r>
              <a:rPr lang="en-US" altLang="en-US" sz="2000"/>
              <a:t>1 ½ hours</a:t>
            </a:r>
          </a:p>
          <a:p>
            <a:pPr marL="857250" lvl="1" indent="-457200">
              <a:spcBef>
                <a:spcPts val="1200"/>
              </a:spcBef>
              <a:buFont typeface="Arial" charset="0"/>
              <a:buAutoNum type="alphaLcParenR"/>
            </a:pPr>
            <a:r>
              <a:rPr lang="en-US" altLang="en-US" sz="2000"/>
              <a:t>6 Hours</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924E4BD-916F-440C-85F3-B43D39BA54AC}" type="slidenum">
              <a:rPr lang="en-US" altLang="en-US">
                <a:solidFill>
                  <a:srgbClr val="5B6770"/>
                </a:solidFill>
              </a:rPr>
              <a:pPr fontAlgn="base">
                <a:spcBef>
                  <a:spcPct val="0"/>
                </a:spcBef>
                <a:spcAft>
                  <a:spcPct val="0"/>
                </a:spcAft>
              </a:pPr>
              <a:t>84</a:t>
            </a:fld>
            <a:endParaRPr lang="en-US" altLang="en-US">
              <a:solidFill>
                <a:srgbClr val="5B6770"/>
              </a:solidFill>
            </a:endParaRPr>
          </a:p>
        </p:txBody>
      </p:sp>
      <p:sp>
        <p:nvSpPr>
          <p:cNvPr id="24581" name="Content Placeholder 2"/>
          <p:cNvSpPr txBox="1">
            <a:spLocks/>
          </p:cNvSpPr>
          <p:nvPr/>
        </p:nvSpPr>
        <p:spPr bwMode="auto">
          <a:xfrm>
            <a:off x="304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br>
              <a:rPr lang="en-US" altLang="en-US" sz="2000" i="1">
                <a:solidFill>
                  <a:srgbClr val="00AEC7"/>
                </a:solidFill>
                <a:cs typeface="Arial" charset="0"/>
              </a:rPr>
            </a:br>
            <a:br>
              <a:rPr lang="en-US" altLang="en-US" sz="2000" i="1">
                <a:solidFill>
                  <a:srgbClr val="00AEC7"/>
                </a:solidFill>
                <a:cs typeface="Arial" charset="0"/>
              </a:rPr>
            </a:br>
            <a:r>
              <a:rPr lang="en-US" altLang="en-US" sz="2000" i="1">
                <a:solidFill>
                  <a:srgbClr val="00AEC7"/>
                </a:solidFill>
                <a:cs typeface="Arial" charset="0"/>
              </a:rPr>
              <a:t>C) 1 ½ hours</a:t>
            </a:r>
          </a:p>
        </p:txBody>
      </p:sp>
      <p:sp>
        <p:nvSpPr>
          <p:cNvPr id="6" name="Rectangle 5"/>
          <p:cNvSpPr/>
          <p:nvPr/>
        </p:nvSpPr>
        <p:spPr>
          <a:xfrm>
            <a:off x="1752600" y="4666488"/>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5603"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The TDSP assigns a Switch Hold Removal MarkeTrak issue to the REP of Record on Friday, at 4:30 pm. When does the REP of Record's review period expire?</a:t>
            </a:r>
          </a:p>
          <a:p>
            <a:pPr marL="857250" lvl="1" indent="-457200">
              <a:spcBef>
                <a:spcPts val="2400"/>
              </a:spcBef>
              <a:buFont typeface="Arial" charset="0"/>
              <a:buAutoNum type="alphaLcParenR"/>
            </a:pPr>
            <a:r>
              <a:rPr lang="en-US" altLang="en-US" sz="2000"/>
              <a:t>Friday at 6:00pm</a:t>
            </a:r>
          </a:p>
          <a:p>
            <a:pPr marL="857250" lvl="1" indent="-457200">
              <a:spcBef>
                <a:spcPts val="2400"/>
              </a:spcBef>
              <a:buFont typeface="Arial" charset="0"/>
              <a:buAutoNum type="alphaLcParenR"/>
            </a:pPr>
            <a:r>
              <a:rPr lang="en-US" altLang="en-US" sz="2000"/>
              <a:t>Saturday at 9:00 am</a:t>
            </a:r>
          </a:p>
          <a:p>
            <a:pPr marL="857250" lvl="1" indent="-457200">
              <a:spcBef>
                <a:spcPts val="2400"/>
              </a:spcBef>
              <a:buFont typeface="Arial" charset="0"/>
              <a:buAutoNum type="alphaLcParenR"/>
            </a:pPr>
            <a:r>
              <a:rPr lang="en-US" altLang="en-US" sz="2000"/>
              <a:t>Sunday at 9:00 am</a:t>
            </a:r>
          </a:p>
          <a:p>
            <a:pPr marL="857250" lvl="1" indent="-457200">
              <a:spcBef>
                <a:spcPts val="1200"/>
              </a:spcBef>
              <a:buFont typeface="Arial" charset="0"/>
              <a:buAutoNum type="alphaLcParenR"/>
            </a:pPr>
            <a:r>
              <a:rPr lang="en-US" altLang="en-US" sz="2000"/>
              <a:t>Monday at 9:00 am</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1F87F3BC-F478-4357-A5C3-A18BFAD4BF45}" type="slidenum">
              <a:rPr lang="en-US" altLang="en-US">
                <a:solidFill>
                  <a:srgbClr val="5B6770"/>
                </a:solidFill>
              </a:rPr>
              <a:pPr fontAlgn="base">
                <a:spcBef>
                  <a:spcPct val="0"/>
                </a:spcBef>
                <a:spcAft>
                  <a:spcPct val="0"/>
                </a:spcAft>
              </a:pPr>
              <a:t>85</a:t>
            </a:fld>
            <a:endParaRPr lang="en-US" altLang="en-US">
              <a:solidFill>
                <a:srgbClr val="5B6770"/>
              </a:solidFill>
            </a:endParaRPr>
          </a:p>
        </p:txBody>
      </p:sp>
      <p:sp>
        <p:nvSpPr>
          <p:cNvPr id="25605" name="Content Placeholder 2"/>
          <p:cNvSpPr txBox="1">
            <a:spLocks/>
          </p:cNvSpPr>
          <p:nvPr/>
        </p:nvSpPr>
        <p:spPr bwMode="auto">
          <a:xfrm>
            <a:off x="342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Monday at 9:00am</a:t>
            </a:r>
          </a:p>
        </p:txBody>
      </p:sp>
      <p:sp>
        <p:nvSpPr>
          <p:cNvPr id="6" name="Rectangle 5"/>
          <p:cNvSpPr/>
          <p:nvPr/>
        </p:nvSpPr>
        <p:spPr>
          <a:xfrm>
            <a:off x="1828800" y="483552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3" name="Content Placeholder 2"/>
          <p:cNvSpPr>
            <a:spLocks noGrp="1"/>
          </p:cNvSpPr>
          <p:nvPr>
            <p:ph idx="1"/>
          </p:nvPr>
        </p:nvSpPr>
        <p:spPr>
          <a:xfrm>
            <a:off x="304800" y="1139825"/>
            <a:ext cx="8534400" cy="3279775"/>
          </a:xfrm>
        </p:spPr>
        <p:txBody>
          <a:bodyPr/>
          <a:lstStyle/>
          <a:p>
            <a:pPr marL="0" indent="0" fontAlgn="auto">
              <a:spcAft>
                <a:spcPts val="0"/>
              </a:spcAft>
              <a:buFont typeface="Arial" panose="020B0604020202020204" pitchFamily="34" charset="0"/>
              <a:buNone/>
              <a:defRPr/>
            </a:pPr>
            <a:r>
              <a:rPr lang="en-US" sz="2000" b="1" i="1" dirty="0"/>
              <a:t>Which of the following documents is not an “acceptable” document for Switch Hold Removal consideration?</a:t>
            </a:r>
          </a:p>
          <a:p>
            <a:pPr marL="0" indent="0" fontAlgn="auto">
              <a:spcAft>
                <a:spcPts val="0"/>
              </a:spcAft>
              <a:buFont typeface="Arial" panose="020B0604020202020204" pitchFamily="34" charset="0"/>
              <a:buNone/>
              <a:defRPr/>
            </a:pPr>
            <a:endParaRPr lang="en-US" sz="2000" dirty="0"/>
          </a:p>
          <a:p>
            <a:pPr marL="457200" indent="-457200" fontAlgn="auto">
              <a:spcAft>
                <a:spcPts val="0"/>
              </a:spcAft>
              <a:buFont typeface="+mj-lt"/>
              <a:buAutoNum type="alphaLcParenR"/>
              <a:defRPr/>
            </a:pPr>
            <a:r>
              <a:rPr lang="en-US" sz="2000" dirty="0"/>
              <a:t>Utility bill from a different address dated within the last two months</a:t>
            </a:r>
          </a:p>
          <a:p>
            <a:pPr marL="457200" indent="-457200" fontAlgn="auto">
              <a:spcAft>
                <a:spcPts val="0"/>
              </a:spcAft>
              <a:buFont typeface="+mj-lt"/>
              <a:buAutoNum type="alphaLcParenR"/>
              <a:defRPr/>
            </a:pPr>
            <a:r>
              <a:rPr lang="en-US" sz="2000" dirty="0"/>
              <a:t>Notarized Affidavit of Landlord</a:t>
            </a:r>
          </a:p>
          <a:p>
            <a:pPr marL="457200" indent="-457200" fontAlgn="auto">
              <a:spcAft>
                <a:spcPts val="0"/>
              </a:spcAft>
              <a:buFont typeface="+mj-lt"/>
              <a:buAutoNum type="alphaLcParenR"/>
              <a:defRPr/>
            </a:pPr>
            <a:r>
              <a:rPr lang="en-US" sz="2000" dirty="0"/>
              <a:t>Closing documents executed after the Switch Hold was applied</a:t>
            </a:r>
          </a:p>
          <a:p>
            <a:pPr marL="457200" indent="-457200" fontAlgn="auto">
              <a:spcAft>
                <a:spcPts val="0"/>
              </a:spcAft>
              <a:buFont typeface="+mj-lt"/>
              <a:buAutoNum type="alphaLcParenR"/>
              <a:defRPr/>
            </a:pPr>
            <a:r>
              <a:rPr lang="en-US" sz="2000" dirty="0"/>
              <a:t>Cell phone bill</a:t>
            </a:r>
          </a:p>
          <a:p>
            <a:pPr marL="457200" indent="-457200" fontAlgn="auto">
              <a:spcAft>
                <a:spcPts val="0"/>
              </a:spcAft>
              <a:buFont typeface="+mj-lt"/>
              <a:buAutoNum type="alphaLcParenR"/>
              <a:defRPr/>
            </a:pPr>
            <a:r>
              <a:rPr lang="en-US" sz="2000" dirty="0"/>
              <a:t>All of the above</a:t>
            </a:r>
          </a:p>
          <a:p>
            <a:pPr marL="0" indent="0" fontAlgn="auto">
              <a:spcBef>
                <a:spcPts val="1800"/>
              </a:spcBef>
              <a:spcAft>
                <a:spcPts val="0"/>
              </a:spcAft>
              <a:buFont typeface="Arial" panose="020B0604020202020204" pitchFamily="34" charset="0"/>
              <a:buNone/>
              <a:defRPr/>
            </a:pPr>
            <a:endParaRPr lang="en-US" sz="2000" b="1" i="1" dirty="0"/>
          </a:p>
        </p:txBody>
      </p:sp>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A637EFF-C22B-42E8-ADD0-74A784F22557}" type="slidenum">
              <a:rPr lang="en-US" altLang="en-US">
                <a:solidFill>
                  <a:srgbClr val="5B6770"/>
                </a:solidFill>
              </a:rPr>
              <a:pPr fontAlgn="base">
                <a:spcBef>
                  <a:spcPct val="0"/>
                </a:spcBef>
                <a:spcAft>
                  <a:spcPct val="0"/>
                </a:spcAft>
              </a:pPr>
              <a:t>86</a:t>
            </a:fld>
            <a:endParaRPr lang="en-US" altLang="en-US">
              <a:solidFill>
                <a:srgbClr val="5B6770"/>
              </a:solidFill>
            </a:endParaRPr>
          </a:p>
        </p:txBody>
      </p:sp>
      <p:sp>
        <p:nvSpPr>
          <p:cNvPr id="26629" name="Content Placeholder 2"/>
          <p:cNvSpPr txBox="1">
            <a:spLocks/>
          </p:cNvSpPr>
          <p:nvPr/>
        </p:nvSpPr>
        <p:spPr bwMode="auto">
          <a:xfrm>
            <a:off x="499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Cell phone bill</a:t>
            </a:r>
          </a:p>
        </p:txBody>
      </p:sp>
      <p:sp>
        <p:nvSpPr>
          <p:cNvPr id="6" name="Rectangle 5"/>
          <p:cNvSpPr/>
          <p:nvPr/>
        </p:nvSpPr>
        <p:spPr>
          <a:xfrm>
            <a:off x="1524000" y="4495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a:t>
            </a:r>
            <a:endParaRPr lang="en-US" altLang="en-US">
              <a:solidFill>
                <a:schemeClr val="accent1"/>
              </a:solidFill>
            </a:endParaRP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414ED4B-95FC-445B-B8CF-67D26F7679A2}" type="slidenum">
              <a:rPr lang="en-US" altLang="en-US">
                <a:solidFill>
                  <a:srgbClr val="5B6770"/>
                </a:solidFill>
              </a:rPr>
              <a:pPr fontAlgn="base">
                <a:spcBef>
                  <a:spcPct val="0"/>
                </a:spcBef>
                <a:spcAft>
                  <a:spcPct val="0"/>
                </a:spcAft>
              </a:pPr>
              <a:t>87</a:t>
            </a:fld>
            <a:endParaRPr lang="en-US" altLang="en-US">
              <a:solidFill>
                <a:srgbClr val="5B6770"/>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70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nchor="ctr">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Gain/Loss (IAG) Overview</a:t>
            </a:r>
            <a:endParaRPr lang="en-US" sz="2800" dirty="0">
              <a:solidFill>
                <a:srgbClr val="5B6770"/>
              </a:solidFill>
            </a:endParaRPr>
          </a:p>
        </p:txBody>
      </p:sp>
    </p:spTree>
    <p:extLst>
      <p:ext uri="{BB962C8B-B14F-4D97-AF65-F5344CB8AC3E}">
        <p14:creationId xmlns:p14="http://schemas.microsoft.com/office/powerpoint/2010/main" val="1206756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IAG?</a:t>
            </a:r>
          </a:p>
        </p:txBody>
      </p:sp>
      <p:sp>
        <p:nvSpPr>
          <p:cNvPr id="5" name="Content Placeholder 4"/>
          <p:cNvSpPr>
            <a:spLocks noGrp="1"/>
          </p:cNvSpPr>
          <p:nvPr>
            <p:ph idx="1"/>
          </p:nvPr>
        </p:nvSpPr>
        <p:spPr/>
        <p:txBody>
          <a:bodyPr/>
          <a:lstStyle/>
          <a:p>
            <a:pPr marL="0" indent="0" algn="ctr">
              <a:spcBef>
                <a:spcPts val="2400"/>
              </a:spcBef>
              <a:buNone/>
            </a:pPr>
            <a:r>
              <a:rPr lang="en-US" dirty="0"/>
              <a:t>An </a:t>
            </a:r>
            <a:r>
              <a:rPr lang="en-US" b="1" dirty="0">
                <a:solidFill>
                  <a:schemeClr val="accent5"/>
                </a:solidFill>
              </a:rPr>
              <a:t>Inadvertent Gain/Loss (IAG) </a:t>
            </a:r>
            <a:r>
              <a:rPr lang="en-US" dirty="0"/>
              <a:t>is an unauthorized change of a customer’s </a:t>
            </a:r>
            <a:br>
              <a:rPr lang="en-US" dirty="0"/>
            </a:br>
            <a:r>
              <a:rPr lang="en-US" dirty="0"/>
              <a:t>Retail Electric Provider</a:t>
            </a:r>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p>
          <a:p>
            <a:pPr marL="0" indent="0">
              <a:spcBef>
                <a:spcPts val="2400"/>
              </a:spcBef>
              <a:buNone/>
            </a:pPr>
            <a:r>
              <a:rPr lang="en-US" sz="2400" dirty="0"/>
              <a:t>When resolving IAG issues, the </a:t>
            </a:r>
            <a:r>
              <a:rPr lang="en-US" sz="2400" b="1" i="1" dirty="0">
                <a:solidFill>
                  <a:schemeClr val="accent5"/>
                </a:solidFill>
              </a:rPr>
              <a:t>ultimate goal </a:t>
            </a:r>
            <a:r>
              <a:rPr lang="en-US" sz="2400" dirty="0"/>
              <a:t>is to return the Customer to their REP of choice in a </a:t>
            </a:r>
            <a:r>
              <a:rPr lang="en-US" sz="2400" b="1" i="1" dirty="0">
                <a:solidFill>
                  <a:schemeClr val="accent5"/>
                </a:solidFill>
              </a:rPr>
              <a:t>quick and efficient </a:t>
            </a:r>
            <a:r>
              <a:rPr lang="en-US" sz="2400" dirty="0"/>
              <a:t>manner with minimal inconvenience to the Customer.</a:t>
            </a:r>
          </a:p>
        </p:txBody>
      </p:sp>
    </p:spTree>
    <p:extLst>
      <p:ext uri="{BB962C8B-B14F-4D97-AF65-F5344CB8AC3E}">
        <p14:creationId xmlns:p14="http://schemas.microsoft.com/office/powerpoint/2010/main" val="51029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54" y="210954"/>
            <a:ext cx="5273381" cy="291554"/>
          </a:xfrm>
        </p:spPr>
        <p:txBody>
          <a:bodyPr/>
          <a:lstStyle/>
          <a:p>
            <a:r>
              <a:rPr lang="en-US" dirty="0" err="1"/>
              <a:t>MarkeTrak</a:t>
            </a:r>
            <a:r>
              <a:rPr lang="en-US" dirty="0"/>
              <a:t> Historical Volumes</a:t>
            </a:r>
          </a:p>
        </p:txBody>
      </p:sp>
      <p:sp>
        <p:nvSpPr>
          <p:cNvPr id="3" name="Content Placeholder 2"/>
          <p:cNvSpPr>
            <a:spLocks noGrp="1"/>
          </p:cNvSpPr>
          <p:nvPr>
            <p:ph idx="1"/>
          </p:nvPr>
        </p:nvSpPr>
        <p:spPr>
          <a:xfrm>
            <a:off x="674485" y="5118646"/>
            <a:ext cx="7584081" cy="838200"/>
          </a:xfrm>
          <a:solidFill>
            <a:schemeClr val="tx2">
              <a:lumMod val="50000"/>
            </a:schemeClr>
          </a:solidFill>
        </p:spPr>
        <p:txBody>
          <a:bodyPr/>
          <a:lstStyle/>
          <a:p>
            <a:pPr marL="0" indent="0" algn="ctr">
              <a:spcBef>
                <a:spcPts val="0"/>
              </a:spcBef>
              <a:buNone/>
            </a:pPr>
            <a:r>
              <a:rPr lang="en-US" sz="1600" b="1" dirty="0">
                <a:solidFill>
                  <a:schemeClr val="bg1"/>
                </a:solidFill>
              </a:rPr>
              <a:t>Historically, IAGs/IALs and Rescissions have accounted for ~49% of overall MarkeTrak volume.  </a:t>
            </a:r>
          </a:p>
          <a:p>
            <a:pPr marL="0" indent="0" algn="ctr">
              <a:spcBef>
                <a:spcPts val="0"/>
              </a:spcBef>
              <a:buNone/>
            </a:pPr>
            <a:r>
              <a:rPr lang="en-US" sz="1600" b="1" dirty="0">
                <a:solidFill>
                  <a:schemeClr val="bg1"/>
                </a:solidFill>
              </a:rPr>
              <a:t>MarkeTrak volume trends point to market activity – impacts of COVID 19.  </a:t>
            </a:r>
            <a:r>
              <a:rPr lang="en-US" sz="15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9</a:t>
            </a:fld>
            <a:endParaRPr lang="en-US">
              <a:solidFill>
                <a:prstClr val="black">
                  <a:tint val="75000"/>
                </a:prstClr>
              </a:solidFill>
              <a:latin typeface="Arial" panose="020B0604020202020204"/>
            </a:endParaRPr>
          </a:p>
        </p:txBody>
      </p:sp>
      <p:pic>
        <p:nvPicPr>
          <p:cNvPr id="6" name="Picture 5">
            <a:extLst>
              <a:ext uri="{FF2B5EF4-FFF2-40B4-BE49-F238E27FC236}">
                <a16:creationId xmlns:a16="http://schemas.microsoft.com/office/drawing/2014/main" id="{E12840F5-CB72-4961-B216-EB446F4EB73D}"/>
              </a:ext>
            </a:extLst>
          </p:cNvPr>
          <p:cNvPicPr>
            <a:picLocks noChangeAspect="1"/>
          </p:cNvPicPr>
          <p:nvPr/>
        </p:nvPicPr>
        <p:blipFill>
          <a:blip r:embed="rId3"/>
          <a:stretch>
            <a:fillRect/>
          </a:stretch>
        </p:blipFill>
        <p:spPr>
          <a:xfrm>
            <a:off x="703793" y="838200"/>
            <a:ext cx="7584081" cy="4029805"/>
          </a:xfrm>
          <a:prstGeom prst="rect">
            <a:avLst/>
          </a:prstGeom>
        </p:spPr>
      </p:pic>
    </p:spTree>
    <p:extLst>
      <p:ext uri="{BB962C8B-B14F-4D97-AF65-F5344CB8AC3E}">
        <p14:creationId xmlns:p14="http://schemas.microsoft.com/office/powerpoint/2010/main" val="2293199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CR and Losing CR</a:t>
            </a:r>
          </a:p>
        </p:txBody>
      </p:sp>
      <p:sp>
        <p:nvSpPr>
          <p:cNvPr id="3" name="Content Placeholder 2"/>
          <p:cNvSpPr>
            <a:spLocks noGrp="1"/>
          </p:cNvSpPr>
          <p:nvPr>
            <p:ph idx="1"/>
          </p:nvPr>
        </p:nvSpPr>
        <p:spPr>
          <a:xfrm>
            <a:off x="381000" y="1066800"/>
            <a:ext cx="8534400" cy="5052221"/>
          </a:xfrm>
        </p:spPr>
        <p:txBody>
          <a:bodyPr/>
          <a:lstStyle/>
          <a:p>
            <a:r>
              <a:rPr lang="en-US" sz="2800" dirty="0"/>
              <a:t>The </a:t>
            </a:r>
            <a:r>
              <a:rPr lang="en-US" sz="2800" b="1" u="sng" dirty="0"/>
              <a:t>Gaining CR </a:t>
            </a:r>
            <a:r>
              <a:rPr lang="en-US" sz="2800" dirty="0"/>
              <a:t>is a competitive retailer who inadvertently gains an ESI ID and is responsible for returning the customer to the previous REP of Record.</a:t>
            </a:r>
          </a:p>
          <a:p>
            <a:pPr lvl="1"/>
            <a:r>
              <a:rPr lang="en-US" sz="2400" dirty="0"/>
              <a:t>When initiating the </a:t>
            </a:r>
            <a:r>
              <a:rPr lang="en-US" sz="2400" dirty="0" err="1"/>
              <a:t>MarkeTrak</a:t>
            </a:r>
            <a:r>
              <a:rPr lang="en-US" sz="2400" dirty="0"/>
              <a:t> process the Gaining CR shall submit the </a:t>
            </a:r>
            <a:r>
              <a:rPr lang="en-US" sz="2400" u="sng" dirty="0"/>
              <a:t>Inadvertent Gain subtype</a:t>
            </a:r>
            <a:r>
              <a:rPr lang="en-US" sz="2400" dirty="0"/>
              <a:t>.</a:t>
            </a:r>
          </a:p>
          <a:p>
            <a:r>
              <a:rPr lang="en-US" sz="2800" dirty="0"/>
              <a:t>The </a:t>
            </a:r>
            <a:r>
              <a:rPr lang="en-US" sz="2800" b="1" u="sng" dirty="0"/>
              <a:t>Losing CR </a:t>
            </a:r>
            <a:r>
              <a:rPr lang="en-US" sz="2800" dirty="0"/>
              <a:t>is a competitive retailer who was the REP of Record prior to losing an ESI ID due to an Inadvertent Gain situation.</a:t>
            </a:r>
          </a:p>
          <a:p>
            <a:pPr lvl="1"/>
            <a:r>
              <a:rPr lang="en-US" sz="2400" dirty="0"/>
              <a:t>When initiating the </a:t>
            </a:r>
            <a:r>
              <a:rPr lang="en-US" sz="2400" dirty="0" err="1"/>
              <a:t>MarkeTrak</a:t>
            </a:r>
            <a:r>
              <a:rPr lang="en-US" sz="2400" dirty="0"/>
              <a:t> process the Losing CR shall submit the </a:t>
            </a:r>
            <a:r>
              <a:rPr lang="en-US" sz="2400" u="sng" dirty="0"/>
              <a:t>Inadvertent Loss subtype</a:t>
            </a:r>
            <a:r>
              <a:rPr lang="en-US" sz="2400" dirty="0"/>
              <a:t>.</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90</a:t>
            </a:fld>
            <a:endParaRPr lang="en-US" dirty="0">
              <a:solidFill>
                <a:srgbClr val="5B6770"/>
              </a:solidFill>
            </a:endParaRPr>
          </a:p>
        </p:txBody>
      </p:sp>
    </p:spTree>
    <p:extLst>
      <p:ext uri="{BB962C8B-B14F-4D97-AF65-F5344CB8AC3E}">
        <p14:creationId xmlns:p14="http://schemas.microsoft.com/office/powerpoint/2010/main" val="162233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PUCT Subst. Rule §25.495, Unauthorized Change of Retail Electric Provider</a:t>
            </a:r>
          </a:p>
          <a:p>
            <a:pPr marL="514350" indent="-514350">
              <a:buFont typeface="+mj-lt"/>
              <a:buAutoNum type="arabicPeriod"/>
            </a:pPr>
            <a:endParaRPr lang="en-US" sz="2800" dirty="0"/>
          </a:p>
          <a:p>
            <a:pPr marL="514350" indent="-514350">
              <a:buFont typeface="+mj-lt"/>
              <a:buAutoNum type="arabicPeriod"/>
            </a:pPr>
            <a:r>
              <a:rPr lang="en-US" sz="2800" dirty="0"/>
              <a:t>ERCOT Retail Market Guide Section 7.3, Inadvertent Gain Process</a:t>
            </a:r>
          </a:p>
          <a:p>
            <a:pPr marL="514350" indent="-514350">
              <a:buFont typeface="+mj-lt"/>
              <a:buAutoNum type="arabicPeriod"/>
            </a:pPr>
            <a:endParaRPr lang="en-US" sz="2800" dirty="0"/>
          </a:p>
          <a:p>
            <a:pPr marL="514350" indent="-514350">
              <a:buFont typeface="+mj-lt"/>
              <a:buAutoNum type="arabicPeriod"/>
            </a:pPr>
            <a:r>
              <a:rPr lang="en-US" sz="2800" dirty="0" err="1"/>
              <a:t>MarkeTrak</a:t>
            </a:r>
            <a:r>
              <a:rPr lang="en-US" sz="2800" dirty="0"/>
              <a:t> User’s Guide, Section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91</a:t>
            </a:fld>
            <a:endParaRPr lang="en-US">
              <a:solidFill>
                <a:srgbClr val="5B6770"/>
              </a:solidFill>
            </a:endParaRPr>
          </a:p>
        </p:txBody>
      </p:sp>
    </p:spTree>
    <p:extLst>
      <p:ext uri="{BB962C8B-B14F-4D97-AF65-F5344CB8AC3E}">
        <p14:creationId xmlns:p14="http://schemas.microsoft.com/office/powerpoint/2010/main" val="3541955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IAG occur?</a:t>
            </a:r>
          </a:p>
        </p:txBody>
      </p:sp>
      <p:sp>
        <p:nvSpPr>
          <p:cNvPr id="3" name="Content Placeholder 2"/>
          <p:cNvSpPr>
            <a:spLocks noGrp="1"/>
          </p:cNvSpPr>
          <p:nvPr>
            <p:ph idx="1"/>
          </p:nvPr>
        </p:nvSpPr>
        <p:spPr/>
        <p:txBody>
          <a:bodyPr/>
          <a:lstStyle/>
          <a:p>
            <a:pPr marL="0" indent="0">
              <a:buNone/>
            </a:pPr>
            <a:r>
              <a:rPr lang="en-US" sz="2800" dirty="0"/>
              <a:t>An Inadvertent Gain or Loss can occur under various circumstances:</a:t>
            </a:r>
          </a:p>
          <a:p>
            <a:pPr>
              <a:spcBef>
                <a:spcPts val="1800"/>
              </a:spcBef>
            </a:pPr>
            <a:r>
              <a:rPr lang="en-US" sz="2800" dirty="0"/>
              <a:t>Incorrect information provided by the Customer during enrollment – service address, ESI ID, wrong apartment number.</a:t>
            </a:r>
          </a:p>
          <a:p>
            <a:pPr>
              <a:spcBef>
                <a:spcPts val="1800"/>
              </a:spcBef>
            </a:pPr>
            <a:r>
              <a:rPr lang="en-US" sz="2800" dirty="0"/>
              <a:t>Incorrect information entered by the REP during enrollment</a:t>
            </a:r>
          </a:p>
          <a:p>
            <a:pPr>
              <a:spcBef>
                <a:spcPts val="1800"/>
              </a:spcBef>
            </a:pPr>
            <a:r>
              <a:rPr lang="en-US" sz="2800" dirty="0"/>
              <a:t>Unauthorized enrollments – slamming</a:t>
            </a:r>
          </a:p>
          <a:p>
            <a:pPr>
              <a:spcBef>
                <a:spcPts val="1800"/>
              </a:spcBef>
            </a:pPr>
            <a:r>
              <a:rPr lang="en-US" sz="2800" dirty="0"/>
              <a:t>Variety of different enrollment processes used by REPs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92</a:t>
            </a:fld>
            <a:endParaRPr lang="en-US">
              <a:solidFill>
                <a:srgbClr val="5B6770"/>
              </a:solidFill>
            </a:endParaRPr>
          </a:p>
        </p:txBody>
      </p:sp>
    </p:spTree>
    <p:extLst>
      <p:ext uri="{BB962C8B-B14F-4D97-AF65-F5344CB8AC3E}">
        <p14:creationId xmlns:p14="http://schemas.microsoft.com/office/powerpoint/2010/main" val="650361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5658" y="1138572"/>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555089915"/>
              </p:ext>
            </p:extLst>
          </p:nvPr>
        </p:nvGraphicFramePr>
        <p:xfrm>
          <a:off x="301752" y="859467"/>
          <a:ext cx="8622792" cy="553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IAG impact?</a:t>
            </a:r>
          </a:p>
        </p:txBody>
      </p:sp>
      <p:sp>
        <p:nvSpPr>
          <p:cNvPr id="4" name="Slide Number Placeholder 3"/>
          <p:cNvSpPr>
            <a:spLocks noGrp="1"/>
          </p:cNvSpPr>
          <p:nvPr>
            <p:ph type="sldNum" sz="quarter" idx="4"/>
          </p:nvPr>
        </p:nvSpPr>
        <p:spPr/>
        <p:txBody>
          <a:bodyPr/>
          <a:lstStyle/>
          <a:p>
            <a:fld id="{1D93BD3E-1E9A-4970-A6F7-E7AC52762E0C}" type="slidenum">
              <a:rPr lang="en-US" smtClean="0"/>
              <a:pPr/>
              <a:t>93</a:t>
            </a:fld>
            <a:endParaRPr lang="en-US"/>
          </a:p>
        </p:txBody>
      </p:sp>
    </p:spTree>
    <p:extLst>
      <p:ext uri="{BB962C8B-B14F-4D97-AF65-F5344CB8AC3E}">
        <p14:creationId xmlns:p14="http://schemas.microsoft.com/office/powerpoint/2010/main" val="2149905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1"/>
          </p:nvPr>
        </p:nvSpPr>
        <p:spPr/>
        <p:txBody>
          <a:bodyPr/>
          <a:lstStyle/>
          <a:p>
            <a:pPr>
              <a:spcBef>
                <a:spcPts val="600"/>
              </a:spcBef>
            </a:pPr>
            <a:r>
              <a:rPr lang="en-US" sz="2400" b="1" dirty="0"/>
              <a:t>Customer</a:t>
            </a:r>
          </a:p>
          <a:p>
            <a:pPr lvl="1"/>
            <a:r>
              <a:rPr lang="en-US" sz="2000" dirty="0"/>
              <a:t>Confusion as to who is their REP</a:t>
            </a:r>
          </a:p>
          <a:p>
            <a:pPr lvl="1"/>
            <a:r>
              <a:rPr lang="en-US" sz="2000" dirty="0"/>
              <a:t>Delayed Billing</a:t>
            </a:r>
          </a:p>
          <a:p>
            <a:pPr lvl="1"/>
            <a:r>
              <a:rPr lang="en-US" sz="2000" dirty="0"/>
              <a:t>Possible Lights Out Situation</a:t>
            </a:r>
          </a:p>
          <a:p>
            <a:pPr lvl="1"/>
            <a:r>
              <a:rPr lang="en-US" sz="2000" dirty="0"/>
              <a:t>Poor Customer Experience</a:t>
            </a:r>
          </a:p>
          <a:p>
            <a:pPr>
              <a:spcBef>
                <a:spcPts val="600"/>
              </a:spcBef>
            </a:pPr>
            <a:r>
              <a:rPr lang="en-US" sz="2400" b="1" dirty="0"/>
              <a:t>Market</a:t>
            </a:r>
          </a:p>
          <a:p>
            <a:pPr lvl="1"/>
            <a:r>
              <a:rPr lang="en-US" sz="2000" dirty="0"/>
              <a:t>Most used MT Subtype - represents over </a:t>
            </a:r>
            <a:r>
              <a:rPr lang="en-US" sz="2000" b="1" dirty="0">
                <a:solidFill>
                  <a:srgbClr val="FF0000"/>
                </a:solidFill>
              </a:rPr>
              <a:t>49%</a:t>
            </a:r>
            <a:r>
              <a:rPr lang="en-US" sz="2000" dirty="0"/>
              <a:t> of all MTs</a:t>
            </a:r>
          </a:p>
          <a:p>
            <a:pPr lvl="1"/>
            <a:r>
              <a:rPr lang="en-US" sz="2000" dirty="0"/>
              <a:t>One of the longest MT issues to resolve</a:t>
            </a:r>
          </a:p>
          <a:p>
            <a:pPr lvl="1"/>
            <a:r>
              <a:rPr lang="en-US" sz="2000" dirty="0"/>
              <a:t>It can create distrust and confusion in the Market</a:t>
            </a:r>
          </a:p>
          <a:p>
            <a:pPr>
              <a:spcBef>
                <a:spcPts val="600"/>
              </a:spcBef>
            </a:pPr>
            <a:r>
              <a:rPr lang="en-US" sz="2400" b="1" dirty="0"/>
              <a:t>Cost</a:t>
            </a:r>
          </a:p>
          <a:p>
            <a:pPr lvl="1"/>
            <a:r>
              <a:rPr lang="en-US" sz="2000" dirty="0"/>
              <a:t>Resource Commitments</a:t>
            </a:r>
          </a:p>
          <a:p>
            <a:pPr lvl="1"/>
            <a:r>
              <a:rPr lang="en-US" sz="2000" dirty="0"/>
              <a:t>Consumption Write-offs</a:t>
            </a:r>
          </a:p>
          <a:p>
            <a:pPr lvl="1"/>
            <a:r>
              <a:rPr lang="en-US" sz="2000" dirty="0"/>
              <a:t>IAG Fees from TDSPs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94</a:t>
            </a:fld>
            <a:endParaRPr lang="en-US">
              <a:solidFill>
                <a:srgbClr val="5B6770"/>
              </a:solidFill>
            </a:endParaRP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0115" y="4607695"/>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45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95</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74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Customer Rescission Walkthrough</a:t>
            </a:r>
            <a:endParaRPr lang="en-US" sz="2800" dirty="0">
              <a:solidFill>
                <a:srgbClr val="5B6770"/>
              </a:solidFill>
            </a:endParaRPr>
          </a:p>
        </p:txBody>
      </p:sp>
    </p:spTree>
    <p:extLst>
      <p:ext uri="{BB962C8B-B14F-4D97-AF65-F5344CB8AC3E}">
        <p14:creationId xmlns:p14="http://schemas.microsoft.com/office/powerpoint/2010/main" val="6306627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buNone/>
            </a:pPr>
            <a:r>
              <a:rPr lang="en-US" sz="2400" b="1" dirty="0"/>
              <a:t>PUCT Subst. Rule 25.474(j) - Right of Rescission</a:t>
            </a:r>
            <a:endParaRPr lang="en-US" sz="1800" b="1" dirty="0"/>
          </a:p>
          <a:p>
            <a:pPr marL="0" indent="0">
              <a:buNone/>
            </a:pP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Tree>
    <p:extLst>
      <p:ext uri="{BB962C8B-B14F-4D97-AF65-F5344CB8AC3E}">
        <p14:creationId xmlns:p14="http://schemas.microsoft.com/office/powerpoint/2010/main" val="23911762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spcBef>
                <a:spcPts val="2400"/>
              </a:spcBef>
              <a:buNone/>
            </a:pPr>
            <a:r>
              <a:rPr lang="en-US" b="1" dirty="0"/>
              <a:t>In other words …</a:t>
            </a:r>
          </a:p>
          <a:p>
            <a:pPr>
              <a:spcBef>
                <a:spcPts val="2400"/>
              </a:spcBef>
            </a:pPr>
            <a:r>
              <a:rPr lang="en-US" sz="2400" dirty="0"/>
              <a:t>Applicable to Switch requests only, not Move-Ins.</a:t>
            </a:r>
          </a:p>
          <a:p>
            <a:pPr>
              <a:spcBef>
                <a:spcPts val="2400"/>
              </a:spcBef>
            </a:pPr>
            <a:r>
              <a:rPr lang="en-US" sz="2400" dirty="0"/>
              <a:t>After receiving the Terms of Service, Customer is allowed </a:t>
            </a:r>
            <a:r>
              <a:rPr lang="en-US" sz="2400" b="1" u="sng" dirty="0"/>
              <a:t>three (3) federal business days </a:t>
            </a:r>
            <a:r>
              <a:rPr lang="en-US" sz="2400" dirty="0"/>
              <a:t>to rescind without penalty or fees from the Gaining REP.</a:t>
            </a:r>
          </a:p>
          <a:p>
            <a:pPr>
              <a:spcBef>
                <a:spcPts val="2400"/>
              </a:spcBef>
            </a:pPr>
            <a:r>
              <a:rPr lang="en-US" sz="2400" dirty="0"/>
              <a:t>Ultimate goal is to return the Customer to their REP of choice </a:t>
            </a:r>
            <a:r>
              <a:rPr lang="en-US" sz="2400" b="1" i="1" dirty="0">
                <a:solidFill>
                  <a:schemeClr val="accent5"/>
                </a:solidFill>
              </a:rPr>
              <a:t>quickly and efficiently </a:t>
            </a:r>
            <a:r>
              <a:rPr lang="en-US" sz="2400" dirty="0"/>
              <a:t>with 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98</a:t>
            </a:fld>
            <a:endParaRPr lang="en-US">
              <a:solidFill>
                <a:srgbClr val="5B6770"/>
              </a:solidFill>
            </a:endParaRPr>
          </a:p>
        </p:txBody>
      </p:sp>
    </p:spTree>
    <p:extLst>
      <p:ext uri="{BB962C8B-B14F-4D97-AF65-F5344CB8AC3E}">
        <p14:creationId xmlns:p14="http://schemas.microsoft.com/office/powerpoint/2010/main" val="2699739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p:txBody>
          <a:bodyPr/>
          <a:lstStyle/>
          <a:p>
            <a:pPr>
              <a:spcBef>
                <a:spcPts val="1200"/>
              </a:spcBef>
            </a:pPr>
            <a:r>
              <a:rPr lang="en-US" sz="2050" dirty="0"/>
              <a:t>Strongly recommended that involved CRs share as much information as possible at the onset of issue creation to aid in resolution of Customer Rescission issue </a:t>
            </a:r>
            <a:r>
              <a:rPr lang="en-US" sz="2050" b="1" i="1" dirty="0">
                <a:solidFill>
                  <a:schemeClr val="accent5"/>
                </a:solidFill>
              </a:rPr>
              <a:t>quickly and efficiently </a:t>
            </a:r>
            <a:r>
              <a:rPr lang="en-US" sz="2050" b="1" dirty="0"/>
              <a:t>(e.g. Customer Name, Meter #, etc.)</a:t>
            </a:r>
          </a:p>
          <a:p>
            <a:pPr>
              <a:spcBef>
                <a:spcPts val="1200"/>
              </a:spcBef>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p>
          <a:p>
            <a:pPr>
              <a:spcBef>
                <a:spcPts val="1200"/>
              </a:spcBef>
            </a:pPr>
            <a:r>
              <a:rPr lang="en-US" sz="2050" dirty="0"/>
              <a:t>If/when the customer requests rescission (within the 3 federal business day window), the ‘losing’ REP must promptly regain the Customer – </a:t>
            </a:r>
            <a:r>
              <a:rPr lang="en-US" sz="2050" b="1" i="1" u="sng" dirty="0">
                <a:solidFill>
                  <a:schemeClr val="accent5"/>
                </a:solidFill>
              </a:rPr>
              <a:t>no questions asked</a:t>
            </a:r>
            <a:r>
              <a:rPr lang="en-US" sz="2050" dirty="0"/>
              <a:t>.</a:t>
            </a:r>
          </a:p>
          <a:p>
            <a:pPr lvl="1">
              <a:spcBef>
                <a:spcPts val="1200"/>
              </a:spcBef>
            </a:pPr>
            <a:r>
              <a:rPr lang="en-US" sz="1800" dirty="0"/>
              <a:t>The research and investigation normally pursued during resolution of an Inadvertent Switch is not utilized when resolving Customer Rescission.</a:t>
            </a:r>
          </a:p>
          <a:p>
            <a:pPr marL="457200" lvl="1" indent="0">
              <a:spcBef>
                <a:spcPts val="1200"/>
              </a:spcBef>
              <a:buNone/>
            </a:pPr>
            <a:endParaRPr lang="en-US" sz="165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99</a:t>
            </a:fld>
            <a:endParaRPr lang="en-US">
              <a:solidFill>
                <a:srgbClr val="5B6770"/>
              </a:solidFill>
            </a:endParaRPr>
          </a:p>
        </p:txBody>
      </p:sp>
    </p:spTree>
    <p:extLst>
      <p:ext uri="{BB962C8B-B14F-4D97-AF65-F5344CB8AC3E}">
        <p14:creationId xmlns:p14="http://schemas.microsoft.com/office/powerpoint/2010/main" val="129515013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9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1022</TotalTime>
  <Words>14951</Words>
  <Application>Microsoft Office PowerPoint</Application>
  <PresentationFormat>On-screen Show (4:3)</PresentationFormat>
  <Paragraphs>1996</Paragraphs>
  <Slides>210</Slides>
  <Notes>105</Notes>
  <HiddenSlides>0</HiddenSlides>
  <MMClips>0</MMClips>
  <ScaleCrop>false</ScaleCrop>
  <HeadingPairs>
    <vt:vector size="6" baseType="variant">
      <vt:variant>
        <vt:lpstr>Fonts Used</vt:lpstr>
      </vt:variant>
      <vt:variant>
        <vt:i4>7</vt:i4>
      </vt:variant>
      <vt:variant>
        <vt:lpstr>Theme</vt:lpstr>
      </vt:variant>
      <vt:variant>
        <vt:i4>27</vt:i4>
      </vt:variant>
      <vt:variant>
        <vt:lpstr>Slide Titles</vt:lpstr>
      </vt:variant>
      <vt:variant>
        <vt:i4>210</vt:i4>
      </vt:variant>
    </vt:vector>
  </HeadingPairs>
  <TitlesOfParts>
    <vt:vector size="244" baseType="lpstr">
      <vt:lpstr>Arial</vt:lpstr>
      <vt:lpstr>Calibri</vt:lpstr>
      <vt:lpstr>Courier New</vt:lpstr>
      <vt:lpstr>Lucida Sans Unicode</vt:lpstr>
      <vt:lpstr>Times New Roman</vt:lpstr>
      <vt:lpstr>Wingdings</vt:lpstr>
      <vt:lpstr>Wingdings 3</vt:lpstr>
      <vt:lpstr>1_Custom Design</vt:lpstr>
      <vt:lpstr>1_Office Theme</vt:lpstr>
      <vt:lpstr>2_Custom Design</vt:lpstr>
      <vt:lpstr>2_Office Theme</vt:lpstr>
      <vt:lpstr>3_Custom Design</vt:lpstr>
      <vt:lpstr>Office Theme</vt:lpstr>
      <vt:lpstr>3_Office Theme</vt:lpstr>
      <vt:lpstr>4_Custom Design</vt:lpstr>
      <vt:lpstr>4_Office Theme</vt:lpstr>
      <vt:lpstr>5_Custom Design</vt:lpstr>
      <vt:lpstr>5_Office Theme</vt:lpstr>
      <vt:lpstr>6_Custom Design</vt:lpstr>
      <vt:lpstr>6_Office Theme</vt:lpstr>
      <vt:lpstr>7_Custom Design</vt:lpstr>
      <vt:lpstr>8_Custom Design</vt:lpstr>
      <vt:lpstr>7_Office Theme</vt:lpstr>
      <vt:lpstr>8_Office Theme</vt:lpstr>
      <vt:lpstr>9_Custom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PowerPoint Presentation</vt:lpstr>
      <vt:lpstr>Antitrust Admonition</vt:lpstr>
      <vt:lpstr>Housekeeping</vt:lpstr>
      <vt:lpstr>MarkeTrak Online Training</vt:lpstr>
      <vt:lpstr>MarkeTrak Training Objectives</vt:lpstr>
      <vt:lpstr>What is MarkeTrak?</vt:lpstr>
      <vt:lpstr>What is MarkeTrak?</vt:lpstr>
      <vt:lpstr>MarkeTrak Subtypes</vt:lpstr>
      <vt:lpstr>MarkeTrak Historical Volumes</vt:lpstr>
      <vt:lpstr>PowerPoint Presentation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PowerPoint Presentation</vt:lpstr>
      <vt:lpstr>Admin Functionality: Roles &amp; Responsibilities </vt:lpstr>
      <vt:lpstr>PowerPoint Presentation</vt:lpstr>
      <vt:lpstr>Email Notifications</vt:lpstr>
      <vt:lpstr>Email Notifications</vt:lpstr>
      <vt:lpstr>PowerPoint Presentation</vt:lpstr>
      <vt:lpstr>ERCOT ListServ</vt:lpstr>
      <vt:lpstr>Checkpoint Question</vt:lpstr>
      <vt:lpstr>PowerPoint Presentation</vt:lpstr>
      <vt:lpstr>D2D Issues: Missing Enrollment Transactions</vt:lpstr>
      <vt:lpstr>PowerPoint Presentation</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PowerPoint Presentation</vt:lpstr>
      <vt:lpstr>Switch Hold</vt:lpstr>
      <vt:lpstr>Types of Switch Hold</vt:lpstr>
      <vt:lpstr>Types of Switch Hold </vt:lpstr>
      <vt:lpstr>Switch Hold Removal for Purposes of a Move In </vt:lpstr>
      <vt:lpstr>Switch Hold Removal for Purposes of a Move In</vt:lpstr>
      <vt:lpstr>Switch Hold Removal</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PowerPoint Presentation</vt:lpstr>
      <vt:lpstr>What is an IAG?</vt:lpstr>
      <vt:lpstr>Gaining CR and Losing CR</vt:lpstr>
      <vt:lpstr>Reference Documents </vt:lpstr>
      <vt:lpstr>How does an IAG occur?</vt:lpstr>
      <vt:lpstr>Who does an IAG impact?</vt:lpstr>
      <vt:lpstr>How is the Market impacted?</vt:lpstr>
      <vt:lpstr>Questions</vt:lpstr>
      <vt:lpstr>PowerPoint Presentation</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PowerPoint Presentation</vt:lpstr>
      <vt:lpstr>Inadvertent Gain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PowerPoint Presentation</vt:lpstr>
      <vt:lpstr>MVO vs IAG</vt:lpstr>
      <vt:lpstr>3rd Party Transactions</vt:lpstr>
      <vt:lpstr>Escalation for resolution of IAGs</vt:lpstr>
      <vt:lpstr>Expected Level of Performance</vt:lpstr>
      <vt:lpstr>No Current Occupant</vt:lpstr>
      <vt:lpstr>Switch Hold on IAG</vt:lpstr>
      <vt:lpstr>Self-Service Portals (online enrollment/Multi-Family Portals)</vt:lpstr>
      <vt:lpstr>Linking IAL Issues with Customer Rescission</vt:lpstr>
      <vt:lpstr>Questions</vt:lpstr>
      <vt:lpstr>PowerPoint Presentation</vt:lpstr>
      <vt:lpstr>Monthly IAG/IAL Reporting</vt:lpstr>
      <vt:lpstr>Monthly IAG / IAL Statistics</vt:lpstr>
      <vt:lpstr>Monthly Top 10 – IAG / IAL Statistics </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 </vt:lpstr>
      <vt:lpstr>Market Performance - % of enrollments</vt:lpstr>
      <vt:lpstr>Market Performance – Resolution Days</vt:lpstr>
      <vt:lpstr>Inadvertent Gain Process Timeline</vt:lpstr>
      <vt:lpstr>Inadvertent Gain Process Timeline – Data Analysis</vt:lpstr>
      <vt:lpstr>Market Challenge</vt:lpstr>
      <vt:lpstr>Checkpoint Question #1</vt:lpstr>
      <vt:lpstr>Checkpoint Question #2</vt:lpstr>
      <vt:lpstr>Checkpoint Question #3</vt:lpstr>
      <vt:lpstr>Questions</vt:lpstr>
      <vt:lpstr>PowerPoint Presentation</vt:lpstr>
      <vt:lpstr>Siebel Change</vt:lpstr>
      <vt:lpstr>Examples of Siebel Change/Info</vt:lpstr>
      <vt:lpstr>PowerPoint Presentation</vt:lpstr>
      <vt:lpstr>Data Extract Variance (DEV) Overview</vt:lpstr>
      <vt:lpstr>Checkpoint Question</vt:lpstr>
      <vt:lpstr>Checkpoint Question</vt:lpstr>
      <vt:lpstr>PowerPoint Presentation</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Bulk Insert: Report Destination</vt:lpstr>
      <vt:lpstr>Bulk Insert: Report Destination</vt:lpstr>
      <vt:lpstr>Checkpoint Question</vt:lpstr>
      <vt:lpstr>Checkpoint Question</vt:lpstr>
      <vt:lpstr>PowerPoint Presentation</vt:lpstr>
      <vt:lpstr>Additional Day to Day Subtypes - summary</vt:lpstr>
      <vt:lpstr>Additional Day to Day Subtypes – summary – cont.</vt:lpstr>
      <vt:lpstr>Additional Day to Day Subtypes – summary – cont.</vt:lpstr>
      <vt:lpstr>PowerPoint Presentation</vt:lpstr>
      <vt:lpstr>D2D Issues: Other</vt:lpstr>
      <vt:lpstr>PowerPoint Presentation</vt:lpstr>
      <vt:lpstr>MarkeTrak Background Reporting</vt:lpstr>
      <vt:lpstr>MarkeTrak Background Reporting</vt:lpstr>
      <vt:lpstr>MarkeTrak Background Reporting</vt:lpstr>
      <vt:lpstr>MarkeTrak Training</vt:lpstr>
      <vt:lpstr>PowerPoint Presentation</vt:lpstr>
      <vt:lpstr>PowerPoint Presentation</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Wiegand, Sheri</cp:lastModifiedBy>
  <cp:revision>83</cp:revision>
  <dcterms:created xsi:type="dcterms:W3CDTF">2019-07-11T15:23:42Z</dcterms:created>
  <dcterms:modified xsi:type="dcterms:W3CDTF">2021-03-16T23:11:50Z</dcterms:modified>
</cp:coreProperties>
</file>