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2993" autoAdjust="0"/>
  </p:normalViewPr>
  <p:slideViewPr>
    <p:cSldViewPr showGuides="1">
      <p:cViewPr varScale="1">
        <p:scale>
          <a:sx n="80" d="100"/>
          <a:sy n="80" d="100"/>
        </p:scale>
        <p:origin x="2472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28,982,244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5,999,684</a:t>
            </a:r>
            <a:r>
              <a:rPr lang="en-US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20.70%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660,966</a:t>
            </a:r>
            <a:r>
              <a:rPr lang="en-US" dirty="0" smtClean="0"/>
              <a:t>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2.28</a:t>
            </a:r>
            <a:r>
              <a:rPr lang="en-US" dirty="0" smtClean="0"/>
              <a:t>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136,033 MW*s on 1/30/2021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11/3/2018.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210,940 </a:t>
            </a:r>
            <a:r>
              <a:rPr lang="en-US" sz="1600" b="1" dirty="0" smtClean="0">
                <a:solidFill>
                  <a:schemeClr val="accent2"/>
                </a:solidFill>
              </a:rPr>
              <a:t>MW*s</a:t>
            </a:r>
            <a:endParaRPr lang="en-US" sz="1600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330,433 MW*s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 </a:t>
            </a:r>
            <a:r>
              <a:rPr lang="en-US" sz="1600" dirty="0" smtClean="0">
                <a:solidFill>
                  <a:schemeClr val="accent2"/>
                </a:solidFill>
              </a:rPr>
              <a:t>on Feb</a:t>
            </a:r>
            <a:r>
              <a:rPr lang="en-US" sz="1600" baseline="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14th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14,1033 MW*s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on Feb 4th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93.04% @ 02/04/2021 13:00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most of the hour. The largest expected gen dev was -1903 MW @ 13:07 mostly due to wind and solar.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 thermal unit experienced significant deviation from basepoint due to unit testing.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generation consistently ramped down throughout the hour from 16755 MW to 13330 MW (3425 MW). The largest down ramp observed was -405 MW/5 Min.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Solar ramped down from 4027 MW to 3771 MW (256 MW) between 13:25 and 13:30.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during the period of negative expected gen. dev.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Manual SCED reset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SCED was run manually multiple times.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85.00% @ 02/06/2021 17:00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Expected Generation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Deviation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most of the hour. The largest expected gen dev was -2828 MW @ 17:48, mostly due to wind and solar.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generation consistently ramped down throughout the hour from 10362 MW to 6216 MW (4146 MW). The largest down ramp was -445 MW/5 Min. Coincides with the solar ramp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during the period of negative expected gen. dev.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 SCED reset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SCED was manually run at 17:47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     35.05% @ 02/13/2021 08:00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Derates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/Trip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conventional resources were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derated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during this hour and a resource tripped @8:36.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Deviation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Expected gen dev was negative throughout the hour. The largest expected generation dev was -1369 MW @ 8:44, mostly due to unit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derates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wind ramp down.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 Ramps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generation was on down ramp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later half of the hour. The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 down ramp  of 125 MW/5 Min between 8:35 and 8:40 coincides with the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trip.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 offset of 300 MW was applied @ 08:40 and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450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 @ 08:42.  A total of 724.96 MW of RRS was deployed @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08:36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      2.36% @ 2/23/2021 23:00 (high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Generation Deviation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The Expected gen dev from wind generation is positive throughout the hour. The largest expected gen dev was +591 MW @ 23:23.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Several wind resources were deviating from the basepoints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en-US" b="1" baseline="0" dirty="0" smtClean="0"/>
              <a:t>Regulation</a:t>
            </a:r>
            <a:r>
              <a:rPr lang="en-US" baseline="0" dirty="0" smtClean="0"/>
              <a:t>: Regulation down exhausted during the period of positive expected gen dev.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         </a:t>
            </a:r>
            <a:r>
              <a:rPr lang="en-US" b="1" baseline="0" dirty="0" smtClean="0"/>
              <a:t>Manual SCED reset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         SCED was run manually multiple times.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Occurred on 02/13/2021</a:t>
            </a:r>
            <a:r>
              <a:rPr lang="en-US" baseline="0" dirty="0" smtClean="0"/>
              <a:t> (5) and 2/15 – 2/16 (47)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16.91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12.01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60.59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r>
              <a:rPr lang="en-US" sz="1600" dirty="0" smtClean="0">
                <a:solidFill>
                  <a:schemeClr val="accent2"/>
                </a:solidFill>
              </a:rPr>
              <a:t>                                                                           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February</a:t>
            </a:r>
            <a:r>
              <a:rPr lang="en-US" b="1" dirty="0" smtClean="0"/>
              <a:t> </a:t>
            </a:r>
            <a:r>
              <a:rPr lang="en-US" b="1" dirty="0" smtClean="0"/>
              <a:t>2021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March</a:t>
            </a:r>
            <a:r>
              <a:rPr lang="en-US" dirty="0" smtClean="0"/>
              <a:t> 10</a:t>
            </a:r>
            <a:r>
              <a:rPr lang="en-US" baseline="30000" dirty="0" smtClean="0"/>
              <a:t>th</a:t>
            </a:r>
            <a:r>
              <a:rPr lang="en-US" dirty="0" smtClean="0"/>
              <a:t>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28011"/>
            <a:ext cx="7587217" cy="53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86" y="793143"/>
            <a:ext cx="7411840" cy="5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7963"/>
            <a:ext cx="7467600" cy="5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93376"/>
            <a:ext cx="7315200" cy="53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February</a:t>
            </a:r>
            <a:r>
              <a:rPr lang="en-US" dirty="0" smtClean="0"/>
              <a:t>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155.58%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169.53%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52</a:t>
            </a:r>
            <a:r>
              <a:rPr lang="en-US" sz="1800" dirty="0" smtClean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8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16.91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60.59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28,982,244</a:t>
            </a:r>
            <a:r>
              <a:rPr lang="en-US" sz="1600" dirty="0"/>
              <a:t>  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5,999,684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20.70% 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660,966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2.28%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210,940 </a:t>
            </a:r>
            <a:r>
              <a:rPr lang="en-US" sz="1600" b="1" dirty="0" smtClean="0">
                <a:solidFill>
                  <a:schemeClr val="accent2"/>
                </a:solidFill>
              </a:rPr>
              <a:t>MW*s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330,433 </a:t>
            </a:r>
            <a:r>
              <a:rPr lang="en-US" sz="1600" b="1" dirty="0" smtClean="0">
                <a:solidFill>
                  <a:schemeClr val="accent2"/>
                </a:solidFill>
              </a:rPr>
              <a:t>MW*s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Feb 14th</a:t>
            </a:r>
          </a:p>
          <a:p>
            <a:pPr lvl="1"/>
            <a:r>
              <a:rPr lang="en-US" sz="1600" b="1" dirty="0">
                <a:solidFill>
                  <a:schemeClr val="accent2"/>
                </a:solidFill>
              </a:rPr>
              <a:t>Min: 14,1033 </a:t>
            </a:r>
            <a:r>
              <a:rPr lang="en-US" sz="1600" b="1" dirty="0" smtClean="0">
                <a:solidFill>
                  <a:schemeClr val="accent2"/>
                </a:solidFill>
              </a:rPr>
              <a:t>MW*s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>
                <a:solidFill>
                  <a:schemeClr val="accent2"/>
                </a:solidFill>
              </a:rPr>
              <a:t>Feb 4th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315200" cy="5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399"/>
            <a:ext cx="7239000" cy="52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467600" cy="53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784412"/>
            <a:ext cx="7467600" cy="54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7315200" cy="53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02" y="762000"/>
            <a:ext cx="7544177" cy="54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87400"/>
            <a:ext cx="7450797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4724400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r>
              <a:rPr lang="en-US" dirty="0" smtClean="0"/>
              <a:t>-21 </a:t>
            </a:r>
            <a:r>
              <a:rPr lang="en-US" dirty="0"/>
              <a:t>CPS1 (%): </a:t>
            </a:r>
            <a:r>
              <a:rPr lang="en-US" dirty="0" smtClean="0"/>
              <a:t>155.58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52 BAAL exceedance(s) in Feb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2" y="914399"/>
            <a:ext cx="7932977" cy="518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1143000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Feb</a:t>
            </a:r>
            <a:r>
              <a:rPr lang="en-US" dirty="0" smtClean="0"/>
              <a:t>-21 </a:t>
            </a:r>
            <a:r>
              <a:rPr lang="en-US" dirty="0"/>
              <a:t>CPS1 (%): </a:t>
            </a:r>
            <a:r>
              <a:rPr lang="en-US" dirty="0" smtClean="0"/>
              <a:t>155.58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6549"/>
            <a:ext cx="7467599" cy="5328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9906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169.53%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796540"/>
            <a:ext cx="7391399" cy="5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7543800" cy="54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72233</TotalTime>
  <Words>880</Words>
  <Application>Microsoft Office PowerPoint</Application>
  <PresentationFormat>On-screen Show (4:3)</PresentationFormat>
  <Paragraphs>198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February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2019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977</cp:revision>
  <cp:lastPrinted>2016-01-21T20:53:15Z</cp:lastPrinted>
  <dcterms:created xsi:type="dcterms:W3CDTF">2016-01-21T15:20:31Z</dcterms:created>
  <dcterms:modified xsi:type="dcterms:W3CDTF">2021-03-09T20:34:14Z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