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345" r:id="rId10"/>
    <p:sldId id="346" r:id="rId11"/>
    <p:sldId id="347" r:id="rId12"/>
    <p:sldId id="29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8752" autoAdjust="0"/>
  </p:normalViewPr>
  <p:slideViewPr>
    <p:cSldViewPr showGuides="1">
      <p:cViewPr varScale="1">
        <p:scale>
          <a:sx n="120" d="100"/>
          <a:sy n="120" d="100"/>
        </p:scale>
        <p:origin x="610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March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March 11,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Highlights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Passport Impacts </a:t>
            </a:r>
            <a:r>
              <a:rPr lang="en-US" sz="1800" dirty="0"/>
              <a:t>2021–2024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8278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January Release – Off-Cycle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dirty="0"/>
              <a:t>– 1/1/2021</a:t>
            </a:r>
            <a:r>
              <a:rPr lang="en-US" sz="1800" i="1" dirty="0" smtClean="0">
                <a:solidFill>
                  <a:srgbClr val="00B050"/>
                </a:solidFill>
              </a:rPr>
              <a:t>	Complete</a:t>
            </a: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NPRR1055 – </a:t>
            </a:r>
            <a:r>
              <a:rPr lang="en-US" sz="1400" dirty="0"/>
              <a:t>Market Notice and ERCOT Discretion re Late-Filed NOIE Eligibility Attestations for PTP Obligations with Links to an Option Bid </a:t>
            </a:r>
            <a:r>
              <a:rPr lang="en-US" sz="1400" dirty="0" smtClean="0"/>
              <a:t>Awards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February Release </a:t>
            </a:r>
            <a:r>
              <a:rPr lang="en-US" sz="1800" dirty="0"/>
              <a:t>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2/4/2020 </a:t>
            </a:r>
            <a:r>
              <a:rPr lang="en-US" sz="1800" dirty="0"/>
              <a:t>– </a:t>
            </a:r>
            <a:r>
              <a:rPr lang="en-US" sz="1800" dirty="0" smtClean="0"/>
              <a:t>2/6/2020</a:t>
            </a:r>
            <a:r>
              <a:rPr lang="en-US" sz="1800" i="1" dirty="0">
                <a:solidFill>
                  <a:srgbClr val="00B050"/>
                </a:solidFill>
              </a:rPr>
              <a:t>	 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NPRR902(a) – </a:t>
            </a:r>
            <a:r>
              <a:rPr lang="en-US" sz="1400" dirty="0"/>
              <a:t>ERCOT Critical Energy Infrastructure </a:t>
            </a:r>
            <a:r>
              <a:rPr lang="en-US" sz="1400" dirty="0" smtClean="0"/>
              <a:t>Information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New MPIM Market Participant role for ECEII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NOGRR195 – </a:t>
            </a:r>
            <a:r>
              <a:rPr lang="en-US" sz="1400" dirty="0"/>
              <a:t>Generator Voltage Control Tolerance </a:t>
            </a:r>
            <a:r>
              <a:rPr lang="en-US" sz="1400" dirty="0" smtClean="0"/>
              <a:t>Band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MMS/OS Tech Refresh </a:t>
            </a:r>
            <a:r>
              <a:rPr lang="en-US" sz="1800" dirty="0" smtClean="0"/>
              <a:t>Go-Live </a:t>
            </a:r>
            <a:r>
              <a:rPr lang="en-US" sz="1800" dirty="0"/>
              <a:t>– </a:t>
            </a:r>
            <a:r>
              <a:rPr lang="en-US" sz="1700" strike="sngStrike" dirty="0" smtClean="0"/>
              <a:t>2/11/2021</a:t>
            </a:r>
            <a:r>
              <a:rPr lang="en-US" sz="1800" dirty="0" smtClean="0"/>
              <a:t> –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3/4/2021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dirty="0"/>
          </a:p>
          <a:p>
            <a:pPr marL="0" indent="0">
              <a:buNone/>
              <a:tabLst>
                <a:tab pos="2176463" algn="l"/>
                <a:tab pos="7199313" algn="l"/>
              </a:tabLst>
            </a:pP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ERCOT decommissions old Market Information System (MIS) portlet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site	</a:t>
            </a:r>
            <a:r>
              <a:rPr lang="en-US" sz="1600" i="1" dirty="0">
                <a:solidFill>
                  <a:srgbClr val="00B050"/>
                </a:solidFill>
              </a:rPr>
              <a:t>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700" strike="sngStrike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Date changed to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2/24/2021</a:t>
            </a:r>
            <a:endParaRPr lang="en-US" sz="1700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 smtClean="0"/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NPRR902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– ERCOT Critical Energy Infrastructure Information workshop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canceled</a:t>
            </a:r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Reschedule date TBD</a:t>
            </a:r>
            <a:endParaRPr lang="en-US" sz="17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78863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r>
                        <a:rPr kumimoji="0" lang="en-US" sz="9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46943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72703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1042842"/>
                <a:gridCol w="7756217"/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825(b), 826, 841, 857, 879, 885, 918, 935(b), 936, 939, 941, 945, 962, 965, 1020, 1030, 1032, 1034, 1040, 1051</a:t>
                      </a:r>
                    </a:p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SCRs: 789 P, 799, 800, 805, 809, 812                                      Others: PGRR066 </a:t>
                      </a:r>
                      <a:endParaRPr lang="en-US" sz="9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61749" y="1355698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98047" y="1355698"/>
            <a:ext cx="37054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5281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898329" y="4262453"/>
            <a:ext cx="1426464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SCR804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dirty="0" smtClean="0"/>
              <a:t>Go-Live – </a:t>
            </a:r>
            <a:r>
              <a:rPr lang="en-US" sz="1050" b="0" dirty="0" smtClean="0">
                <a:solidFill>
                  <a:srgbClr val="FF0000"/>
                </a:solidFill>
              </a:rPr>
              <a:t>April </a:t>
            </a:r>
            <a:r>
              <a:rPr lang="en-US" sz="1050" b="0" dirty="0" smtClean="0">
                <a:solidFill>
                  <a:srgbClr val="FF0000"/>
                </a:solidFill>
              </a:rPr>
              <a:t>2021</a:t>
            </a:r>
            <a:endParaRPr lang="en-US" sz="1050" b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 smtClean="0"/>
              <a:t>TO training in </a:t>
            </a:r>
            <a:r>
              <a:rPr lang="en-US" sz="1050" b="0" kern="0" dirty="0" smtClean="0">
                <a:solidFill>
                  <a:srgbClr val="FF0000"/>
                </a:solidFill>
              </a:rPr>
              <a:t>March</a:t>
            </a:r>
            <a:endParaRPr lang="en-US" sz="1050" b="0" kern="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107687" y="2888548"/>
            <a:ext cx="1472227" cy="11079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 – </a:t>
            </a:r>
            <a:r>
              <a:rPr lang="en-US" sz="1200" dirty="0" smtClean="0"/>
              <a:t>May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Market Info &amp; Grid Info to new platform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Improved dashboards and displays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Replace </a:t>
            </a:r>
            <a:r>
              <a:rPr lang="en-US" sz="900" b="0" dirty="0" err="1" smtClean="0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187274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Dec.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New navigation</a:t>
            </a:r>
            <a:endParaRPr lang="en-US" sz="900" b="0" kern="0" dirty="0"/>
          </a:p>
        </p:txBody>
      </p: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515462" y="4060839"/>
            <a:ext cx="2196966" cy="8771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Go-Lives Due to </a:t>
            </a:r>
            <a:r>
              <a:rPr lang="en-US" sz="1200" u="sng" dirty="0" smtClean="0"/>
              <a:t>MMS/OS Delay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NPRR904, NPRR1006, OBDRR009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NPRR930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NPRR1019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4572000" y="215365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June</a:t>
            </a:r>
            <a:endParaRPr lang="en-US" sz="1200" kern="0" dirty="0"/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258797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611561" y="3289300"/>
            <a:ext cx="149612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4/29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905000" y="2198465"/>
            <a:ext cx="2691" cy="1078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</a:t>
            </a:r>
            <a:r>
              <a:rPr lang="en-US" sz="1200" dirty="0" smtClean="0">
                <a:solidFill>
                  <a:srgbClr val="FF0000"/>
                </a:solidFill>
              </a:rPr>
              <a:t>/15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46656"/>
            <a:ext cx="8949560" cy="5577944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On 10/16/2020, ERCOT initiated 2 projects to deliver several Revision Requests relating to ESR and DGR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PR353-01  BES Combo Model Implementation   </a:t>
            </a:r>
            <a:r>
              <a:rPr lang="en-US" sz="1400" dirty="0" smtClean="0">
                <a:solidFill>
                  <a:srgbClr val="FF0000"/>
                </a:solidFill>
              </a:rPr>
              <a:t>(gate to Execution phase </a:t>
            </a:r>
            <a:r>
              <a:rPr lang="en-US" sz="1400" dirty="0" smtClean="0">
                <a:solidFill>
                  <a:srgbClr val="FF0000"/>
                </a:solidFill>
              </a:rPr>
              <a:t>in May 2021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Target go-live TBD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/>
              <a:t>Base Point Deviation Settlement </a:t>
            </a:r>
            <a:r>
              <a:rPr lang="en-US" sz="1200" dirty="0" smtClean="0"/>
              <a:t>&amp; Deployment Performance </a:t>
            </a:r>
            <a:r>
              <a:rPr lang="en-US" sz="1200" dirty="0"/>
              <a:t>Metrics for </a:t>
            </a:r>
            <a:r>
              <a:rPr lang="en-US" sz="1200" dirty="0" smtClean="0"/>
              <a:t>ESRs </a:t>
            </a:r>
            <a:r>
              <a:rPr lang="en-US" sz="1200" dirty="0"/>
              <a:t>(Combo Model)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Requirements for Certain </a:t>
            </a:r>
            <a:r>
              <a:rPr lang="en-US" sz="1200" dirty="0" smtClean="0"/>
              <a:t>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NOGRR204</a:t>
            </a:r>
            <a:r>
              <a:rPr lang="en-US" sz="1200" dirty="0" smtClean="0"/>
              <a:t>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NOGRR208</a:t>
            </a:r>
            <a:r>
              <a:rPr lang="en-US" sz="1200" dirty="0" smtClean="0"/>
              <a:t>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OBDRR017</a:t>
            </a:r>
            <a:r>
              <a:rPr lang="en-US" sz="1200" dirty="0" smtClean="0"/>
              <a:t>	– </a:t>
            </a:r>
            <a:r>
              <a:rPr lang="en-US" sz="1200" dirty="0"/>
              <a:t>Related to NPRR987, </a:t>
            </a:r>
            <a:r>
              <a:rPr lang="en-US" sz="1200" dirty="0" smtClean="0"/>
              <a:t>BESTF-3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PGRR081</a:t>
            </a:r>
            <a:r>
              <a:rPr lang="en-US" sz="1200" dirty="0"/>
              <a:t>	</a:t>
            </a:r>
            <a:r>
              <a:rPr lang="en-US" sz="1200" dirty="0" smtClean="0"/>
              <a:t>– </a:t>
            </a:r>
            <a:r>
              <a:rPr lang="en-US" sz="1200" dirty="0"/>
              <a:t>Related </a:t>
            </a:r>
            <a:r>
              <a:rPr lang="en-US" sz="1200" dirty="0" smtClean="0"/>
              <a:t>to NPRR1026, BESTF-7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RRGRR023</a:t>
            </a:r>
            <a:r>
              <a:rPr lang="en-US" sz="1200" dirty="0" smtClean="0"/>
              <a:t>	– Related </a:t>
            </a:r>
            <a:r>
              <a:rPr lang="en-US" sz="1200" dirty="0"/>
              <a:t>to NPRR1002, </a:t>
            </a:r>
            <a:r>
              <a:rPr lang="en-US" sz="1200" dirty="0" smtClean="0"/>
              <a:t>BESTF-5</a:t>
            </a:r>
          </a:p>
          <a:p>
            <a:pPr marL="914400" lvl="2" indent="0">
              <a:buNone/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PR354-01  DGR/DESR Implementation   </a:t>
            </a:r>
            <a:r>
              <a:rPr lang="en-US" sz="1400" dirty="0" smtClean="0">
                <a:solidFill>
                  <a:srgbClr val="FF0000"/>
                </a:solidFill>
              </a:rPr>
              <a:t>(gate to Execution phase </a:t>
            </a:r>
            <a:r>
              <a:rPr lang="en-US" sz="1400" dirty="0" smtClean="0">
                <a:solidFill>
                  <a:srgbClr val="FF0000"/>
                </a:solidFill>
              </a:rPr>
              <a:t>in late April 2021)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>
                <a:solidFill>
                  <a:srgbClr val="FF0000"/>
                </a:solidFill>
              </a:rPr>
              <a:t>Target go-live </a:t>
            </a:r>
            <a:r>
              <a:rPr lang="en-US" sz="1400" b="1" dirty="0" smtClean="0">
                <a:solidFill>
                  <a:srgbClr val="FF0000"/>
                </a:solidFill>
              </a:rPr>
              <a:t>2021-R5  </a:t>
            </a:r>
            <a:r>
              <a:rPr lang="en-US" sz="1200" dirty="0" smtClean="0">
                <a:solidFill>
                  <a:srgbClr val="FF0000"/>
                </a:solidFill>
              </a:rPr>
              <a:t>(to be confirmed at gate to Execution)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</a:t>
            </a:r>
            <a:r>
              <a:rPr lang="en-US" sz="1200" dirty="0" smtClean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NPRR1052	– </a:t>
            </a:r>
            <a:r>
              <a:rPr lang="en-US" sz="1200" dirty="0"/>
              <a:t>Load Zone Pricing for Settlement Only Storage Prior to NPRR995 </a:t>
            </a:r>
            <a:r>
              <a:rPr lang="en-US" sz="1200" dirty="0" smtClean="0"/>
              <a:t>Implementation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NOGRR212</a:t>
            </a:r>
            <a:r>
              <a:rPr lang="en-US" sz="1200" dirty="0" smtClean="0"/>
              <a:t>	– </a:t>
            </a:r>
            <a:r>
              <a:rPr lang="en-US" sz="1200" dirty="0"/>
              <a:t>Related to </a:t>
            </a:r>
            <a:r>
              <a:rPr lang="en-US" sz="1200" dirty="0" smtClean="0"/>
              <a:t>NPRR1016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</a:t>
            </a:r>
            <a:r>
              <a:rPr lang="en-US" sz="1200" dirty="0" smtClean="0"/>
              <a:t>NPRR1016</a:t>
            </a: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</a:t>
            </a:r>
            <a:r>
              <a:rPr lang="en-US" sz="1200" b="0" dirty="0" smtClean="0"/>
              <a:t>: Energy Storage </a:t>
            </a:r>
            <a:r>
              <a:rPr lang="en-US" sz="1200" b="0" dirty="0" smtClean="0"/>
              <a:t>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  <a:endParaRPr lang="en-US" sz="1200" b="0" dirty="0"/>
          </a:p>
        </p:txBody>
      </p:sp>
      <p:sp>
        <p:nvSpPr>
          <p:cNvPr id="7" name="TextBox 22"/>
          <p:cNvSpPr txBox="1">
            <a:spLocks noChangeArrowheads="1"/>
          </p:cNvSpPr>
          <p:nvPr/>
        </p:nvSpPr>
        <p:spPr bwMode="auto">
          <a:xfrm>
            <a:off x="2895600" y="6319759"/>
            <a:ext cx="3235424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0" dirty="0" smtClean="0">
                <a:solidFill>
                  <a:srgbClr val="FF0000"/>
                </a:solidFill>
              </a:rPr>
              <a:t>Red text = New addition since last report</a:t>
            </a:r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5626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Passport </a:t>
            </a:r>
            <a:r>
              <a:rPr lang="en-US" sz="2400" dirty="0"/>
              <a:t>Impacts </a:t>
            </a:r>
            <a:r>
              <a:rPr lang="en-US" sz="2400" dirty="0" smtClean="0"/>
              <a:t>2021–2024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30" y="990600"/>
            <a:ext cx="8991600" cy="509752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Impact Analysis postings will begin reporting potential Passport impacts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Passport Schedule Risk Assessment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Risk to Passport project if Revision Request is implemented in 2021-2024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IA will report one of three risk conclusions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No risk to Passport schedule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Potential risk to Passport schedule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Significant risk to Passport schedule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Passport Cost Impact (optional analysis from Passport Program)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Additional cost if implemented in current systems AND in Passport systems under development</a:t>
            </a:r>
          </a:p>
          <a:p>
            <a:pPr marL="457200" lvl="1" indent="0">
              <a:buNone/>
              <a:tabLst>
                <a:tab pos="2176463" algn="l"/>
                <a:tab pos="7199313" algn="l"/>
              </a:tabLst>
            </a:pPr>
            <a:endParaRPr lang="en-US" sz="14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Passport assessment of “Not Started” Revision Requests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Passport requirements are in progress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Teams need to understand which “Not Started” RRs need to be included in requirements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ERCOT is working on a recommendation for the sequencing of these items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Results to be brought to an upcoming PRS meeting (target = </a:t>
            </a:r>
            <a:r>
              <a:rPr lang="en-US" sz="1600" strike="sngStrike" dirty="0" smtClean="0"/>
              <a:t>March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TBD</a:t>
            </a:r>
            <a:r>
              <a:rPr lang="en-US" sz="1600" dirty="0" smtClean="0"/>
              <a:t>)</a:t>
            </a: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283517"/>
              </p:ext>
            </p:extLst>
          </p:nvPr>
        </p:nvGraphicFramePr>
        <p:xfrm>
          <a:off x="89933" y="1069790"/>
          <a:ext cx="8955921" cy="2968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123"/>
                <a:gridCol w="2236132"/>
                <a:gridCol w="771080"/>
                <a:gridCol w="693972"/>
                <a:gridCol w="4009614"/>
              </a:tblGrid>
              <a:tr h="501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133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to CRR Repossession Process</a:t>
                      </a:r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3500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$250k-$350k,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10-14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Area: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 2022 start due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conflicts with in-flight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impact to Passport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3167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to ERS Testing Requirements and Other ERS Items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&lt;$5k O&amp;M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Area: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project required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3310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75045"/>
              </p:ext>
            </p:extLst>
          </p:nvPr>
        </p:nvGraphicFramePr>
        <p:xfrm>
          <a:off x="3467410" y="852224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234574</TotalTime>
  <Words>718</Words>
  <Application>Microsoft Office PowerPoint</Application>
  <PresentationFormat>On-screen Show (4:3)</PresentationFormat>
  <Paragraphs>295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ESR and DGR Pre-Passport Projects</vt:lpstr>
      <vt:lpstr>Passport Impacts 2021–2024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2468</cp:revision>
  <cp:lastPrinted>2020-02-05T17:47:59Z</cp:lastPrinted>
  <dcterms:created xsi:type="dcterms:W3CDTF">2016-01-21T15:20:31Z</dcterms:created>
  <dcterms:modified xsi:type="dcterms:W3CDTF">2021-03-09T18:19:12Z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