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29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3/9/2021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653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3/11/21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algn="l"/>
            <a:endParaRPr lang="en-US" sz="16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NPRR956</a:t>
            </a:r>
            <a:r>
              <a:rPr lang="en-US" sz="2000" dirty="0">
                <a:solidFill>
                  <a:schemeClr val="tx1"/>
                </a:solidFill>
              </a:rPr>
              <a:t>, Designation of Providers of Transmission Additions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NPRR981</a:t>
            </a:r>
            <a:r>
              <a:rPr lang="en-US" sz="2000" dirty="0">
                <a:solidFill>
                  <a:schemeClr val="tx1"/>
                </a:solidFill>
              </a:rPr>
              <a:t>, Day-Ahead Market Price Correction Process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NPRR995</a:t>
            </a:r>
            <a:r>
              <a:rPr lang="en-US" sz="2000" dirty="0">
                <a:solidFill>
                  <a:schemeClr val="tx1"/>
                </a:solidFill>
              </a:rPr>
              <a:t>, RTF-6 Create Definition and Terms for Settlement Only Energy Storage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NPRR1005,</a:t>
            </a:r>
            <a:r>
              <a:rPr lang="en-US" sz="2000" dirty="0">
                <a:solidFill>
                  <a:schemeClr val="tx1"/>
                </a:solidFill>
              </a:rPr>
              <a:t> Clarify Definition of Point of Interconnection (POI) and Add Definition Point of Interconnection Bus (POIB)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NPRR1056</a:t>
            </a:r>
            <a:r>
              <a:rPr lang="en-US" sz="2000" dirty="0">
                <a:solidFill>
                  <a:schemeClr val="tx1"/>
                </a:solidFill>
              </a:rPr>
              <a:t>, Market Impact Generic Transmission Constraint (GTC) Notification (ROS and 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NPRR1058</a:t>
            </a:r>
            <a:r>
              <a:rPr lang="en-US" sz="2000" dirty="0">
                <a:solidFill>
                  <a:schemeClr val="tx1"/>
                </a:solidFill>
              </a:rPr>
              <a:t>, Resource Offer Modernization for Real-Time Co-Optimization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NPRR1063</a:t>
            </a:r>
            <a:r>
              <a:rPr lang="en-US" sz="2000" dirty="0">
                <a:solidFill>
                  <a:schemeClr val="tx1"/>
                </a:solidFill>
              </a:rPr>
              <a:t>, Dynamic Rating Transparency (ROS and 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NPRR1064</a:t>
            </a:r>
            <a:r>
              <a:rPr lang="en-US" sz="2000" dirty="0">
                <a:solidFill>
                  <a:schemeClr val="tx1"/>
                </a:solidFill>
              </a:rPr>
              <a:t>, Identification of Chronic Congestion (ROS)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NPRR1067</a:t>
            </a:r>
            <a:r>
              <a:rPr lang="en-US" sz="2000" dirty="0">
                <a:solidFill>
                  <a:schemeClr val="tx1"/>
                </a:solidFill>
              </a:rPr>
              <a:t>, Market Entry Qualifications, Continued Participation Requirements, and Credit Risk Assessment (WMS)</a:t>
            </a:r>
          </a:p>
          <a:p>
            <a:pPr algn="l"/>
            <a:endParaRPr lang="en-US" sz="11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8/13/20 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NPRR1014</a:t>
            </a:r>
            <a:r>
              <a:rPr lang="en-US" sz="1600" dirty="0">
                <a:solidFill>
                  <a:schemeClr val="tx1"/>
                </a:solidFill>
              </a:rPr>
              <a:t>, BESTF-4 Energy Storage Resource Single Model (BESTF)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NPRR1017</a:t>
            </a:r>
            <a:r>
              <a:rPr lang="en-US" sz="1600" dirty="0">
                <a:solidFill>
                  <a:schemeClr val="tx1"/>
                </a:solidFill>
              </a:rPr>
              <a:t>, Management of Congestion Revenue Rights (CRRs) and Resource Node Removals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NPRR1023</a:t>
            </a:r>
            <a:r>
              <a:rPr lang="en-US" sz="1600" dirty="0">
                <a:solidFill>
                  <a:schemeClr val="tx1"/>
                </a:solidFill>
              </a:rPr>
              <a:t>, Change to CRR Repossession Process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NPRR1024</a:t>
            </a:r>
            <a:r>
              <a:rPr lang="en-US" sz="1600" dirty="0">
                <a:solidFill>
                  <a:schemeClr val="tx1"/>
                </a:solidFill>
              </a:rPr>
              <a:t>, Determination of Significance with Respect to Price Correction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NPRR1026</a:t>
            </a:r>
            <a:r>
              <a:rPr lang="en-US" sz="1600" dirty="0">
                <a:solidFill>
                  <a:schemeClr val="tx1"/>
                </a:solidFill>
              </a:rPr>
              <a:t>, BESTF-7 Self-Limiting Facilities and Self-Limiting Resources (BESTF)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NPRR1028</a:t>
            </a:r>
            <a:r>
              <a:rPr lang="en-US" sz="1600" dirty="0">
                <a:solidFill>
                  <a:schemeClr val="tx1"/>
                </a:solidFill>
              </a:rPr>
              <a:t>, RUC Process Alignment with Resource Limits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NPRR1029</a:t>
            </a:r>
            <a:r>
              <a:rPr lang="en-US" sz="1600" dirty="0">
                <a:solidFill>
                  <a:schemeClr val="tx1"/>
                </a:solidFill>
              </a:rPr>
              <a:t>, BESTF-6 DC-Coupled Resources (BESTF)</a:t>
            </a:r>
          </a:p>
          <a:p>
            <a:pPr algn="l"/>
            <a:endParaRPr lang="en-US" sz="1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11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206</Words>
  <Application>Microsoft Office PowerPoint</Application>
  <PresentationFormat>On-screen Show (4:3)</PresentationFormat>
  <Paragraphs>21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 Revision Requests that may remain Tabled No action required by 3/11/21 PRS </vt:lpstr>
      <vt:lpstr> Revision Requests that may remain Tabled No action required by 8/13/20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144</cp:revision>
  <dcterms:created xsi:type="dcterms:W3CDTF">2012-06-21T12:05:52Z</dcterms:created>
  <dcterms:modified xsi:type="dcterms:W3CDTF">2021-03-09T22:53:54Z</dcterms:modified>
</cp:coreProperties>
</file>