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rendran, Resmi SENA-STX/A/7" userId="52accb71-ece2-4667-b0bc-23b238a51097" providerId="ADAL" clId="{6FCFA7EB-8B44-49B5-B58F-B23C7CD9E12A}"/>
    <pc:docChg chg="undo custSel delSld modSld">
      <pc:chgData name="Surendran, Resmi SENA-STX/A/7" userId="52accb71-ece2-4667-b0bc-23b238a51097" providerId="ADAL" clId="{6FCFA7EB-8B44-49B5-B58F-B23C7CD9E12A}" dt="2021-03-05T05:44:42.931" v="1463" actId="20577"/>
      <pc:docMkLst>
        <pc:docMk/>
      </pc:docMkLst>
      <pc:sldChg chg="modSp">
        <pc:chgData name="Surendran, Resmi SENA-STX/A/7" userId="52accb71-ece2-4667-b0bc-23b238a51097" providerId="ADAL" clId="{6FCFA7EB-8B44-49B5-B58F-B23C7CD9E12A}" dt="2021-03-05T05:43:29.827" v="1459" actId="20577"/>
        <pc:sldMkLst>
          <pc:docMk/>
          <pc:sldMk cId="333387915" sldId="257"/>
        </pc:sldMkLst>
        <pc:spChg chg="mod">
          <ac:chgData name="Surendran, Resmi SENA-STX/A/7" userId="52accb71-ece2-4667-b0bc-23b238a51097" providerId="ADAL" clId="{6FCFA7EB-8B44-49B5-B58F-B23C7CD9E12A}" dt="2021-03-05T05:43:29.827" v="1459" actId="20577"/>
          <ac:spMkLst>
            <pc:docMk/>
            <pc:sldMk cId="333387915" sldId="257"/>
            <ac:spMk id="3" creationId="{F68F564F-A32A-47D1-911B-E1EE4EFCF616}"/>
          </ac:spMkLst>
        </pc:spChg>
      </pc:sldChg>
      <pc:sldChg chg="modSp">
        <pc:chgData name="Surendran, Resmi SENA-STX/A/7" userId="52accb71-ece2-4667-b0bc-23b238a51097" providerId="ADAL" clId="{6FCFA7EB-8B44-49B5-B58F-B23C7CD9E12A}" dt="2021-03-05T04:16:48.764" v="1" actId="20577"/>
        <pc:sldMkLst>
          <pc:docMk/>
          <pc:sldMk cId="3452119403" sldId="259"/>
        </pc:sldMkLst>
        <pc:spChg chg="mod">
          <ac:chgData name="Surendran, Resmi SENA-STX/A/7" userId="52accb71-ece2-4667-b0bc-23b238a51097" providerId="ADAL" clId="{6FCFA7EB-8B44-49B5-B58F-B23C7CD9E12A}" dt="2021-03-05T04:16:48.764" v="1" actId="20577"/>
          <ac:spMkLst>
            <pc:docMk/>
            <pc:sldMk cId="3452119403" sldId="259"/>
            <ac:spMk id="3" creationId="{F68F564F-A32A-47D1-911B-E1EE4EFCF616}"/>
          </ac:spMkLst>
        </pc:spChg>
      </pc:sldChg>
      <pc:sldChg chg="del">
        <pc:chgData name="Surendran, Resmi SENA-STX/A/7" userId="52accb71-ece2-4667-b0bc-23b238a51097" providerId="ADAL" clId="{6FCFA7EB-8B44-49B5-B58F-B23C7CD9E12A}" dt="2021-03-05T05:13:37.337" v="990" actId="2696"/>
        <pc:sldMkLst>
          <pc:docMk/>
          <pc:sldMk cId="3335650931" sldId="261"/>
        </pc:sldMkLst>
      </pc:sldChg>
      <pc:sldChg chg="del">
        <pc:chgData name="Surendran, Resmi SENA-STX/A/7" userId="52accb71-ece2-4667-b0bc-23b238a51097" providerId="ADAL" clId="{6FCFA7EB-8B44-49B5-B58F-B23C7CD9E12A}" dt="2021-03-05T05:13:37.337" v="991" actId="2696"/>
        <pc:sldMkLst>
          <pc:docMk/>
          <pc:sldMk cId="3278548158" sldId="262"/>
        </pc:sldMkLst>
      </pc:sldChg>
      <pc:sldChg chg="modSp">
        <pc:chgData name="Surendran, Resmi SENA-STX/A/7" userId="52accb71-ece2-4667-b0bc-23b238a51097" providerId="ADAL" clId="{6FCFA7EB-8B44-49B5-B58F-B23C7CD9E12A}" dt="2021-03-05T05:44:42.931" v="1463" actId="20577"/>
        <pc:sldMkLst>
          <pc:docMk/>
          <pc:sldMk cId="2002391523" sldId="263"/>
        </pc:sldMkLst>
        <pc:spChg chg="mod">
          <ac:chgData name="Surendran, Resmi SENA-STX/A/7" userId="52accb71-ece2-4667-b0bc-23b238a51097" providerId="ADAL" clId="{6FCFA7EB-8B44-49B5-B58F-B23C7CD9E12A}" dt="2021-03-05T05:44:42.931" v="1463" actId="20577"/>
          <ac:spMkLst>
            <pc:docMk/>
            <pc:sldMk cId="2002391523" sldId="263"/>
            <ac:spMk id="3" creationId="{E2B16453-45C6-4C94-A3BD-3DA7589407C9}"/>
          </ac:spMkLst>
        </pc:spChg>
      </pc:sldChg>
      <pc:sldChg chg="modSp">
        <pc:chgData name="Surendran, Resmi SENA-STX/A/7" userId="52accb71-ece2-4667-b0bc-23b238a51097" providerId="ADAL" clId="{6FCFA7EB-8B44-49B5-B58F-B23C7CD9E12A}" dt="2021-03-05T05:34:30.959" v="1371" actId="404"/>
        <pc:sldMkLst>
          <pc:docMk/>
          <pc:sldMk cId="1423435083" sldId="264"/>
        </pc:sldMkLst>
        <pc:spChg chg="mod">
          <ac:chgData name="Surendran, Resmi SENA-STX/A/7" userId="52accb71-ece2-4667-b0bc-23b238a51097" providerId="ADAL" clId="{6FCFA7EB-8B44-49B5-B58F-B23C7CD9E12A}" dt="2021-03-05T05:34:30.959" v="1371" actId="404"/>
          <ac:spMkLst>
            <pc:docMk/>
            <pc:sldMk cId="1423435083" sldId="264"/>
            <ac:spMk id="3" creationId="{DEE22720-CDC4-4F7E-BAA1-A414C4557F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220912"/>
          </a:xfrm>
        </p:spPr>
        <p:txBody>
          <a:bodyPr>
            <a:normAutofit/>
          </a:bodyPr>
          <a:lstStyle/>
          <a:p>
            <a:pPr algn="l"/>
            <a:r>
              <a:rPr lang="en-US" sz="6000" dirty="0"/>
              <a:t>WMS Winter Storm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Resmi Surendran</a:t>
            </a:r>
          </a:p>
          <a:p>
            <a:pPr algn="r"/>
            <a:r>
              <a:rPr lang="en-US" dirty="0"/>
              <a:t>TAC Meeting – MARCH 2021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stakeholders provided an extensive list of items for TAC consideration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Identified items spanned the scope of WMS, some were in scope of multiple subcommittees, and some were out of WMS’ scope and/or require policy direction at a higher level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Issues within WMS scope can be categorized into three buckets: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 Items requiring immediate attention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 Process review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 Performance review</a:t>
            </a:r>
            <a:endParaRPr lang="en-US" sz="28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Items Requiring Immediate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b="1" dirty="0"/>
              <a:t> </a:t>
            </a:r>
            <a:r>
              <a:rPr lang="en-US" sz="2800" dirty="0"/>
              <a:t>Changes to recover short fall while minimizing potential for further default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$2.5M / 30 days default uplift invoice cap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Process for replenishing CARD funds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Should netting be done at Counter Party level?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 Low hanging fruits with high impact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DAM</a:t>
            </a:r>
            <a:r>
              <a:rPr lang="en-US" sz="2800" b="1" dirty="0"/>
              <a:t> </a:t>
            </a:r>
            <a:r>
              <a:rPr lang="en-US" sz="2800" dirty="0"/>
              <a:t>Ancillary Service price with Demand Curve or price cap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Including firm load shed in Reliability Deployment Price Adder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2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E226-179F-420E-A434-DFEE7EEF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16453-45C6-4C94-A3BD-3DA758940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875645" cy="4023360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CDR/SARA </a:t>
            </a:r>
            <a:r>
              <a:rPr lang="en-US" sz="2400" dirty="0"/>
              <a:t>- reflecting reliability risk, risk of range of ERCOT emergency events - average Vs sensitivities Vs worst case, extreme and overlapping events,  gas market coincident and offsetting risks, fuel supply – firm/non-firm/storage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Study assumption changes </a:t>
            </a:r>
            <a:r>
              <a:rPr lang="en-US" sz="2400" dirty="0"/>
              <a:t>– RMR, MERM/EORM, Load forecast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Reserves Requirement</a:t>
            </a:r>
            <a:r>
              <a:rPr lang="en-US" sz="2400" dirty="0"/>
              <a:t> – Winter Vs Summer, higher AS quantities, New AS types, higher EEA trigger level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Credit exposure calculations </a:t>
            </a:r>
            <a:r>
              <a:rPr lang="en-US" sz="2400" dirty="0"/>
              <a:t>– DC tie historic Vs Actual, Net DAM/RT Vs separate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RT Operations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Situation Awareness  - fuel availability, PRD available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Cost recovery - compensation for firm fuel, exceptional fuel price process, </a:t>
            </a:r>
            <a:r>
              <a:rPr lang="en-US" sz="2400" dirty="0" err="1"/>
              <a:t>RUCing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39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91DC-E2BD-4AC8-BF07-EA8FDF94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22720-CDC4-4F7E-BAA1-A414C4557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828020" cy="4478866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Resource performance: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ERS – would more help, self curtailment, critical assets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DR – payment for deployment beyond obligation, AS imbalance, critical assets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Batteries – FFR, charging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Others – SODG/DER – could more help; DC Tie – update planning assumption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RT Operation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Congestion management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ORDC and PRC convergence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 Metering/ Billing/ Settlement</a:t>
            </a:r>
          </a:p>
        </p:txBody>
      </p:sp>
    </p:spTree>
    <p:extLst>
      <p:ext uri="{BB962C8B-B14F-4D97-AF65-F5344CB8AC3E}">
        <p14:creationId xmlns:p14="http://schemas.microsoft.com/office/powerpoint/2010/main" val="142343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6270</TotalTime>
  <Words>347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Wingdings</vt:lpstr>
      <vt:lpstr>Retrospect</vt:lpstr>
      <vt:lpstr>WMS Winter Storm Items</vt:lpstr>
      <vt:lpstr>Overview</vt:lpstr>
      <vt:lpstr>Items Requiring Immediate Attention</vt:lpstr>
      <vt:lpstr>Process Review</vt:lpstr>
      <vt:lpstr>Performance Review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Surendran, Resmi SENA-STX/A/7</cp:lastModifiedBy>
  <cp:revision>54</cp:revision>
  <dcterms:created xsi:type="dcterms:W3CDTF">2021-01-14T19:13:08Z</dcterms:created>
  <dcterms:modified xsi:type="dcterms:W3CDTF">2021-03-05T05:45:14Z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