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260" r:id="rId7"/>
    <p:sldId id="282" r:id="rId8"/>
    <p:sldId id="283" r:id="rId9"/>
    <p:sldId id="333" r:id="rId10"/>
    <p:sldId id="339" r:id="rId11"/>
    <p:sldId id="344" r:id="rId12"/>
    <p:sldId id="343" r:id="rId13"/>
    <p:sldId id="342" r:id="rId14"/>
    <p:sldId id="330" r:id="rId15"/>
    <p:sldId id="337"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6" autoAdjust="0"/>
    <p:restoredTop sz="74047" autoAdjust="0"/>
  </p:normalViewPr>
  <p:slideViewPr>
    <p:cSldViewPr showGuides="1">
      <p:cViewPr varScale="1">
        <p:scale>
          <a:sx n="86" d="100"/>
          <a:sy n="86" d="100"/>
        </p:scale>
        <p:origin x="2364"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2\RENA_Nov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2\RENA_Nov_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2\RENA_Nov_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2\102020_crrba_plo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2\102020_crrba_plot.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4"/>
            <c:invertIfNegative val="0"/>
            <c:bubble3D val="0"/>
            <c:spPr>
              <a:solidFill>
                <a:schemeClr val="accent2"/>
              </a:solidFill>
              <a:ln>
                <a:noFill/>
              </a:ln>
              <a:effectLst/>
            </c:spPr>
          </c:dPt>
          <c:cat>
            <c:strRef>
              <c:f>Monthly!$P$3:$P$27</c:f>
              <c:strCache>
                <c:ptCount val="25"/>
                <c:pt idx="0">
                  <c:v>2018_11</c:v>
                </c:pt>
                <c:pt idx="1">
                  <c:v>2018_12</c:v>
                </c:pt>
                <c:pt idx="2">
                  <c:v>2019_1</c:v>
                </c:pt>
                <c:pt idx="3">
                  <c:v>2019_2</c:v>
                </c:pt>
                <c:pt idx="4">
                  <c:v>2019_3</c:v>
                </c:pt>
                <c:pt idx="5">
                  <c:v>2019_4</c:v>
                </c:pt>
                <c:pt idx="6">
                  <c:v>2019_5</c:v>
                </c:pt>
                <c:pt idx="7">
                  <c:v>2019_6</c:v>
                </c:pt>
                <c:pt idx="8">
                  <c:v>2019_7</c:v>
                </c:pt>
                <c:pt idx="9">
                  <c:v>2019_8</c:v>
                </c:pt>
                <c:pt idx="10">
                  <c:v>2019_9</c:v>
                </c:pt>
                <c:pt idx="11">
                  <c:v>2019_10</c:v>
                </c:pt>
                <c:pt idx="12">
                  <c:v>2019_11</c:v>
                </c:pt>
                <c:pt idx="13">
                  <c:v>2019_12</c:v>
                </c:pt>
                <c:pt idx="14">
                  <c:v>2020_1</c:v>
                </c:pt>
                <c:pt idx="15">
                  <c:v>2020_2</c:v>
                </c:pt>
                <c:pt idx="16">
                  <c:v>2020_3</c:v>
                </c:pt>
                <c:pt idx="17">
                  <c:v>2020_4</c:v>
                </c:pt>
                <c:pt idx="18">
                  <c:v>2020_5</c:v>
                </c:pt>
                <c:pt idx="19">
                  <c:v>2020_6</c:v>
                </c:pt>
                <c:pt idx="20">
                  <c:v>2020_7</c:v>
                </c:pt>
                <c:pt idx="21">
                  <c:v>2020_8</c:v>
                </c:pt>
                <c:pt idx="22">
                  <c:v>2020_9</c:v>
                </c:pt>
                <c:pt idx="23">
                  <c:v>2020_10</c:v>
                </c:pt>
                <c:pt idx="24">
                  <c:v>2020_11</c:v>
                </c:pt>
              </c:strCache>
            </c:strRef>
          </c:cat>
          <c:val>
            <c:numRef>
              <c:f>Monthly!$Q$3:$Q$27</c:f>
              <c:numCache>
                <c:formatCode>General</c:formatCode>
                <c:ptCount val="25"/>
                <c:pt idx="0">
                  <c:v>334035.31000000029</c:v>
                </c:pt>
                <c:pt idx="1">
                  <c:v>6944336.96</c:v>
                </c:pt>
                <c:pt idx="2">
                  <c:v>2058297.53</c:v>
                </c:pt>
                <c:pt idx="3">
                  <c:v>3727816.2199999997</c:v>
                </c:pt>
                <c:pt idx="4">
                  <c:v>13403094.869999999</c:v>
                </c:pt>
                <c:pt idx="5">
                  <c:v>8685081.620000001</c:v>
                </c:pt>
                <c:pt idx="6">
                  <c:v>5757657.9299999997</c:v>
                </c:pt>
                <c:pt idx="7">
                  <c:v>1258274.4200000002</c:v>
                </c:pt>
                <c:pt idx="8">
                  <c:v>889736.46000000008</c:v>
                </c:pt>
                <c:pt idx="9">
                  <c:v>2689013.3</c:v>
                </c:pt>
                <c:pt idx="10">
                  <c:v>6604.220000000525</c:v>
                </c:pt>
                <c:pt idx="11">
                  <c:v>5782591.5900000045</c:v>
                </c:pt>
                <c:pt idx="12">
                  <c:v>-5054952.3899999987</c:v>
                </c:pt>
                <c:pt idx="13">
                  <c:v>9942188.320000004</c:v>
                </c:pt>
                <c:pt idx="14">
                  <c:v>6398653.7600000007</c:v>
                </c:pt>
                <c:pt idx="15">
                  <c:v>7591379.410000002</c:v>
                </c:pt>
                <c:pt idx="16">
                  <c:v>26975003.069999997</c:v>
                </c:pt>
                <c:pt idx="17">
                  <c:v>2782950.2200000007</c:v>
                </c:pt>
                <c:pt idx="18">
                  <c:v>14204605.040000008</c:v>
                </c:pt>
                <c:pt idx="19">
                  <c:v>-295501.83</c:v>
                </c:pt>
                <c:pt idx="20">
                  <c:v>1374127.76</c:v>
                </c:pt>
                <c:pt idx="21">
                  <c:v>-13334151.360000001</c:v>
                </c:pt>
                <c:pt idx="22">
                  <c:v>5279098.8500000006</c:v>
                </c:pt>
                <c:pt idx="23">
                  <c:v>-2871950.0600000019</c:v>
                </c:pt>
                <c:pt idx="24">
                  <c:v>22353893.710000001</c:v>
                </c:pt>
              </c:numCache>
            </c:numRef>
          </c:val>
        </c:ser>
        <c:dLbls>
          <c:showLegendKey val="0"/>
          <c:showVal val="0"/>
          <c:showCatName val="0"/>
          <c:showSerName val="0"/>
          <c:showPercent val="0"/>
          <c:showBubbleSize val="0"/>
        </c:dLbls>
        <c:gapWidth val="219"/>
        <c:overlap val="-27"/>
        <c:axId val="560347768"/>
        <c:axId val="560348552"/>
      </c:barChart>
      <c:catAx>
        <c:axId val="56034776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0348552"/>
        <c:crosses val="autoZero"/>
        <c:auto val="1"/>
        <c:lblAlgn val="ctr"/>
        <c:lblOffset val="100"/>
        <c:tickLblSkip val="3"/>
        <c:noMultiLvlLbl val="0"/>
      </c:catAx>
      <c:valAx>
        <c:axId val="560348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0347768"/>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Nov_RENA!$I$1</c:f>
              <c:strCache>
                <c:ptCount val="1"/>
                <c:pt idx="0">
                  <c:v>sum_rent</c:v>
                </c:pt>
              </c:strCache>
            </c:strRef>
          </c:tx>
          <c:spPr>
            <a:solidFill>
              <a:schemeClr val="accent1"/>
            </a:solidFill>
            <a:ln>
              <a:noFill/>
            </a:ln>
            <a:effectLst/>
          </c:spPr>
          <c:cat>
            <c:numRef>
              <c:f>Nov_RENA!$H$2:$H$31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Nov_RENA!$I$2:$I$31</c:f>
              <c:numCache>
                <c:formatCode>#,##0.0</c:formatCode>
                <c:ptCount val="30"/>
                <c:pt idx="0">
                  <c:v>375881.48680999997</c:v>
                </c:pt>
                <c:pt idx="1">
                  <c:v>1064360.3554</c:v>
                </c:pt>
                <c:pt idx="2">
                  <c:v>3851807.6181999999</c:v>
                </c:pt>
                <c:pt idx="3">
                  <c:v>2518346.8785999999</c:v>
                </c:pt>
                <c:pt idx="4">
                  <c:v>311747.02003999997</c:v>
                </c:pt>
                <c:pt idx="5">
                  <c:v>819817.09944000002</c:v>
                </c:pt>
                <c:pt idx="6">
                  <c:v>4933769.6209000004</c:v>
                </c:pt>
                <c:pt idx="7">
                  <c:v>6811542.5647999998</c:v>
                </c:pt>
                <c:pt idx="8">
                  <c:v>9642207.2314999998</c:v>
                </c:pt>
                <c:pt idx="9">
                  <c:v>3618535.8396999999</c:v>
                </c:pt>
                <c:pt idx="10">
                  <c:v>4878544.2494999999</c:v>
                </c:pt>
                <c:pt idx="11">
                  <c:v>2392912.4849999999</c:v>
                </c:pt>
                <c:pt idx="12">
                  <c:v>10402327.075999999</c:v>
                </c:pt>
                <c:pt idx="13">
                  <c:v>16543206.319</c:v>
                </c:pt>
                <c:pt idx="14">
                  <c:v>6329006.5658</c:v>
                </c:pt>
                <c:pt idx="15">
                  <c:v>4096385.7330999998</c:v>
                </c:pt>
                <c:pt idx="16">
                  <c:v>4496461.7838000003</c:v>
                </c:pt>
                <c:pt idx="17">
                  <c:v>6661751.2174000004</c:v>
                </c:pt>
                <c:pt idx="18">
                  <c:v>7185235.4596999995</c:v>
                </c:pt>
                <c:pt idx="19">
                  <c:v>4553557.8108999999</c:v>
                </c:pt>
                <c:pt idx="20">
                  <c:v>4482057.5702</c:v>
                </c:pt>
                <c:pt idx="21">
                  <c:v>2561896.8815000001</c:v>
                </c:pt>
                <c:pt idx="22">
                  <c:v>3229147.4994000001</c:v>
                </c:pt>
                <c:pt idx="23">
                  <c:v>5557356.8798000002</c:v>
                </c:pt>
                <c:pt idx="24">
                  <c:v>6769523.0927999998</c:v>
                </c:pt>
                <c:pt idx="25">
                  <c:v>7293611.4786999999</c:v>
                </c:pt>
                <c:pt idx="26">
                  <c:v>5520260.9853999997</c:v>
                </c:pt>
                <c:pt idx="27">
                  <c:v>2997367.4463999998</c:v>
                </c:pt>
                <c:pt idx="28">
                  <c:v>3801315.0016000001</c:v>
                </c:pt>
                <c:pt idx="29">
                  <c:v>2502904.0192</c:v>
                </c:pt>
              </c:numCache>
            </c:numRef>
          </c:val>
        </c:ser>
        <c:dLbls>
          <c:showLegendKey val="0"/>
          <c:showVal val="0"/>
          <c:showCatName val="0"/>
          <c:showSerName val="0"/>
          <c:showPercent val="0"/>
          <c:showBubbleSize val="0"/>
        </c:dLbls>
        <c:axId val="273954672"/>
        <c:axId val="273956240"/>
      </c:areaChart>
      <c:barChart>
        <c:barDir val="col"/>
        <c:grouping val="clustered"/>
        <c:varyColors val="0"/>
        <c:ser>
          <c:idx val="1"/>
          <c:order val="1"/>
          <c:tx>
            <c:strRef>
              <c:f>Nov_RENA!$J$1</c:f>
              <c:strCache>
                <c:ptCount val="1"/>
                <c:pt idx="0">
                  <c:v>RENA</c:v>
                </c:pt>
              </c:strCache>
            </c:strRef>
          </c:tx>
          <c:spPr>
            <a:solidFill>
              <a:schemeClr val="accent2"/>
            </a:solidFill>
            <a:ln>
              <a:noFill/>
            </a:ln>
            <a:effectLst/>
          </c:spPr>
          <c:invertIfNegative val="0"/>
          <c:cat>
            <c:numRef>
              <c:f>Nov_RENA!$H$2:$H$31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Nov_RENA!$J$2:$J$31</c:f>
              <c:numCache>
                <c:formatCode>#,##0.0</c:formatCode>
                <c:ptCount val="30"/>
                <c:pt idx="0">
                  <c:v>115683.05</c:v>
                </c:pt>
                <c:pt idx="1">
                  <c:v>-304682.06</c:v>
                </c:pt>
                <c:pt idx="2">
                  <c:v>-779011.07</c:v>
                </c:pt>
                <c:pt idx="3">
                  <c:v>-65771.259999999995</c:v>
                </c:pt>
                <c:pt idx="4">
                  <c:v>14769.44</c:v>
                </c:pt>
                <c:pt idx="5">
                  <c:v>32152.6</c:v>
                </c:pt>
                <c:pt idx="6">
                  <c:v>140158.66</c:v>
                </c:pt>
                <c:pt idx="7">
                  <c:v>-11556.2</c:v>
                </c:pt>
                <c:pt idx="8">
                  <c:v>-182087.79</c:v>
                </c:pt>
                <c:pt idx="9">
                  <c:v>194616.04</c:v>
                </c:pt>
                <c:pt idx="10">
                  <c:v>2362318.16</c:v>
                </c:pt>
                <c:pt idx="11">
                  <c:v>1293959.67</c:v>
                </c:pt>
                <c:pt idx="12">
                  <c:v>1434703.13</c:v>
                </c:pt>
                <c:pt idx="13">
                  <c:v>6315675.3700000001</c:v>
                </c:pt>
                <c:pt idx="14">
                  <c:v>2083575.96</c:v>
                </c:pt>
                <c:pt idx="15">
                  <c:v>1772116.89</c:v>
                </c:pt>
                <c:pt idx="16">
                  <c:v>1463020.47</c:v>
                </c:pt>
                <c:pt idx="17">
                  <c:v>95116.88</c:v>
                </c:pt>
                <c:pt idx="18">
                  <c:v>187804.82</c:v>
                </c:pt>
                <c:pt idx="19">
                  <c:v>671449.16</c:v>
                </c:pt>
                <c:pt idx="20">
                  <c:v>916059.71</c:v>
                </c:pt>
                <c:pt idx="21">
                  <c:v>305388.71000000002</c:v>
                </c:pt>
                <c:pt idx="22">
                  <c:v>64925.77</c:v>
                </c:pt>
                <c:pt idx="23">
                  <c:v>406975.4</c:v>
                </c:pt>
                <c:pt idx="24">
                  <c:v>697172.83</c:v>
                </c:pt>
                <c:pt idx="25">
                  <c:v>1340277.42</c:v>
                </c:pt>
                <c:pt idx="26">
                  <c:v>635652.92000000004</c:v>
                </c:pt>
                <c:pt idx="27">
                  <c:v>706288.49</c:v>
                </c:pt>
                <c:pt idx="28">
                  <c:v>467433.26</c:v>
                </c:pt>
                <c:pt idx="29">
                  <c:v>-20292.72</c:v>
                </c:pt>
              </c:numCache>
            </c:numRef>
          </c:val>
        </c:ser>
        <c:dLbls>
          <c:showLegendKey val="0"/>
          <c:showVal val="0"/>
          <c:showCatName val="0"/>
          <c:showSerName val="0"/>
          <c:showPercent val="0"/>
          <c:showBubbleSize val="0"/>
        </c:dLbls>
        <c:gapWidth val="219"/>
        <c:overlap val="-27"/>
        <c:axId val="324218712"/>
        <c:axId val="324219496"/>
      </c:barChart>
      <c:catAx>
        <c:axId val="324218712"/>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24219496"/>
        <c:crosses val="autoZero"/>
        <c:auto val="0"/>
        <c:lblAlgn val="ctr"/>
        <c:lblOffset val="100"/>
        <c:tickLblSkip val="5"/>
        <c:tickMarkSkip val="5"/>
        <c:noMultiLvlLbl val="0"/>
      </c:catAx>
      <c:valAx>
        <c:axId val="324219496"/>
        <c:scaling>
          <c:orientation val="minMax"/>
          <c:max val="8000000"/>
          <c:min val="-200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24218712"/>
        <c:crosses val="autoZero"/>
        <c:crossBetween val="between"/>
        <c:majorUnit val="2000000"/>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273956240"/>
        <c:scaling>
          <c:orientation val="minMax"/>
          <c:max val="20000000"/>
          <c:min val="-5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73954672"/>
        <c:crosses val="max"/>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catAx>
        <c:axId val="273954672"/>
        <c:scaling>
          <c:orientation val="minMax"/>
        </c:scaling>
        <c:delete val="1"/>
        <c:axPos val="b"/>
        <c:numFmt formatCode="m/d/yyyy" sourceLinked="1"/>
        <c:majorTickMark val="out"/>
        <c:minorTickMark val="none"/>
        <c:tickLblPos val="nextTo"/>
        <c:crossAx val="273956240"/>
        <c:crosses val="autoZero"/>
        <c:auto val="0"/>
        <c:lblAlgn val="ctr"/>
        <c:lblOffset val="100"/>
        <c:noMultiLvlLbl val="1"/>
      </c:cat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Nov_RENA!$J$1</c:f>
              <c:strCache>
                <c:ptCount val="1"/>
                <c:pt idx="0">
                  <c:v>RENA</c:v>
                </c:pt>
              </c:strCache>
            </c:strRef>
          </c:tx>
          <c:spPr>
            <a:solidFill>
              <a:schemeClr val="accent1"/>
            </a:solidFill>
            <a:ln>
              <a:noFill/>
            </a:ln>
            <a:effectLst/>
          </c:spPr>
          <c:invertIfNegative val="0"/>
          <c:cat>
            <c:numRef>
              <c:f>Nov_RENA!$H$2:$H$31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Nov_RENA!$J$2:$J$31</c:f>
              <c:numCache>
                <c:formatCode>#,##0.0</c:formatCode>
                <c:ptCount val="30"/>
                <c:pt idx="0">
                  <c:v>115683.05</c:v>
                </c:pt>
                <c:pt idx="1">
                  <c:v>-304682.06</c:v>
                </c:pt>
                <c:pt idx="2">
                  <c:v>-779011.07</c:v>
                </c:pt>
                <c:pt idx="3">
                  <c:v>-65771.259999999995</c:v>
                </c:pt>
                <c:pt idx="4">
                  <c:v>14769.44</c:v>
                </c:pt>
                <c:pt idx="5">
                  <c:v>32152.6</c:v>
                </c:pt>
                <c:pt idx="6">
                  <c:v>140158.66</c:v>
                </c:pt>
                <c:pt idx="7">
                  <c:v>-11556.2</c:v>
                </c:pt>
                <c:pt idx="8">
                  <c:v>-182087.79</c:v>
                </c:pt>
                <c:pt idx="9">
                  <c:v>194616.04</c:v>
                </c:pt>
                <c:pt idx="10">
                  <c:v>2362318.16</c:v>
                </c:pt>
                <c:pt idx="11">
                  <c:v>1293959.67</c:v>
                </c:pt>
                <c:pt idx="12">
                  <c:v>1434703.13</c:v>
                </c:pt>
                <c:pt idx="13">
                  <c:v>6315675.3700000001</c:v>
                </c:pt>
                <c:pt idx="14">
                  <c:v>2083575.96</c:v>
                </c:pt>
                <c:pt idx="15">
                  <c:v>1772116.89</c:v>
                </c:pt>
                <c:pt idx="16">
                  <c:v>1463020.47</c:v>
                </c:pt>
                <c:pt idx="17">
                  <c:v>95116.88</c:v>
                </c:pt>
                <c:pt idx="18">
                  <c:v>187804.82</c:v>
                </c:pt>
                <c:pt idx="19">
                  <c:v>671449.16</c:v>
                </c:pt>
                <c:pt idx="20">
                  <c:v>916059.71</c:v>
                </c:pt>
                <c:pt idx="21">
                  <c:v>305388.71000000002</c:v>
                </c:pt>
                <c:pt idx="22">
                  <c:v>64925.77</c:v>
                </c:pt>
                <c:pt idx="23">
                  <c:v>406975.4</c:v>
                </c:pt>
                <c:pt idx="24">
                  <c:v>697172.83</c:v>
                </c:pt>
                <c:pt idx="25">
                  <c:v>1340277.42</c:v>
                </c:pt>
                <c:pt idx="26">
                  <c:v>635652.92000000004</c:v>
                </c:pt>
                <c:pt idx="27">
                  <c:v>706288.49</c:v>
                </c:pt>
                <c:pt idx="28">
                  <c:v>467433.26</c:v>
                </c:pt>
                <c:pt idx="29">
                  <c:v>-20292.72</c:v>
                </c:pt>
              </c:numCache>
            </c:numRef>
          </c:val>
        </c:ser>
        <c:ser>
          <c:idx val="1"/>
          <c:order val="1"/>
          <c:tx>
            <c:strRef>
              <c:f>Nov_RENA!$L$1</c:f>
              <c:strCache>
                <c:ptCount val="1"/>
                <c:pt idx="0">
                  <c:v>Sum of Oversold</c:v>
                </c:pt>
              </c:strCache>
            </c:strRef>
          </c:tx>
          <c:spPr>
            <a:solidFill>
              <a:schemeClr val="accent2"/>
            </a:solidFill>
            <a:ln>
              <a:noFill/>
            </a:ln>
            <a:effectLst/>
          </c:spPr>
          <c:invertIfNegative val="0"/>
          <c:cat>
            <c:numRef>
              <c:f>Nov_RENA!$H$2:$H$31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Nov_RENA!$L$2:$L$31</c:f>
              <c:numCache>
                <c:formatCode>#,##0.0</c:formatCode>
                <c:ptCount val="30"/>
                <c:pt idx="0">
                  <c:v>82262.085370765999</c:v>
                </c:pt>
                <c:pt idx="1">
                  <c:v>-266872.41078117007</c:v>
                </c:pt>
                <c:pt idx="2">
                  <c:v>-653801.30238248874</c:v>
                </c:pt>
                <c:pt idx="3">
                  <c:v>56272.715263664781</c:v>
                </c:pt>
                <c:pt idx="4">
                  <c:v>25454.80748313</c:v>
                </c:pt>
                <c:pt idx="5">
                  <c:v>62149.807704440005</c:v>
                </c:pt>
                <c:pt idx="6">
                  <c:v>454048.93879186729</c:v>
                </c:pt>
                <c:pt idx="7">
                  <c:v>381933.96071931126</c:v>
                </c:pt>
                <c:pt idx="8">
                  <c:v>-102454.89067802197</c:v>
                </c:pt>
                <c:pt idx="9">
                  <c:v>-149480.05297821798</c:v>
                </c:pt>
                <c:pt idx="10">
                  <c:v>883540.79471369984</c:v>
                </c:pt>
                <c:pt idx="11">
                  <c:v>693528.37566710322</c:v>
                </c:pt>
                <c:pt idx="12">
                  <c:v>535948.53326784994</c:v>
                </c:pt>
                <c:pt idx="13">
                  <c:v>3018135.1842671758</c:v>
                </c:pt>
                <c:pt idx="14">
                  <c:v>930114.29819219385</c:v>
                </c:pt>
                <c:pt idx="15">
                  <c:v>757363.59781267715</c:v>
                </c:pt>
                <c:pt idx="16">
                  <c:v>200857.45693297195</c:v>
                </c:pt>
                <c:pt idx="17">
                  <c:v>142114.47810186603</c:v>
                </c:pt>
                <c:pt idx="18">
                  <c:v>164035.53904670198</c:v>
                </c:pt>
                <c:pt idx="19">
                  <c:v>373963.50448989007</c:v>
                </c:pt>
                <c:pt idx="20">
                  <c:v>193032.45193742058</c:v>
                </c:pt>
                <c:pt idx="21">
                  <c:v>90613.840146906005</c:v>
                </c:pt>
                <c:pt idx="22">
                  <c:v>-8855.5964224490963</c:v>
                </c:pt>
                <c:pt idx="23">
                  <c:v>146303.60500133</c:v>
                </c:pt>
                <c:pt idx="24">
                  <c:v>178417.39172165975</c:v>
                </c:pt>
                <c:pt idx="25">
                  <c:v>352554.15190854494</c:v>
                </c:pt>
                <c:pt idx="26">
                  <c:v>246221.70598532999</c:v>
                </c:pt>
                <c:pt idx="27">
                  <c:v>136056.24338639001</c:v>
                </c:pt>
                <c:pt idx="28">
                  <c:v>145201.1056166419</c:v>
                </c:pt>
                <c:pt idx="29">
                  <c:v>-64877.042200226097</c:v>
                </c:pt>
              </c:numCache>
            </c:numRef>
          </c:val>
        </c:ser>
        <c:dLbls>
          <c:showLegendKey val="0"/>
          <c:showVal val="0"/>
          <c:showCatName val="0"/>
          <c:showSerName val="0"/>
          <c:showPercent val="0"/>
          <c:showBubbleSize val="0"/>
        </c:dLbls>
        <c:gapWidth val="219"/>
        <c:overlap val="-27"/>
        <c:axId val="564715168"/>
        <c:axId val="564718304"/>
      </c:barChart>
      <c:catAx>
        <c:axId val="564715168"/>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4718304"/>
        <c:crosses val="autoZero"/>
        <c:auto val="0"/>
        <c:lblAlgn val="ctr"/>
        <c:lblOffset val="100"/>
        <c:tickLblSkip val="5"/>
        <c:noMultiLvlLbl val="0"/>
      </c:catAx>
      <c:valAx>
        <c:axId val="5647183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4715168"/>
        <c:crosses val="autoZero"/>
        <c:crossBetween val="between"/>
        <c:majorUnit val="2000000"/>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Sheet1!$B$2:$B$31</c:f>
              <c:numCache>
                <c:formatCode>#,##0.0</c:formatCode>
                <c:ptCount val="30"/>
                <c:pt idx="0">
                  <c:v>3158733.34</c:v>
                </c:pt>
                <c:pt idx="1">
                  <c:v>2481062.0299999998</c:v>
                </c:pt>
                <c:pt idx="2">
                  <c:v>4925398.93</c:v>
                </c:pt>
                <c:pt idx="3">
                  <c:v>3207666.5100000002</c:v>
                </c:pt>
                <c:pt idx="4">
                  <c:v>1530617.07</c:v>
                </c:pt>
                <c:pt idx="5">
                  <c:v>669995.42999999993</c:v>
                </c:pt>
                <c:pt idx="6">
                  <c:v>3673993.32</c:v>
                </c:pt>
                <c:pt idx="7">
                  <c:v>5424221.5999999996</c:v>
                </c:pt>
                <c:pt idx="8">
                  <c:v>6477506.6000000006</c:v>
                </c:pt>
                <c:pt idx="9">
                  <c:v>4747991.2799999993</c:v>
                </c:pt>
                <c:pt idx="10">
                  <c:v>1521424.56</c:v>
                </c:pt>
                <c:pt idx="11">
                  <c:v>3465199.71</c:v>
                </c:pt>
                <c:pt idx="12">
                  <c:v>3473165.68</c:v>
                </c:pt>
                <c:pt idx="13">
                  <c:v>7441437.4399999995</c:v>
                </c:pt>
                <c:pt idx="14">
                  <c:v>5110662.4300000006</c:v>
                </c:pt>
                <c:pt idx="15">
                  <c:v>5309111.83</c:v>
                </c:pt>
                <c:pt idx="16">
                  <c:v>6204210.2300000004</c:v>
                </c:pt>
                <c:pt idx="17">
                  <c:v>11856748.560000001</c:v>
                </c:pt>
                <c:pt idx="18">
                  <c:v>9130867.8000000007</c:v>
                </c:pt>
                <c:pt idx="19">
                  <c:v>4417697.9399999995</c:v>
                </c:pt>
                <c:pt idx="20">
                  <c:v>2539614.96</c:v>
                </c:pt>
                <c:pt idx="21">
                  <c:v>5226357.18</c:v>
                </c:pt>
                <c:pt idx="22">
                  <c:v>6278216.6699999999</c:v>
                </c:pt>
                <c:pt idx="23">
                  <c:v>9009537.2699999996</c:v>
                </c:pt>
                <c:pt idx="24">
                  <c:v>4706695.12</c:v>
                </c:pt>
                <c:pt idx="25">
                  <c:v>4237247.88</c:v>
                </c:pt>
                <c:pt idx="26">
                  <c:v>6113353.1899999995</c:v>
                </c:pt>
                <c:pt idx="27">
                  <c:v>6297223.0899999999</c:v>
                </c:pt>
                <c:pt idx="28">
                  <c:v>6988493.6699999999</c:v>
                </c:pt>
                <c:pt idx="29">
                  <c:v>6244740.9900000002</c:v>
                </c:pt>
              </c:numCache>
            </c:numRef>
          </c:val>
        </c:ser>
        <c:ser>
          <c:idx val="1"/>
          <c:order val="1"/>
          <c:tx>
            <c:strRef>
              <c:f>Sheet1!$C$1</c:f>
              <c:strCache>
                <c:ptCount val="1"/>
                <c:pt idx="0">
                  <c:v>DACONGRENT</c:v>
                </c:pt>
              </c:strCache>
            </c:strRef>
          </c:tx>
          <c:spPr>
            <a:solidFill>
              <a:schemeClr val="accent2"/>
            </a:solidFill>
            <a:ln>
              <a:noFill/>
            </a:ln>
            <a:effectLst/>
          </c:spPr>
          <c:invertIfNegative val="0"/>
          <c:cat>
            <c:numRef>
              <c:f>Sheet1!$A$2:$A$31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Sheet1!$C$2:$C$31</c:f>
              <c:numCache>
                <c:formatCode>General</c:formatCode>
                <c:ptCount val="30"/>
                <c:pt idx="0">
                  <c:v>2325904.0299999998</c:v>
                </c:pt>
                <c:pt idx="1">
                  <c:v>1834132.46</c:v>
                </c:pt>
                <c:pt idx="2">
                  <c:v>3730635.75</c:v>
                </c:pt>
                <c:pt idx="3">
                  <c:v>2877061.34</c:v>
                </c:pt>
                <c:pt idx="4">
                  <c:v>1382798.1</c:v>
                </c:pt>
                <c:pt idx="5">
                  <c:v>639537.11</c:v>
                </c:pt>
                <c:pt idx="6">
                  <c:v>3741043.53</c:v>
                </c:pt>
                <c:pt idx="7">
                  <c:v>5780995.3600000003</c:v>
                </c:pt>
                <c:pt idx="8">
                  <c:v>6382900.7000000002</c:v>
                </c:pt>
                <c:pt idx="9">
                  <c:v>4161620.46</c:v>
                </c:pt>
                <c:pt idx="10">
                  <c:v>1654635.26</c:v>
                </c:pt>
                <c:pt idx="11">
                  <c:v>3206091.63</c:v>
                </c:pt>
                <c:pt idx="12">
                  <c:v>3426368.61</c:v>
                </c:pt>
                <c:pt idx="13">
                  <c:v>6514850.3700000001</c:v>
                </c:pt>
                <c:pt idx="14">
                  <c:v>4588009.91</c:v>
                </c:pt>
                <c:pt idx="15">
                  <c:v>4250811.71</c:v>
                </c:pt>
                <c:pt idx="16">
                  <c:v>5422270.9400000004</c:v>
                </c:pt>
                <c:pt idx="17">
                  <c:v>11174557.5</c:v>
                </c:pt>
                <c:pt idx="18">
                  <c:v>7948425.5800000001</c:v>
                </c:pt>
                <c:pt idx="19">
                  <c:v>3867151.98</c:v>
                </c:pt>
                <c:pt idx="20">
                  <c:v>2288942.1800000002</c:v>
                </c:pt>
                <c:pt idx="21">
                  <c:v>4445278.84</c:v>
                </c:pt>
                <c:pt idx="22">
                  <c:v>5840934.4400000004</c:v>
                </c:pt>
                <c:pt idx="23">
                  <c:v>9085025</c:v>
                </c:pt>
                <c:pt idx="24">
                  <c:v>4034385.24</c:v>
                </c:pt>
                <c:pt idx="25">
                  <c:v>3784554.66</c:v>
                </c:pt>
                <c:pt idx="26">
                  <c:v>4938062.9800000004</c:v>
                </c:pt>
                <c:pt idx="27">
                  <c:v>5447017.1200000001</c:v>
                </c:pt>
                <c:pt idx="28">
                  <c:v>6163377.8600000003</c:v>
                </c:pt>
                <c:pt idx="29">
                  <c:v>5300310.45</c:v>
                </c:pt>
              </c:numCache>
            </c:numRef>
          </c:val>
        </c:ser>
        <c:dLbls>
          <c:showLegendKey val="0"/>
          <c:showVal val="0"/>
          <c:showCatName val="0"/>
          <c:showSerName val="0"/>
          <c:showPercent val="0"/>
          <c:showBubbleSize val="0"/>
        </c:dLbls>
        <c:gapWidth val="219"/>
        <c:overlap val="-27"/>
        <c:axId val="567707384"/>
        <c:axId val="560348944"/>
      </c:barChart>
      <c:catAx>
        <c:axId val="567707384"/>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0348944"/>
        <c:crosses val="autoZero"/>
        <c:auto val="0"/>
        <c:lblAlgn val="ctr"/>
        <c:lblOffset val="100"/>
        <c:tickLblSkip val="5"/>
        <c:noMultiLvlLbl val="0"/>
      </c:catAx>
      <c:valAx>
        <c:axId val="56034894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7707384"/>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Daily </a:t>
            </a:r>
            <a:r>
              <a:rPr lang="en-US" b="1" dirty="0" smtClean="0"/>
              <a:t>Credit/Charge</a:t>
            </a:r>
            <a:endParaRPr lang="en-US" b="1" dirty="0"/>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Sheet1!$A$2:$A$31</c:f>
              <c:numCache>
                <c:formatCode>m/d/yyyy</c:formatCode>
                <c:ptCount val="30"/>
                <c:pt idx="0">
                  <c:v>44136</c:v>
                </c:pt>
                <c:pt idx="1">
                  <c:v>44137</c:v>
                </c:pt>
                <c:pt idx="2">
                  <c:v>44138</c:v>
                </c:pt>
                <c:pt idx="3">
                  <c:v>44139</c:v>
                </c:pt>
                <c:pt idx="4">
                  <c:v>44140</c:v>
                </c:pt>
                <c:pt idx="5">
                  <c:v>44141</c:v>
                </c:pt>
                <c:pt idx="6">
                  <c:v>44142</c:v>
                </c:pt>
                <c:pt idx="7">
                  <c:v>44143</c:v>
                </c:pt>
                <c:pt idx="8">
                  <c:v>44144</c:v>
                </c:pt>
                <c:pt idx="9">
                  <c:v>44145</c:v>
                </c:pt>
                <c:pt idx="10">
                  <c:v>44146</c:v>
                </c:pt>
                <c:pt idx="11">
                  <c:v>44147</c:v>
                </c:pt>
                <c:pt idx="12">
                  <c:v>44148</c:v>
                </c:pt>
                <c:pt idx="13">
                  <c:v>44149</c:v>
                </c:pt>
                <c:pt idx="14">
                  <c:v>44150</c:v>
                </c:pt>
                <c:pt idx="15">
                  <c:v>44151</c:v>
                </c:pt>
                <c:pt idx="16">
                  <c:v>44152</c:v>
                </c:pt>
                <c:pt idx="17">
                  <c:v>44153</c:v>
                </c:pt>
                <c:pt idx="18">
                  <c:v>44154</c:v>
                </c:pt>
                <c:pt idx="19">
                  <c:v>44155</c:v>
                </c:pt>
                <c:pt idx="20">
                  <c:v>44156</c:v>
                </c:pt>
                <c:pt idx="21">
                  <c:v>44157</c:v>
                </c:pt>
                <c:pt idx="22">
                  <c:v>44158</c:v>
                </c:pt>
                <c:pt idx="23">
                  <c:v>44159</c:v>
                </c:pt>
                <c:pt idx="24">
                  <c:v>44160</c:v>
                </c:pt>
                <c:pt idx="25">
                  <c:v>44161</c:v>
                </c:pt>
                <c:pt idx="26">
                  <c:v>44162</c:v>
                </c:pt>
                <c:pt idx="27">
                  <c:v>44163</c:v>
                </c:pt>
                <c:pt idx="28">
                  <c:v>44164</c:v>
                </c:pt>
                <c:pt idx="29">
                  <c:v>44165</c:v>
                </c:pt>
              </c:numCache>
            </c:numRef>
          </c:cat>
          <c:val>
            <c:numRef>
              <c:f>Sheet1!$D$2:$D$31</c:f>
              <c:numCache>
                <c:formatCode>General</c:formatCode>
                <c:ptCount val="30"/>
                <c:pt idx="0">
                  <c:v>-832829.31</c:v>
                </c:pt>
                <c:pt idx="1">
                  <c:v>-646929.56999999995</c:v>
                </c:pt>
                <c:pt idx="2">
                  <c:v>-1194763.18</c:v>
                </c:pt>
                <c:pt idx="3">
                  <c:v>-330605.17</c:v>
                </c:pt>
                <c:pt idx="4">
                  <c:v>-147818.97</c:v>
                </c:pt>
                <c:pt idx="5">
                  <c:v>-30458.32</c:v>
                </c:pt>
                <c:pt idx="6">
                  <c:v>67050.210000000006</c:v>
                </c:pt>
                <c:pt idx="7">
                  <c:v>356773.76</c:v>
                </c:pt>
                <c:pt idx="8">
                  <c:v>-94605.9</c:v>
                </c:pt>
                <c:pt idx="9">
                  <c:v>-586370.81999999995</c:v>
                </c:pt>
                <c:pt idx="10">
                  <c:v>133210.70000000001</c:v>
                </c:pt>
                <c:pt idx="11">
                  <c:v>-259108.08</c:v>
                </c:pt>
                <c:pt idx="12">
                  <c:v>-46797.07</c:v>
                </c:pt>
                <c:pt idx="13">
                  <c:v>-926587.07</c:v>
                </c:pt>
                <c:pt idx="14">
                  <c:v>-522652.52</c:v>
                </c:pt>
                <c:pt idx="15">
                  <c:v>-1058300.1200000001</c:v>
                </c:pt>
                <c:pt idx="16">
                  <c:v>-781939.29</c:v>
                </c:pt>
                <c:pt idx="17">
                  <c:v>-682191.06</c:v>
                </c:pt>
                <c:pt idx="18">
                  <c:v>-1182442.22</c:v>
                </c:pt>
                <c:pt idx="19">
                  <c:v>-550545.96</c:v>
                </c:pt>
                <c:pt idx="20">
                  <c:v>-250672.78</c:v>
                </c:pt>
                <c:pt idx="21">
                  <c:v>-781078.34</c:v>
                </c:pt>
                <c:pt idx="22">
                  <c:v>-437282.23</c:v>
                </c:pt>
                <c:pt idx="23">
                  <c:v>75487.73</c:v>
                </c:pt>
                <c:pt idx="24">
                  <c:v>-672309.88</c:v>
                </c:pt>
                <c:pt idx="25">
                  <c:v>-452693.22</c:v>
                </c:pt>
                <c:pt idx="26">
                  <c:v>-1175290.21</c:v>
                </c:pt>
                <c:pt idx="27">
                  <c:v>-850205.97</c:v>
                </c:pt>
                <c:pt idx="28">
                  <c:v>-825115.81</c:v>
                </c:pt>
                <c:pt idx="29">
                  <c:v>-944430.54</c:v>
                </c:pt>
              </c:numCache>
            </c:numRef>
          </c:val>
        </c:ser>
        <c:dLbls>
          <c:showLegendKey val="0"/>
          <c:showVal val="0"/>
          <c:showCatName val="0"/>
          <c:showSerName val="0"/>
          <c:showPercent val="0"/>
          <c:showBubbleSize val="0"/>
        </c:dLbls>
        <c:gapWidth val="219"/>
        <c:overlap val="-27"/>
        <c:axId val="568446344"/>
        <c:axId val="568447520"/>
      </c:barChart>
      <c:catAx>
        <c:axId val="56844634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8447520"/>
        <c:crosses val="autoZero"/>
        <c:auto val="0"/>
        <c:lblAlgn val="ctr"/>
        <c:lblOffset val="100"/>
        <c:tickLblSkip val="5"/>
        <c:noMultiLvlLbl val="0"/>
      </c:catAx>
      <c:valAx>
        <c:axId val="568447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68446344"/>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797339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a:t>
            </a:r>
            <a:r>
              <a:rPr lang="en-US" sz="2800" b="1" dirty="0" smtClean="0">
                <a:solidFill>
                  <a:schemeClr val="tx2"/>
                </a:solidFill>
              </a:rPr>
              <a:t>view of November RENA</a:t>
            </a:r>
            <a:endParaRPr lang="en-US" sz="2800" b="1" dirty="0">
              <a:solidFill>
                <a:schemeClr val="tx2"/>
              </a:solidFill>
            </a:endParaRPr>
          </a:p>
          <a:p>
            <a:endParaRPr lang="en-US" dirty="0" smtClean="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smtClean="0">
                <a:solidFill>
                  <a:schemeClr val="tx2"/>
                </a:solidFill>
              </a:rPr>
              <a:t>Mar. 8</a:t>
            </a:r>
            <a:r>
              <a:rPr lang="en-US" baseline="30000" smtClean="0">
                <a:solidFill>
                  <a:schemeClr val="tx2"/>
                </a:solidFill>
              </a:rPr>
              <a:t>th</a:t>
            </a:r>
            <a:r>
              <a:rPr lang="en-US" smtClean="0">
                <a:solidFill>
                  <a:schemeClr val="tx2"/>
                </a:solidFill>
              </a:rPr>
              <a:t>, </a:t>
            </a:r>
            <a:r>
              <a:rPr lang="en-US" smtClean="0">
                <a:solidFill>
                  <a:schemeClr val="tx2"/>
                </a:solidFill>
              </a:rPr>
              <a:t>2021</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CRR Balance Account</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63267088"/>
              </p:ext>
            </p:extLst>
          </p:nvPr>
        </p:nvGraphicFramePr>
        <p:xfrm>
          <a:off x="838200" y="990599"/>
          <a:ext cx="7467600" cy="248364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4066365844"/>
              </p:ext>
            </p:extLst>
          </p:nvPr>
        </p:nvGraphicFramePr>
        <p:xfrm>
          <a:off x="914400" y="3657600"/>
          <a:ext cx="7391400" cy="2514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Sum of RENA </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838398991"/>
              </p:ext>
            </p:extLst>
          </p:nvPr>
        </p:nvGraphicFramePr>
        <p:xfrm>
          <a:off x="457200" y="1401764"/>
          <a:ext cx="7467600" cy="34901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with RT Congestion </a:t>
            </a:r>
            <a:endParaRPr lang="en-US" dirty="0"/>
          </a:p>
        </p:txBody>
      </p:sp>
      <p:sp>
        <p:nvSpPr>
          <p:cNvPr id="8" name="Content Placeholder 2"/>
          <p:cNvSpPr>
            <a:spLocks noGrp="1"/>
          </p:cNvSpPr>
          <p:nvPr>
            <p:ph idx="1"/>
          </p:nvPr>
        </p:nvSpPr>
        <p:spPr>
          <a:xfrm>
            <a:off x="304800" y="1386682"/>
            <a:ext cx="8534400" cy="4319832"/>
          </a:xfrm>
        </p:spPr>
        <p:txBody>
          <a:bodyPr/>
          <a:lstStyle/>
          <a:p>
            <a:r>
              <a:rPr lang="en-US" sz="2000" dirty="0"/>
              <a:t>The total RENA in </a:t>
            </a:r>
            <a:r>
              <a:rPr lang="en-US" sz="2000" dirty="0" smtClean="0"/>
              <a:t>November </a:t>
            </a:r>
            <a:r>
              <a:rPr lang="en-US" sz="2000" dirty="0"/>
              <a:t>was around </a:t>
            </a:r>
            <a:r>
              <a:rPr lang="en-US" sz="2000" dirty="0" smtClean="0"/>
              <a:t>$22.4M</a:t>
            </a:r>
            <a:r>
              <a:rPr lang="en-US" sz="2000" dirty="0"/>
              <a:t>, while the total SCED congestion rent was around </a:t>
            </a:r>
            <a:r>
              <a:rPr lang="en-US" sz="2000" dirty="0" smtClean="0"/>
              <a:t>$146.2M</a:t>
            </a:r>
            <a:r>
              <a:rPr lang="en-US" sz="2000" dirty="0"/>
              <a:t>. </a:t>
            </a:r>
          </a:p>
        </p:txBody>
      </p:sp>
      <p:graphicFrame>
        <p:nvGraphicFramePr>
          <p:cNvPr id="6" name="Chart 5"/>
          <p:cNvGraphicFramePr>
            <a:graphicFrameLocks/>
          </p:cNvGraphicFramePr>
          <p:nvPr>
            <p:extLst>
              <p:ext uri="{D42A27DB-BD31-4B8C-83A1-F6EECF244321}">
                <p14:modId xmlns:p14="http://schemas.microsoft.com/office/powerpoint/2010/main" val="1844797491"/>
              </p:ext>
            </p:extLst>
          </p:nvPr>
        </p:nvGraphicFramePr>
        <p:xfrm>
          <a:off x="657224" y="2667000"/>
          <a:ext cx="7877175" cy="3039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and estimated DAM oversold</a:t>
            </a:r>
            <a:endParaRPr lang="en-US" dirty="0"/>
          </a:p>
        </p:txBody>
      </p:sp>
      <p:sp>
        <p:nvSpPr>
          <p:cNvPr id="3" name="Content Placeholder 2"/>
          <p:cNvSpPr>
            <a:spLocks noGrp="1"/>
          </p:cNvSpPr>
          <p:nvPr>
            <p:ph idx="1"/>
          </p:nvPr>
        </p:nvSpPr>
        <p:spPr>
          <a:xfrm>
            <a:off x="304800" y="1383165"/>
            <a:ext cx="8534400" cy="4319832"/>
          </a:xfrm>
        </p:spPr>
        <p:txBody>
          <a:bodyPr/>
          <a:lstStyle/>
          <a:p>
            <a:r>
              <a:rPr lang="en-US" sz="2200" dirty="0" smtClean="0"/>
              <a:t>The total </a:t>
            </a:r>
            <a:r>
              <a:rPr lang="en-US" sz="2200" dirty="0"/>
              <a:t>estimated DAM oversold amount </a:t>
            </a:r>
            <a:r>
              <a:rPr lang="en-US" sz="2200" dirty="0" smtClean="0"/>
              <a:t>in November was </a:t>
            </a:r>
            <a:r>
              <a:rPr lang="en-US" sz="2200" dirty="0"/>
              <a:t>around </a:t>
            </a:r>
            <a:r>
              <a:rPr lang="en-US" sz="2200" dirty="0" smtClean="0"/>
              <a:t>$9.0M. </a:t>
            </a:r>
            <a:endParaRPr lang="en-US" sz="2200" dirty="0"/>
          </a:p>
        </p:txBody>
      </p:sp>
      <p:graphicFrame>
        <p:nvGraphicFramePr>
          <p:cNvPr id="5" name="Chart 4"/>
          <p:cNvGraphicFramePr>
            <a:graphicFrameLocks/>
          </p:cNvGraphicFramePr>
          <p:nvPr>
            <p:extLst>
              <p:ext uri="{D42A27DB-BD31-4B8C-83A1-F6EECF244321}">
                <p14:modId xmlns:p14="http://schemas.microsoft.com/office/powerpoint/2010/main" val="1483035109"/>
              </p:ext>
            </p:extLst>
          </p:nvPr>
        </p:nvGraphicFramePr>
        <p:xfrm>
          <a:off x="677465" y="2537316"/>
          <a:ext cx="7865269" cy="327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11/11/2020~11/17/2020</a:t>
            </a:r>
            <a:endParaRPr lang="en-US" dirty="0"/>
          </a:p>
        </p:txBody>
      </p:sp>
      <p:sp>
        <p:nvSpPr>
          <p:cNvPr id="3" name="Content Placeholder 2"/>
          <p:cNvSpPr>
            <a:spLocks noGrp="1"/>
          </p:cNvSpPr>
          <p:nvPr>
            <p:ph idx="1"/>
          </p:nvPr>
        </p:nvSpPr>
        <p:spPr>
          <a:xfrm>
            <a:off x="304800" y="990600"/>
            <a:ext cx="8534400" cy="5433218"/>
          </a:xfrm>
        </p:spPr>
        <p:txBody>
          <a:bodyPr/>
          <a:lstStyle/>
          <a:p>
            <a:r>
              <a:rPr lang="en-US" sz="2000" dirty="0" smtClean="0"/>
              <a:t>Multiple millions RENA were observed between 11/11 and 11/17. </a:t>
            </a:r>
            <a:r>
              <a:rPr lang="en-US" sz="2000" dirty="0"/>
              <a:t>Most of the RENA was related to the RT constraint DCPSJON5: </a:t>
            </a:r>
            <a:r>
              <a:rPr lang="en-US" sz="2000" dirty="0" smtClean="0"/>
              <a:t>152__A.</a:t>
            </a:r>
          </a:p>
          <a:p>
            <a:endParaRPr lang="en-US" sz="2000" dirty="0"/>
          </a:p>
          <a:p>
            <a:r>
              <a:rPr lang="en-US" sz="2000" dirty="0"/>
              <a:t>DAM oversold on the RT congestion: There was about total $6.6M DAM oversold on the RT constraint DCPSJON5: 152__A </a:t>
            </a:r>
            <a:r>
              <a:rPr lang="en-US" sz="2000" dirty="0" smtClean="0"/>
              <a:t>during </a:t>
            </a:r>
            <a:r>
              <a:rPr lang="en-US" sz="2000" dirty="0"/>
              <a:t>those ODs. </a:t>
            </a:r>
            <a:r>
              <a:rPr lang="en-US" sz="2000" dirty="0" smtClean="0"/>
              <a:t>Even after </a:t>
            </a:r>
            <a:r>
              <a:rPr lang="en-US" sz="2000" dirty="0"/>
              <a:t>ERCOT DAM team </a:t>
            </a:r>
            <a:r>
              <a:rPr lang="en-US" sz="2000" dirty="0" smtClean="0"/>
              <a:t>add the constraint in </a:t>
            </a:r>
            <a:r>
              <a:rPr lang="en-US" sz="2000" dirty="0"/>
              <a:t>DAM </a:t>
            </a:r>
            <a:r>
              <a:rPr lang="en-US" sz="2000" dirty="0" smtClean="0"/>
              <a:t>watch list so that the constraint was binding in DAM, </a:t>
            </a:r>
            <a:r>
              <a:rPr lang="en-US" sz="2000" dirty="0"/>
              <a:t>the “oversold” continued, due to the Pre/Post RAS topology difference in DAM/RTM.</a:t>
            </a:r>
          </a:p>
          <a:p>
            <a:endParaRPr lang="en-US" sz="2000" dirty="0"/>
          </a:p>
          <a:p>
            <a:r>
              <a:rPr lang="en-US" sz="2000" dirty="0"/>
              <a:t>Different RT Congestion Rent in Settlement: it was also found a large difference between SCED calculated RT congestion rent </a:t>
            </a:r>
            <a:r>
              <a:rPr lang="en-US" sz="2000" dirty="0" smtClean="0"/>
              <a:t>versus </a:t>
            </a:r>
            <a:r>
              <a:rPr lang="en-US" sz="2000" dirty="0"/>
              <a:t>the Settlement collected congestion rent on those ODs, with </a:t>
            </a:r>
            <a:r>
              <a:rPr lang="en-US" sz="2000" dirty="0" smtClean="0"/>
              <a:t>a </a:t>
            </a:r>
            <a:r>
              <a:rPr lang="en-US" sz="2000" dirty="0"/>
              <a:t>total amount around $7.7M. </a:t>
            </a:r>
            <a:r>
              <a:rPr lang="en-US" sz="2000" dirty="0" smtClean="0"/>
              <a:t>It was mostly due to </a:t>
            </a:r>
            <a:r>
              <a:rPr lang="en-US" sz="2000" dirty="0"/>
              <a:t>some of real time energy was settled at the meter prices different from the resource dispatching </a:t>
            </a:r>
            <a:r>
              <a:rPr lang="en-US" sz="2000" dirty="0" smtClean="0"/>
              <a:t>prices, which was related to contingency DCPSJON5. </a:t>
            </a:r>
            <a:endParaRPr lang="en-US" sz="2000" dirty="0"/>
          </a:p>
          <a:p>
            <a:endParaRPr lang="en-US" sz="2000" dirty="0"/>
          </a:p>
          <a:p>
            <a:endParaRPr lang="en-US" sz="2400" dirty="0"/>
          </a:p>
          <a:p>
            <a:endParaRPr lang="en-US" sz="2200" dirty="0"/>
          </a:p>
        </p:txBody>
      </p:sp>
    </p:spTree>
    <p:extLst>
      <p:ext uri="{BB962C8B-B14F-4D97-AF65-F5344CB8AC3E}">
        <p14:creationId xmlns:p14="http://schemas.microsoft.com/office/powerpoint/2010/main" val="42880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DAM Oversold when </a:t>
            </a:r>
            <a:r>
              <a:rPr lang="en-US" dirty="0"/>
              <a:t>C</a:t>
            </a:r>
            <a:r>
              <a:rPr lang="en-US" dirty="0" smtClean="0"/>
              <a:t>onstraint was Binding </a:t>
            </a:r>
            <a:r>
              <a:rPr lang="en-US" dirty="0"/>
              <a:t>in DAM with </a:t>
            </a:r>
            <a:r>
              <a:rPr lang="en-US" dirty="0" smtClean="0"/>
              <a:t>pre-RAS topology (Example)</a:t>
            </a:r>
            <a:endParaRPr lang="en-US" dirty="0"/>
          </a:p>
        </p:txBody>
      </p:sp>
      <p:cxnSp>
        <p:nvCxnSpPr>
          <p:cNvPr id="4" name="Straight Connector 3"/>
          <p:cNvCxnSpPr/>
          <p:nvPr/>
        </p:nvCxnSpPr>
        <p:spPr>
          <a:xfrm flipH="1">
            <a:off x="1905000" y="3900504"/>
            <a:ext cx="4745" cy="171484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endCxn id="10" idx="6"/>
          </p:cNvCxnSpPr>
          <p:nvPr/>
        </p:nvCxnSpPr>
        <p:spPr>
          <a:xfrm flipH="1">
            <a:off x="4499623" y="5288433"/>
            <a:ext cx="196626" cy="1"/>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047993" y="5068062"/>
            <a:ext cx="451630" cy="4407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52287" y="5072990"/>
            <a:ext cx="381000" cy="430887"/>
          </a:xfrm>
          <a:prstGeom prst="rect">
            <a:avLst/>
          </a:prstGeom>
          <a:noFill/>
        </p:spPr>
        <p:txBody>
          <a:bodyPr wrap="square" rtlCol="0">
            <a:spAutoFit/>
          </a:bodyPr>
          <a:lstStyle/>
          <a:p>
            <a:r>
              <a:rPr lang="en-US" sz="2200" b="1" dirty="0" smtClean="0"/>
              <a:t>G</a:t>
            </a:r>
            <a:endParaRPr lang="en-US" sz="2200" b="1" dirty="0"/>
          </a:p>
        </p:txBody>
      </p:sp>
      <p:sp>
        <p:nvSpPr>
          <p:cNvPr id="14" name="TextBox 13"/>
          <p:cNvSpPr txBox="1"/>
          <p:nvPr/>
        </p:nvSpPr>
        <p:spPr>
          <a:xfrm>
            <a:off x="2230012" y="4941068"/>
            <a:ext cx="1706766" cy="646331"/>
          </a:xfrm>
          <a:prstGeom prst="rect">
            <a:avLst/>
          </a:prstGeom>
          <a:noFill/>
        </p:spPr>
        <p:txBody>
          <a:bodyPr wrap="square" rtlCol="0">
            <a:spAutoFit/>
          </a:bodyPr>
          <a:lstStyle/>
          <a:p>
            <a:r>
              <a:rPr lang="en-US" dirty="0" smtClean="0"/>
              <a:t>Resource with RAS action</a:t>
            </a:r>
            <a:endParaRPr lang="en-US" dirty="0"/>
          </a:p>
        </p:txBody>
      </p:sp>
      <p:sp>
        <p:nvSpPr>
          <p:cNvPr id="45" name="Rectangle 44"/>
          <p:cNvSpPr/>
          <p:nvPr/>
        </p:nvSpPr>
        <p:spPr>
          <a:xfrm>
            <a:off x="4706478" y="5174133"/>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p:nvPr/>
        </p:nvCxnSpPr>
        <p:spPr>
          <a:xfrm flipH="1">
            <a:off x="4927400" y="5288433"/>
            <a:ext cx="247295" cy="1"/>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167444" y="4247103"/>
            <a:ext cx="1747786" cy="12100"/>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1905000" y="4235850"/>
            <a:ext cx="3292436" cy="11253"/>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5174695" y="3900504"/>
            <a:ext cx="4745" cy="1714843"/>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5184925" y="4259202"/>
            <a:ext cx="2503626" cy="1"/>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170063" y="4078213"/>
            <a:ext cx="1225939" cy="361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5720217" y="4479403"/>
            <a:ext cx="2125630" cy="923330"/>
          </a:xfrm>
          <a:prstGeom prst="rect">
            <a:avLst/>
          </a:prstGeom>
          <a:noFill/>
        </p:spPr>
        <p:txBody>
          <a:bodyPr wrap="square" rtlCol="0">
            <a:spAutoFit/>
          </a:bodyPr>
          <a:lstStyle/>
          <a:p>
            <a:r>
              <a:rPr lang="en-US" dirty="0" smtClean="0">
                <a:solidFill>
                  <a:srgbClr val="FF0000"/>
                </a:solidFill>
              </a:rPr>
              <a:t>Constraint binding both in DAM and RTM</a:t>
            </a:r>
            <a:endParaRPr lang="en-US" dirty="0">
              <a:solidFill>
                <a:srgbClr val="FF0000"/>
              </a:solidFill>
            </a:endParaRPr>
          </a:p>
        </p:txBody>
      </p:sp>
      <p:sp>
        <p:nvSpPr>
          <p:cNvPr id="55" name="TextBox 54"/>
          <p:cNvSpPr txBox="1"/>
          <p:nvPr/>
        </p:nvSpPr>
        <p:spPr>
          <a:xfrm>
            <a:off x="3044873" y="5630383"/>
            <a:ext cx="3562815" cy="369332"/>
          </a:xfrm>
          <a:prstGeom prst="rect">
            <a:avLst/>
          </a:prstGeom>
          <a:noFill/>
        </p:spPr>
        <p:txBody>
          <a:bodyPr wrap="square" rtlCol="0">
            <a:spAutoFit/>
          </a:bodyPr>
          <a:lstStyle/>
          <a:p>
            <a:r>
              <a:rPr lang="en-US" dirty="0" smtClean="0">
                <a:solidFill>
                  <a:srgbClr val="FF0000"/>
                </a:solidFill>
              </a:rPr>
              <a:t>DAM (Pre-RAS) SF: 50%</a:t>
            </a:r>
          </a:p>
        </p:txBody>
      </p:sp>
      <p:sp>
        <p:nvSpPr>
          <p:cNvPr id="61" name="Content Placeholder 2"/>
          <p:cNvSpPr>
            <a:spLocks noGrp="1"/>
          </p:cNvSpPr>
          <p:nvPr>
            <p:ph idx="1"/>
          </p:nvPr>
        </p:nvSpPr>
        <p:spPr>
          <a:xfrm>
            <a:off x="354980" y="1295400"/>
            <a:ext cx="8522320" cy="4567770"/>
          </a:xfrm>
        </p:spPr>
        <p:txBody>
          <a:bodyPr/>
          <a:lstStyle/>
          <a:p>
            <a:pPr marL="0" indent="0">
              <a:buNone/>
            </a:pPr>
            <a:r>
              <a:rPr lang="en-US" sz="2000" dirty="0" smtClean="0"/>
              <a:t>For the Resource Node where RAS action is defined, it has a hurting SF in DAM, as the Resource Node remains energized for DAM post-contingency analysis. Any DAM position buy MWs from that Resource Node helps to relief the constraint.</a:t>
            </a:r>
          </a:p>
          <a:p>
            <a:pPr marL="0" indent="0">
              <a:buNone/>
            </a:pPr>
            <a:r>
              <a:rPr lang="en-US" sz="2000" dirty="0" smtClean="0"/>
              <a:t>But when evaluating “oversold” with a RT post-contingency and post-RAS topology, the same DAM position would become almost no impact to constraint. Then the overall DAM positions become “oversold” in RTM.</a:t>
            </a:r>
            <a:endParaRPr lang="en-US" sz="2000" dirty="0"/>
          </a:p>
        </p:txBody>
      </p:sp>
      <p:sp>
        <p:nvSpPr>
          <p:cNvPr id="62" name="Oval 61"/>
          <p:cNvSpPr/>
          <p:nvPr/>
        </p:nvSpPr>
        <p:spPr>
          <a:xfrm>
            <a:off x="4399341" y="5097903"/>
            <a:ext cx="798095" cy="361977"/>
          </a:xfrm>
          <a:prstGeom prst="ellipse">
            <a:avLst/>
          </a:prstGeom>
          <a:noFill/>
          <a:ln>
            <a:solidFill>
              <a:schemeClr val="accent4">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75000"/>
                  <a:lumOff val="25000"/>
                </a:schemeClr>
              </a:solidFill>
            </a:endParaRPr>
          </a:p>
        </p:txBody>
      </p:sp>
      <p:sp>
        <p:nvSpPr>
          <p:cNvPr id="64" name="TextBox 63"/>
          <p:cNvSpPr txBox="1"/>
          <p:nvPr/>
        </p:nvSpPr>
        <p:spPr>
          <a:xfrm>
            <a:off x="3988232" y="4675824"/>
            <a:ext cx="2125630" cy="369332"/>
          </a:xfrm>
          <a:prstGeom prst="rect">
            <a:avLst/>
          </a:prstGeom>
          <a:noFill/>
        </p:spPr>
        <p:txBody>
          <a:bodyPr wrap="square" rtlCol="0">
            <a:spAutoFit/>
          </a:bodyPr>
          <a:lstStyle/>
          <a:p>
            <a:r>
              <a:rPr lang="en-US" dirty="0" smtClean="0">
                <a:solidFill>
                  <a:schemeClr val="accent4">
                    <a:lumMod val="75000"/>
                    <a:lumOff val="25000"/>
                  </a:schemeClr>
                </a:solidFill>
              </a:rPr>
              <a:t>RAS action</a:t>
            </a:r>
            <a:endParaRPr lang="en-US" dirty="0">
              <a:solidFill>
                <a:schemeClr val="accent4">
                  <a:lumMod val="75000"/>
                  <a:lumOff val="25000"/>
                </a:schemeClr>
              </a:solidFill>
            </a:endParaRPr>
          </a:p>
        </p:txBody>
      </p:sp>
      <p:sp>
        <p:nvSpPr>
          <p:cNvPr id="65" name="TextBox 64"/>
          <p:cNvSpPr txBox="1"/>
          <p:nvPr/>
        </p:nvSpPr>
        <p:spPr>
          <a:xfrm>
            <a:off x="3044872" y="5971689"/>
            <a:ext cx="4270328" cy="369332"/>
          </a:xfrm>
          <a:prstGeom prst="rect">
            <a:avLst/>
          </a:prstGeom>
          <a:noFill/>
        </p:spPr>
        <p:txBody>
          <a:bodyPr wrap="square" rtlCol="0">
            <a:spAutoFit/>
          </a:bodyPr>
          <a:lstStyle/>
          <a:p>
            <a:r>
              <a:rPr lang="en-US" dirty="0" smtClean="0">
                <a:solidFill>
                  <a:schemeClr val="accent4">
                    <a:lumMod val="75000"/>
                    <a:lumOff val="25000"/>
                  </a:schemeClr>
                </a:solidFill>
              </a:rPr>
              <a:t>RTM (Post-RAS) SF: ~0% (pick-up SF) </a:t>
            </a:r>
          </a:p>
        </p:txBody>
      </p:sp>
      <p:cxnSp>
        <p:nvCxnSpPr>
          <p:cNvPr id="5" name="Straight Arrow Connector 4"/>
          <p:cNvCxnSpPr/>
          <p:nvPr/>
        </p:nvCxnSpPr>
        <p:spPr>
          <a:xfrm>
            <a:off x="6420152" y="3900504"/>
            <a:ext cx="859912" cy="0"/>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598891" y="5022092"/>
            <a:ext cx="423513" cy="523220"/>
          </a:xfrm>
          <a:prstGeom prst="rect">
            <a:avLst/>
          </a:prstGeom>
          <a:noFill/>
        </p:spPr>
        <p:txBody>
          <a:bodyPr wrap="none" lIns="91440" tIns="45720" rIns="91440" bIns="45720">
            <a:spAutoFit/>
          </a:bodyPr>
          <a:lstStyle/>
          <a:p>
            <a:pPr algn="ctr"/>
            <a:r>
              <a:rPr lang="en-US" sz="2800" b="0" cap="none" spc="0" dirty="0" smtClean="0">
                <a:ln w="0"/>
                <a:solidFill>
                  <a:schemeClr val="accent4">
                    <a:lumMod val="75000"/>
                    <a:lumOff val="25000"/>
                  </a:schemeClr>
                </a:solidFill>
                <a:effectLst>
                  <a:outerShdw blurRad="38100" dist="19050" dir="2700000" algn="tl" rotWithShape="0">
                    <a:schemeClr val="dk1">
                      <a:alpha val="40000"/>
                    </a:schemeClr>
                  </a:outerShdw>
                </a:effectLst>
              </a:rPr>
              <a:t>X</a:t>
            </a:r>
            <a:endParaRPr lang="en-US" sz="2800" b="0" cap="none" spc="0" dirty="0">
              <a:ln w="0"/>
              <a:solidFill>
                <a:schemeClr val="accent4">
                  <a:lumMod val="75000"/>
                  <a:lumOff val="25000"/>
                </a:schemeClr>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0161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4" grpId="0"/>
      <p:bldP spid="65"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Different Congestion Rent in Settlement (Example)</a:t>
            </a:r>
            <a:endParaRPr lang="en-US" dirty="0"/>
          </a:p>
        </p:txBody>
      </p:sp>
      <p:sp>
        <p:nvSpPr>
          <p:cNvPr id="3" name="Content Placeholder 2"/>
          <p:cNvSpPr>
            <a:spLocks noGrp="1"/>
          </p:cNvSpPr>
          <p:nvPr>
            <p:ph idx="1"/>
          </p:nvPr>
        </p:nvSpPr>
        <p:spPr>
          <a:xfrm>
            <a:off x="381000" y="1251683"/>
            <a:ext cx="8534400" cy="4319832"/>
          </a:xfrm>
        </p:spPr>
        <p:txBody>
          <a:bodyPr/>
          <a:lstStyle/>
          <a:p>
            <a:pPr marL="0" indent="0">
              <a:buNone/>
            </a:pPr>
            <a:r>
              <a:rPr lang="en-US" sz="2000" dirty="0" smtClean="0"/>
              <a:t>The missing congestion rent in Settlement happened when some real time resource meter price (RTRMPR) was higher than the resource’s dispatching price, which was related to the locations of meters and the contingency definition. </a:t>
            </a:r>
          </a:p>
          <a:p>
            <a:pPr marL="0" indent="0">
              <a:buNone/>
            </a:pPr>
            <a:r>
              <a:rPr lang="en-US" sz="2000" dirty="0" smtClean="0"/>
              <a:t>Note: If the EBs was energized in Base Case but disconnected by the constraint contingency, its SF for this constraint would be 0. </a:t>
            </a:r>
            <a:endParaRPr lang="en-US" sz="2000" dirty="0"/>
          </a:p>
        </p:txBody>
      </p:sp>
      <p:cxnSp>
        <p:nvCxnSpPr>
          <p:cNvPr id="7" name="Straight Connector 6"/>
          <p:cNvCxnSpPr/>
          <p:nvPr/>
        </p:nvCxnSpPr>
        <p:spPr>
          <a:xfrm>
            <a:off x="3215933" y="5775520"/>
            <a:ext cx="48768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109086" y="5285057"/>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a:endCxn id="9" idx="0"/>
          </p:cNvCxnSpPr>
          <p:nvPr/>
        </p:nvCxnSpPr>
        <p:spPr>
          <a:xfrm flipH="1">
            <a:off x="4223386" y="3402466"/>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2"/>
          </p:cNvCxnSpPr>
          <p:nvPr/>
        </p:nvCxnSpPr>
        <p:spPr>
          <a:xfrm>
            <a:off x="4223386" y="5513657"/>
            <a:ext cx="0" cy="2618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4167115" y="4790689"/>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p:cNvCxnSpPr/>
          <p:nvPr/>
        </p:nvCxnSpPr>
        <p:spPr>
          <a:xfrm>
            <a:off x="5363013" y="5775520"/>
            <a:ext cx="0" cy="524914"/>
          </a:xfrm>
          <a:prstGeom prst="line">
            <a:avLst/>
          </a:prstGeom>
          <a:ln w="1905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5137198" y="6300434"/>
            <a:ext cx="451630" cy="4407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5153463" y="6300434"/>
            <a:ext cx="381000" cy="430887"/>
          </a:xfrm>
          <a:prstGeom prst="rect">
            <a:avLst/>
          </a:prstGeom>
          <a:noFill/>
        </p:spPr>
        <p:txBody>
          <a:bodyPr wrap="square" rtlCol="0">
            <a:spAutoFit/>
          </a:bodyPr>
          <a:lstStyle/>
          <a:p>
            <a:r>
              <a:rPr lang="en-US" sz="2200" b="1" dirty="0" smtClean="0"/>
              <a:t>G</a:t>
            </a:r>
            <a:endParaRPr lang="en-US" sz="2200" b="1" dirty="0"/>
          </a:p>
        </p:txBody>
      </p:sp>
      <p:sp>
        <p:nvSpPr>
          <p:cNvPr id="38" name="TextBox 37"/>
          <p:cNvSpPr txBox="1"/>
          <p:nvPr/>
        </p:nvSpPr>
        <p:spPr>
          <a:xfrm>
            <a:off x="4324493" y="5213915"/>
            <a:ext cx="838200" cy="369332"/>
          </a:xfrm>
          <a:prstGeom prst="rect">
            <a:avLst/>
          </a:prstGeom>
          <a:noFill/>
        </p:spPr>
        <p:txBody>
          <a:bodyPr wrap="square" rtlCol="0">
            <a:spAutoFit/>
          </a:bodyPr>
          <a:lstStyle/>
          <a:p>
            <a:r>
              <a:rPr lang="en-US" dirty="0" smtClean="0"/>
              <a:t>CB1</a:t>
            </a:r>
            <a:endParaRPr lang="en-US" dirty="0"/>
          </a:p>
        </p:txBody>
      </p:sp>
      <p:sp>
        <p:nvSpPr>
          <p:cNvPr id="41" name="TextBox 40"/>
          <p:cNvSpPr txBox="1"/>
          <p:nvPr/>
        </p:nvSpPr>
        <p:spPr>
          <a:xfrm>
            <a:off x="3148706" y="4736301"/>
            <a:ext cx="1047750" cy="369332"/>
          </a:xfrm>
          <a:prstGeom prst="rect">
            <a:avLst/>
          </a:prstGeom>
          <a:noFill/>
        </p:spPr>
        <p:txBody>
          <a:bodyPr wrap="square" rtlCol="0">
            <a:spAutoFit/>
          </a:bodyPr>
          <a:lstStyle/>
          <a:p>
            <a:r>
              <a:rPr lang="en-US" dirty="0" smtClean="0"/>
              <a:t>Meter 1</a:t>
            </a:r>
            <a:endParaRPr lang="en-US" dirty="0"/>
          </a:p>
        </p:txBody>
      </p:sp>
      <p:sp>
        <p:nvSpPr>
          <p:cNvPr id="42" name="TextBox 41"/>
          <p:cNvSpPr txBox="1"/>
          <p:nvPr/>
        </p:nvSpPr>
        <p:spPr>
          <a:xfrm>
            <a:off x="4010462" y="6162921"/>
            <a:ext cx="1370432" cy="369332"/>
          </a:xfrm>
          <a:prstGeom prst="rect">
            <a:avLst/>
          </a:prstGeom>
          <a:noFill/>
        </p:spPr>
        <p:txBody>
          <a:bodyPr wrap="square" rtlCol="0">
            <a:spAutoFit/>
          </a:bodyPr>
          <a:lstStyle/>
          <a:p>
            <a:r>
              <a:rPr lang="en-US" dirty="0" smtClean="0"/>
              <a:t>Resource</a:t>
            </a:r>
            <a:endParaRPr lang="en-US" dirty="0"/>
          </a:p>
        </p:txBody>
      </p:sp>
      <p:sp>
        <p:nvSpPr>
          <p:cNvPr id="44" name="Oval 43"/>
          <p:cNvSpPr/>
          <p:nvPr/>
        </p:nvSpPr>
        <p:spPr>
          <a:xfrm>
            <a:off x="3804285" y="5210376"/>
            <a:ext cx="1225939" cy="3619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4010462" y="3887154"/>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46" name="TextBox 45"/>
          <p:cNvSpPr txBox="1"/>
          <p:nvPr/>
        </p:nvSpPr>
        <p:spPr>
          <a:xfrm>
            <a:off x="4344116" y="4456230"/>
            <a:ext cx="1327731" cy="369332"/>
          </a:xfrm>
          <a:prstGeom prst="rect">
            <a:avLst/>
          </a:prstGeom>
          <a:noFill/>
        </p:spPr>
        <p:txBody>
          <a:bodyPr wrap="square" rtlCol="0">
            <a:spAutoFit/>
          </a:bodyPr>
          <a:lstStyle/>
          <a:p>
            <a:r>
              <a:rPr lang="en-US" dirty="0" smtClean="0">
                <a:solidFill>
                  <a:srgbClr val="FF0000"/>
                </a:solidFill>
              </a:rPr>
              <a:t>SF: 0%</a:t>
            </a:r>
            <a:endParaRPr lang="en-US" dirty="0">
              <a:solidFill>
                <a:srgbClr val="FF0000"/>
              </a:solidFill>
            </a:endParaRPr>
          </a:p>
        </p:txBody>
      </p:sp>
      <p:sp>
        <p:nvSpPr>
          <p:cNvPr id="47" name="TextBox 46"/>
          <p:cNvSpPr txBox="1"/>
          <p:nvPr/>
        </p:nvSpPr>
        <p:spPr>
          <a:xfrm>
            <a:off x="5588512" y="6153359"/>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57" name="TextBox 56"/>
          <p:cNvSpPr txBox="1"/>
          <p:nvPr/>
        </p:nvSpPr>
        <p:spPr>
          <a:xfrm>
            <a:off x="4298999" y="3488986"/>
            <a:ext cx="838200" cy="369332"/>
          </a:xfrm>
          <a:prstGeom prst="rect">
            <a:avLst/>
          </a:prstGeom>
          <a:noFill/>
        </p:spPr>
        <p:txBody>
          <a:bodyPr wrap="square" rtlCol="0">
            <a:spAutoFit/>
          </a:bodyPr>
          <a:lstStyle/>
          <a:p>
            <a:r>
              <a:rPr lang="en-US" dirty="0" smtClean="0"/>
              <a:t>LN1</a:t>
            </a:r>
            <a:endParaRPr lang="en-US" dirty="0"/>
          </a:p>
        </p:txBody>
      </p:sp>
      <p:sp>
        <p:nvSpPr>
          <p:cNvPr id="70" name="TextBox 69"/>
          <p:cNvSpPr txBox="1"/>
          <p:nvPr/>
        </p:nvSpPr>
        <p:spPr>
          <a:xfrm>
            <a:off x="7076431" y="4487731"/>
            <a:ext cx="1327731" cy="369332"/>
          </a:xfrm>
          <a:prstGeom prst="rect">
            <a:avLst/>
          </a:prstGeom>
          <a:noFill/>
        </p:spPr>
        <p:txBody>
          <a:bodyPr wrap="square" rtlCol="0">
            <a:spAutoFit/>
          </a:bodyPr>
          <a:lstStyle/>
          <a:p>
            <a:r>
              <a:rPr lang="en-US" dirty="0" smtClean="0">
                <a:solidFill>
                  <a:srgbClr val="FF0000"/>
                </a:solidFill>
              </a:rPr>
              <a:t>SF: 50%</a:t>
            </a:r>
            <a:endParaRPr lang="en-US" dirty="0">
              <a:solidFill>
                <a:srgbClr val="FF0000"/>
              </a:solidFill>
            </a:endParaRPr>
          </a:p>
        </p:txBody>
      </p:sp>
      <p:sp>
        <p:nvSpPr>
          <p:cNvPr id="71" name="TextBox 70"/>
          <p:cNvSpPr txBox="1"/>
          <p:nvPr/>
        </p:nvSpPr>
        <p:spPr>
          <a:xfrm>
            <a:off x="4302076" y="4808276"/>
            <a:ext cx="1869171" cy="369332"/>
          </a:xfrm>
          <a:prstGeom prst="rect">
            <a:avLst/>
          </a:prstGeom>
          <a:noFill/>
        </p:spPr>
        <p:txBody>
          <a:bodyPr wrap="square" rtlCol="0">
            <a:spAutoFit/>
          </a:bodyPr>
          <a:lstStyle/>
          <a:p>
            <a:r>
              <a:rPr lang="en-US" dirty="0" smtClean="0">
                <a:solidFill>
                  <a:srgbClr val="DAA600"/>
                </a:solidFill>
              </a:rPr>
              <a:t>RTRMPR: $30</a:t>
            </a:r>
            <a:endParaRPr lang="en-US" dirty="0">
              <a:solidFill>
                <a:srgbClr val="DAA600"/>
              </a:solidFill>
            </a:endParaRPr>
          </a:p>
        </p:txBody>
      </p:sp>
      <p:sp>
        <p:nvSpPr>
          <p:cNvPr id="72" name="TextBox 71"/>
          <p:cNvSpPr txBox="1"/>
          <p:nvPr/>
        </p:nvSpPr>
        <p:spPr>
          <a:xfrm>
            <a:off x="7122429" y="4773034"/>
            <a:ext cx="1869171" cy="369332"/>
          </a:xfrm>
          <a:prstGeom prst="rect">
            <a:avLst/>
          </a:prstGeom>
          <a:noFill/>
        </p:spPr>
        <p:txBody>
          <a:bodyPr wrap="square" rtlCol="0">
            <a:spAutoFit/>
          </a:bodyPr>
          <a:lstStyle/>
          <a:p>
            <a:r>
              <a:rPr lang="en-US" dirty="0" smtClean="0">
                <a:solidFill>
                  <a:schemeClr val="accent4">
                    <a:lumMod val="50000"/>
                    <a:lumOff val="50000"/>
                  </a:schemeClr>
                </a:solidFill>
              </a:rPr>
              <a:t>RTRMPR: $-20</a:t>
            </a:r>
            <a:endParaRPr lang="en-US" dirty="0">
              <a:solidFill>
                <a:schemeClr val="accent4">
                  <a:lumMod val="50000"/>
                  <a:lumOff val="50000"/>
                </a:schemeClr>
              </a:solidFill>
            </a:endParaRPr>
          </a:p>
        </p:txBody>
      </p:sp>
      <p:sp>
        <p:nvSpPr>
          <p:cNvPr id="73" name="TextBox 72"/>
          <p:cNvSpPr txBox="1"/>
          <p:nvPr/>
        </p:nvSpPr>
        <p:spPr>
          <a:xfrm>
            <a:off x="5597194" y="6490527"/>
            <a:ext cx="1869171" cy="369332"/>
          </a:xfrm>
          <a:prstGeom prst="rect">
            <a:avLst/>
          </a:prstGeom>
          <a:noFill/>
        </p:spPr>
        <p:txBody>
          <a:bodyPr wrap="square" rtlCol="0">
            <a:spAutoFit/>
          </a:bodyPr>
          <a:lstStyle/>
          <a:p>
            <a:r>
              <a:rPr lang="en-US" dirty="0" smtClean="0">
                <a:solidFill>
                  <a:schemeClr val="accent4">
                    <a:lumMod val="50000"/>
                    <a:lumOff val="50000"/>
                  </a:schemeClr>
                </a:solidFill>
              </a:rPr>
              <a:t>Res LMP: $-20</a:t>
            </a:r>
            <a:endParaRPr lang="en-US" dirty="0">
              <a:solidFill>
                <a:schemeClr val="accent4">
                  <a:lumMod val="50000"/>
                  <a:lumOff val="50000"/>
                </a:schemeClr>
              </a:solidFill>
            </a:endParaRPr>
          </a:p>
        </p:txBody>
      </p:sp>
      <p:sp>
        <p:nvSpPr>
          <p:cNvPr id="74" name="TextBox 73"/>
          <p:cNvSpPr txBox="1"/>
          <p:nvPr/>
        </p:nvSpPr>
        <p:spPr>
          <a:xfrm>
            <a:off x="1034122" y="3922021"/>
            <a:ext cx="1864991" cy="1477328"/>
          </a:xfrm>
          <a:prstGeom prst="rect">
            <a:avLst/>
          </a:prstGeom>
          <a:noFill/>
        </p:spPr>
        <p:txBody>
          <a:bodyPr wrap="square" rtlCol="0">
            <a:spAutoFit/>
          </a:bodyPr>
          <a:lstStyle/>
          <a:p>
            <a:r>
              <a:rPr lang="en-US" dirty="0" smtClean="0">
                <a:solidFill>
                  <a:schemeClr val="accent4">
                    <a:lumMod val="50000"/>
                    <a:lumOff val="50000"/>
                  </a:schemeClr>
                </a:solidFill>
              </a:rPr>
              <a:t>System Lambda $30</a:t>
            </a:r>
          </a:p>
          <a:p>
            <a:endParaRPr lang="en-US" dirty="0">
              <a:solidFill>
                <a:schemeClr val="accent4">
                  <a:lumMod val="50000"/>
                  <a:lumOff val="50000"/>
                </a:schemeClr>
              </a:solidFill>
            </a:endParaRPr>
          </a:p>
          <a:p>
            <a:r>
              <a:rPr lang="en-US" dirty="0" smtClean="0">
                <a:solidFill>
                  <a:schemeClr val="accent4">
                    <a:lumMod val="50000"/>
                    <a:lumOff val="50000"/>
                  </a:schemeClr>
                </a:solidFill>
              </a:rPr>
              <a:t>Shadow Price</a:t>
            </a:r>
          </a:p>
          <a:p>
            <a:r>
              <a:rPr lang="en-US" dirty="0" smtClean="0">
                <a:solidFill>
                  <a:schemeClr val="accent4">
                    <a:lumMod val="50000"/>
                    <a:lumOff val="50000"/>
                  </a:schemeClr>
                </a:solidFill>
              </a:rPr>
              <a:t>$100</a:t>
            </a:r>
            <a:endParaRPr lang="en-US" dirty="0">
              <a:solidFill>
                <a:schemeClr val="accent4">
                  <a:lumMod val="50000"/>
                  <a:lumOff val="50000"/>
                </a:schemeClr>
              </a:solidFill>
            </a:endParaRPr>
          </a:p>
        </p:txBody>
      </p:sp>
      <p:sp>
        <p:nvSpPr>
          <p:cNvPr id="75" name="Rectangle 74"/>
          <p:cNvSpPr/>
          <p:nvPr/>
        </p:nvSpPr>
        <p:spPr>
          <a:xfrm>
            <a:off x="6814593" y="5285057"/>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Connector 75"/>
          <p:cNvCxnSpPr>
            <a:endCxn id="75" idx="0"/>
          </p:cNvCxnSpPr>
          <p:nvPr/>
        </p:nvCxnSpPr>
        <p:spPr>
          <a:xfrm flipH="1">
            <a:off x="6928893" y="3402466"/>
            <a:ext cx="879" cy="1882591"/>
          </a:xfrm>
          <a:prstGeom prst="line">
            <a:avLst/>
          </a:prstGeom>
          <a:ln w="1905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75" idx="2"/>
          </p:cNvCxnSpPr>
          <p:nvPr/>
        </p:nvCxnSpPr>
        <p:spPr>
          <a:xfrm>
            <a:off x="6928893" y="5513657"/>
            <a:ext cx="0" cy="3139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Rectangle 77"/>
          <p:cNvSpPr/>
          <p:nvPr/>
        </p:nvSpPr>
        <p:spPr>
          <a:xfrm>
            <a:off x="6872622" y="4790689"/>
            <a:ext cx="1143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7042314" y="5243949"/>
            <a:ext cx="838200" cy="369332"/>
          </a:xfrm>
          <a:prstGeom prst="rect">
            <a:avLst/>
          </a:prstGeom>
          <a:noFill/>
        </p:spPr>
        <p:txBody>
          <a:bodyPr wrap="square" rtlCol="0">
            <a:spAutoFit/>
          </a:bodyPr>
          <a:lstStyle/>
          <a:p>
            <a:r>
              <a:rPr lang="en-US" dirty="0" smtClean="0"/>
              <a:t>CB2</a:t>
            </a:r>
            <a:endParaRPr lang="en-US" dirty="0"/>
          </a:p>
        </p:txBody>
      </p:sp>
      <p:sp>
        <p:nvSpPr>
          <p:cNvPr id="81" name="TextBox 80"/>
          <p:cNvSpPr txBox="1"/>
          <p:nvPr/>
        </p:nvSpPr>
        <p:spPr>
          <a:xfrm>
            <a:off x="5921440" y="4702043"/>
            <a:ext cx="1047750" cy="369332"/>
          </a:xfrm>
          <a:prstGeom prst="rect">
            <a:avLst/>
          </a:prstGeom>
          <a:noFill/>
        </p:spPr>
        <p:txBody>
          <a:bodyPr wrap="square" rtlCol="0">
            <a:spAutoFit/>
          </a:bodyPr>
          <a:lstStyle/>
          <a:p>
            <a:r>
              <a:rPr lang="en-US" dirty="0" smtClean="0"/>
              <a:t>Meter 2</a:t>
            </a:r>
            <a:endParaRPr lang="en-US" dirty="0"/>
          </a:p>
        </p:txBody>
      </p:sp>
      <p:sp>
        <p:nvSpPr>
          <p:cNvPr id="85" name="TextBox 84"/>
          <p:cNvSpPr txBox="1"/>
          <p:nvPr/>
        </p:nvSpPr>
        <p:spPr>
          <a:xfrm>
            <a:off x="7004506" y="3488986"/>
            <a:ext cx="838200" cy="369332"/>
          </a:xfrm>
          <a:prstGeom prst="rect">
            <a:avLst/>
          </a:prstGeom>
          <a:noFill/>
        </p:spPr>
        <p:txBody>
          <a:bodyPr wrap="square" rtlCol="0">
            <a:spAutoFit/>
          </a:bodyPr>
          <a:lstStyle/>
          <a:p>
            <a:r>
              <a:rPr lang="en-US" dirty="0" smtClean="0"/>
              <a:t>LN2</a:t>
            </a:r>
            <a:endParaRPr lang="en-US" dirty="0"/>
          </a:p>
        </p:txBody>
      </p:sp>
      <p:sp>
        <p:nvSpPr>
          <p:cNvPr id="87" name="TextBox 86"/>
          <p:cNvSpPr txBox="1"/>
          <p:nvPr/>
        </p:nvSpPr>
        <p:spPr>
          <a:xfrm>
            <a:off x="3993293" y="5123701"/>
            <a:ext cx="567107" cy="523220"/>
          </a:xfrm>
          <a:prstGeom prst="rect">
            <a:avLst/>
          </a:prstGeom>
          <a:noFill/>
        </p:spPr>
        <p:txBody>
          <a:bodyPr wrap="square" rtlCol="0">
            <a:spAutoFit/>
          </a:bodyPr>
          <a:lstStyle/>
          <a:p>
            <a:r>
              <a:rPr lang="en-US" sz="2800" dirty="0" smtClean="0">
                <a:solidFill>
                  <a:srgbClr val="FF0000"/>
                </a:solidFill>
              </a:rPr>
              <a:t>X</a:t>
            </a:r>
            <a:endParaRPr lang="en-US" sz="2800" dirty="0">
              <a:solidFill>
                <a:srgbClr val="FF0000"/>
              </a:solidFill>
            </a:endParaRPr>
          </a:p>
        </p:txBody>
      </p:sp>
      <p:sp>
        <p:nvSpPr>
          <p:cNvPr id="22" name="TextBox 21"/>
          <p:cNvSpPr txBox="1"/>
          <p:nvPr/>
        </p:nvSpPr>
        <p:spPr>
          <a:xfrm>
            <a:off x="4072337" y="6477709"/>
            <a:ext cx="979755" cy="369332"/>
          </a:xfrm>
          <a:prstGeom prst="rect">
            <a:avLst/>
          </a:prstGeom>
          <a:noFill/>
        </p:spPr>
        <p:txBody>
          <a:bodyPr wrap="none" rtlCol="0">
            <a:spAutoFit/>
          </a:bodyPr>
          <a:lstStyle/>
          <a:p>
            <a:r>
              <a:rPr lang="en-US" dirty="0" smtClean="0"/>
              <a:t>300MW</a:t>
            </a:r>
            <a:endParaRPr lang="en-US" dirty="0"/>
          </a:p>
        </p:txBody>
      </p:sp>
      <p:sp>
        <p:nvSpPr>
          <p:cNvPr id="88" name="TextBox 87"/>
          <p:cNvSpPr txBox="1"/>
          <p:nvPr/>
        </p:nvSpPr>
        <p:spPr>
          <a:xfrm>
            <a:off x="3262094" y="3489803"/>
            <a:ext cx="979755" cy="369332"/>
          </a:xfrm>
          <a:prstGeom prst="rect">
            <a:avLst/>
          </a:prstGeom>
          <a:noFill/>
        </p:spPr>
        <p:txBody>
          <a:bodyPr wrap="none" rtlCol="0">
            <a:spAutoFit/>
          </a:bodyPr>
          <a:lstStyle/>
          <a:p>
            <a:r>
              <a:rPr lang="en-US" dirty="0" smtClean="0"/>
              <a:t>200MW</a:t>
            </a:r>
            <a:endParaRPr lang="en-US" dirty="0"/>
          </a:p>
        </p:txBody>
      </p:sp>
      <p:sp>
        <p:nvSpPr>
          <p:cNvPr id="89" name="TextBox 88"/>
          <p:cNvSpPr txBox="1"/>
          <p:nvPr/>
        </p:nvSpPr>
        <p:spPr>
          <a:xfrm>
            <a:off x="5921002" y="3498257"/>
            <a:ext cx="979755" cy="369332"/>
          </a:xfrm>
          <a:prstGeom prst="rect">
            <a:avLst/>
          </a:prstGeom>
          <a:noFill/>
        </p:spPr>
        <p:txBody>
          <a:bodyPr wrap="none" rtlCol="0">
            <a:spAutoFit/>
          </a:bodyPr>
          <a:lstStyle/>
          <a:p>
            <a:r>
              <a:rPr lang="en-US" dirty="0" smtClean="0"/>
              <a:t>100MW</a:t>
            </a:r>
            <a:endParaRPr lang="en-US" dirty="0"/>
          </a:p>
        </p:txBody>
      </p:sp>
    </p:spTree>
    <p:extLst>
      <p:ext uri="{BB962C8B-B14F-4D97-AF65-F5344CB8AC3E}">
        <p14:creationId xmlns:p14="http://schemas.microsoft.com/office/powerpoint/2010/main" val="42094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p:bldP spid="46" grpId="0"/>
      <p:bldP spid="47" grpId="0"/>
      <p:bldP spid="70" grpId="0"/>
      <p:bldP spid="71" grpId="0"/>
      <p:bldP spid="72" grpId="0"/>
      <p:bldP spid="73" grpId="0"/>
      <p:bldP spid="74" grpId="0"/>
      <p:bldP spid="8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OD </a:t>
            </a:r>
            <a:r>
              <a:rPr lang="en-US" dirty="0" smtClean="0"/>
              <a:t>11/26/2020</a:t>
            </a:r>
            <a:endParaRPr lang="en-US" dirty="0"/>
          </a:p>
        </p:txBody>
      </p:sp>
      <p:sp>
        <p:nvSpPr>
          <p:cNvPr id="3" name="Content Placeholder 2"/>
          <p:cNvSpPr>
            <a:spLocks noGrp="1"/>
          </p:cNvSpPr>
          <p:nvPr>
            <p:ph idx="1"/>
          </p:nvPr>
        </p:nvSpPr>
        <p:spPr>
          <a:xfrm>
            <a:off x="342900" y="990600"/>
            <a:ext cx="8534400" cy="5105400"/>
          </a:xfrm>
        </p:spPr>
        <p:txBody>
          <a:bodyPr/>
          <a:lstStyle/>
          <a:p>
            <a:r>
              <a:rPr lang="en-US" sz="2000" dirty="0"/>
              <a:t>About $1.3M RENA was observed on OD </a:t>
            </a:r>
            <a:r>
              <a:rPr lang="en-US" sz="2000" dirty="0" smtClean="0"/>
              <a:t>11/26/2020</a:t>
            </a:r>
            <a:r>
              <a:rPr lang="en-US" sz="2000" dirty="0"/>
              <a:t>, most of the RENA was related to the following issues: </a:t>
            </a:r>
          </a:p>
          <a:p>
            <a:endParaRPr lang="en-US" sz="2200" dirty="0">
              <a:solidFill>
                <a:schemeClr val="accent1">
                  <a:lumMod val="40000"/>
                  <a:lumOff val="60000"/>
                </a:schemeClr>
              </a:solidFill>
            </a:endParaRPr>
          </a:p>
          <a:p>
            <a:r>
              <a:rPr lang="en-US" sz="2000" dirty="0"/>
              <a:t>PTP w/links to option: As RT constraints caused high prices in Valley and Far West </a:t>
            </a:r>
            <a:r>
              <a:rPr lang="en-US" sz="2000" dirty="0" smtClean="0"/>
              <a:t>areas, the </a:t>
            </a:r>
            <a:r>
              <a:rPr lang="en-US" sz="2000" dirty="0"/>
              <a:t>PTP w/links to options sourced from </a:t>
            </a:r>
            <a:r>
              <a:rPr lang="en-US" sz="2000" dirty="0" smtClean="0"/>
              <a:t>the Resource </a:t>
            </a:r>
            <a:r>
              <a:rPr lang="en-US" sz="2000" dirty="0"/>
              <a:t>Nodes at NEDIN and </a:t>
            </a:r>
            <a:r>
              <a:rPr lang="en-US" sz="2000" dirty="0" smtClean="0"/>
              <a:t>RIGGINS were </a:t>
            </a:r>
            <a:r>
              <a:rPr lang="en-US" sz="2000" dirty="0"/>
              <a:t>priced with negative values but settled as 0. The total </a:t>
            </a:r>
            <a:r>
              <a:rPr lang="en-US" sz="2000" dirty="0" smtClean="0"/>
              <a:t>negative values </a:t>
            </a:r>
            <a:r>
              <a:rPr lang="en-US" sz="2000" dirty="0"/>
              <a:t>from </a:t>
            </a:r>
            <a:r>
              <a:rPr lang="en-US" sz="2000" dirty="0" smtClean="0"/>
              <a:t>those PTP </a:t>
            </a:r>
            <a:r>
              <a:rPr lang="en-US" sz="2000" dirty="0"/>
              <a:t>options was around $0.7M.</a:t>
            </a:r>
          </a:p>
          <a:p>
            <a:endParaRPr lang="en-US" sz="2000" dirty="0"/>
          </a:p>
          <a:p>
            <a:r>
              <a:rPr lang="en-US" sz="2000" dirty="0"/>
              <a:t>DAM oversold on the RT constraint: About $0.3M oversold was also observed on constraint SHACPB38: LYNX_TOMBST1_1, which had $5.1M RT congestion rent on that day. </a:t>
            </a:r>
          </a:p>
        </p:txBody>
      </p:sp>
    </p:spTree>
    <p:extLst>
      <p:ext uri="{BB962C8B-B14F-4D97-AF65-F5344CB8AC3E}">
        <p14:creationId xmlns:p14="http://schemas.microsoft.com/office/powerpoint/2010/main" val="3836288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200" dirty="0"/>
          </a:p>
          <a:p>
            <a:r>
              <a:rPr lang="en-US" sz="2000" dirty="0"/>
              <a:t>A total of $22.4M RENA observed in </a:t>
            </a:r>
            <a:r>
              <a:rPr lang="en-US" sz="2000" dirty="0" smtClean="0"/>
              <a:t>November, </a:t>
            </a:r>
            <a:r>
              <a:rPr lang="en-US" sz="2000" dirty="0"/>
              <a:t>2020, </a:t>
            </a:r>
            <a:r>
              <a:rPr lang="en-US" sz="2000" dirty="0" smtClean="0"/>
              <a:t>which </a:t>
            </a:r>
            <a:r>
              <a:rPr lang="en-US" sz="2000" dirty="0"/>
              <a:t>was </a:t>
            </a:r>
            <a:r>
              <a:rPr lang="en-US" sz="2000" dirty="0" smtClean="0"/>
              <a:t>high </a:t>
            </a:r>
            <a:r>
              <a:rPr lang="en-US" sz="2000" dirty="0"/>
              <a:t>comparing </a:t>
            </a:r>
            <a:r>
              <a:rPr lang="en-US" sz="2000" dirty="0" smtClean="0"/>
              <a:t>to </a:t>
            </a:r>
            <a:r>
              <a:rPr lang="en-US" sz="2000" dirty="0"/>
              <a:t>historical data. </a:t>
            </a:r>
            <a:r>
              <a:rPr lang="en-US" sz="2000" dirty="0" smtClean="0"/>
              <a:t> </a:t>
            </a:r>
          </a:p>
          <a:p>
            <a:endParaRPr lang="en-US" sz="2000" dirty="0">
              <a:solidFill>
                <a:srgbClr val="FF0000"/>
              </a:solidFill>
            </a:endParaRPr>
          </a:p>
          <a:p>
            <a:r>
              <a:rPr lang="en-US" sz="2000" dirty="0" smtClean="0"/>
              <a:t>Part of </a:t>
            </a:r>
            <a:r>
              <a:rPr lang="en-US" sz="2000" dirty="0"/>
              <a:t>RENA in </a:t>
            </a:r>
            <a:r>
              <a:rPr lang="en-US" sz="2000" dirty="0" smtClean="0"/>
              <a:t>November was </a:t>
            </a:r>
            <a:r>
              <a:rPr lang="en-US" sz="2000" dirty="0"/>
              <a:t>related to congestion “oversold” in DAM, which could be further related to topology difference between DAM and RTM, LDF, and RAS modeling. </a:t>
            </a:r>
          </a:p>
          <a:p>
            <a:endParaRPr lang="en-US" sz="2200" dirty="0">
              <a:solidFill>
                <a:srgbClr val="FF0000"/>
              </a:solidFill>
            </a:endParaRPr>
          </a:p>
          <a:p>
            <a:r>
              <a:rPr lang="en-US" sz="2000" dirty="0"/>
              <a:t>PTP w/ links to options </a:t>
            </a:r>
            <a:r>
              <a:rPr lang="en-US" sz="2000" dirty="0" smtClean="0"/>
              <a:t>contributed </a:t>
            </a:r>
            <a:r>
              <a:rPr lang="en-US" sz="2000" dirty="0"/>
              <a:t>part of RENA in </a:t>
            </a:r>
            <a:r>
              <a:rPr lang="en-US" sz="2000" dirty="0" smtClean="0"/>
              <a:t>November, which is around $6.4 million. The highest amount happened on 11/26 with $0.7M. </a:t>
            </a:r>
            <a:endParaRPr lang="en-US" sz="2000" dirty="0"/>
          </a:p>
          <a:p>
            <a:endParaRPr lang="en-US" sz="2400" dirty="0" smtClean="0"/>
          </a:p>
          <a:p>
            <a:r>
              <a:rPr lang="en-US" sz="2000" dirty="0" smtClean="0"/>
              <a:t>A large amount of congestion rent differences were also observed </a:t>
            </a:r>
            <a:r>
              <a:rPr lang="en-US" sz="2000" dirty="0"/>
              <a:t>between SCED </a:t>
            </a:r>
            <a:r>
              <a:rPr lang="en-US" sz="2000" dirty="0" smtClean="0"/>
              <a:t>and Settlement, which also contributed a significant part of November RENA.  </a:t>
            </a:r>
            <a:endParaRPr lang="en-US" sz="2000" dirty="0"/>
          </a:p>
          <a:p>
            <a:endParaRPr lang="en-US" sz="2400" dirty="0" smtClean="0"/>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31876</TotalTime>
  <Words>732</Words>
  <Application>Microsoft Office PowerPoint</Application>
  <PresentationFormat>On-screen Show (4:3)</PresentationFormat>
  <Paragraphs>88</Paragraphs>
  <Slides>10</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11/11/2020~11/17/2020</vt:lpstr>
      <vt:lpstr>DAM Oversold when Constraint was Binding in DAM with pre-RAS topology (Example)</vt:lpstr>
      <vt:lpstr>Cause of Different Congestion Rent in Settlement (Example)</vt:lpstr>
      <vt:lpstr>OD 11/26/2020</vt:lpstr>
      <vt:lpstr>Summary</vt:lpstr>
      <vt:lpstr>November CRR Balance Account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473</cp:revision>
  <cp:lastPrinted>2016-01-21T20:53:15Z</cp:lastPrinted>
  <dcterms:created xsi:type="dcterms:W3CDTF">2016-01-21T15:20:31Z</dcterms:created>
  <dcterms:modified xsi:type="dcterms:W3CDTF">2021-03-05T16:50:30Z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