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8"/>
  </p:notesMasterIdLst>
  <p:handoutMasterIdLst>
    <p:handoutMasterId r:id="rId29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47" r:id="rId14"/>
    <p:sldId id="341" r:id="rId15"/>
    <p:sldId id="342" r:id="rId16"/>
    <p:sldId id="343" r:id="rId17"/>
    <p:sldId id="344" r:id="rId18"/>
    <p:sldId id="345" r:id="rId19"/>
    <p:sldId id="346" r:id="rId20"/>
    <p:sldId id="261" r:id="rId21"/>
    <p:sldId id="328" r:id="rId22"/>
    <p:sldId id="329" r:id="rId23"/>
    <p:sldId id="327" r:id="rId24"/>
    <p:sldId id="324" r:id="rId25"/>
    <p:sldId id="340" r:id="rId26"/>
    <p:sldId id="32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7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132" d="100"/>
          <a:sy n="132" d="100"/>
        </p:scale>
        <p:origin x="7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February 17, 2021</a:t>
            </a:r>
            <a:endParaRPr lang="en-US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Dec 2019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Dec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00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Actual/invoice exposure slightly higher than TPEA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6322100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Dec 2019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Dec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28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66800"/>
            <a:ext cx="649280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Dec 2019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Dec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86682"/>
            <a:ext cx="702929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Dec 2019 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Dec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21" y="4886446"/>
            <a:ext cx="385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TPES mostly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90600"/>
            <a:ext cx="657815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Dec 2019 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Dec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708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during winter and shoulder months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675495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</a:t>
            </a:r>
            <a:r>
              <a:rPr lang="en-US" sz="1800" dirty="0" smtClean="0"/>
              <a:t>Market Segment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867400"/>
            <a:ext cx="834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Note: </a:t>
            </a:r>
            <a:r>
              <a:rPr lang="en-US" sz="1100" dirty="0" smtClean="0"/>
              <a:t>Excess </a:t>
            </a:r>
            <a:r>
              <a:rPr lang="en-US" sz="1100" dirty="0"/>
              <a:t>collateral doesn’t include Unsecured Credit </a:t>
            </a:r>
            <a:r>
              <a:rPr lang="en-US" sz="1100" dirty="0" smtClean="0"/>
              <a:t>Limit and is defined as Collateral in excess of TPE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386682"/>
            <a:ext cx="76771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Rating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696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03595"/>
              </p:ext>
            </p:extLst>
          </p:nvPr>
        </p:nvGraphicFramePr>
        <p:xfrm>
          <a:off x="666749" y="1386682"/>
          <a:ext cx="7886701" cy="2379215"/>
        </p:xfrm>
        <a:graphic>
          <a:graphicData uri="http://schemas.openxmlformats.org/drawingml/2006/table">
            <a:tbl>
              <a:tblPr/>
              <a:tblGrid>
                <a:gridCol w="1538308"/>
                <a:gridCol w="838034"/>
                <a:gridCol w="952833"/>
                <a:gridCol w="838034"/>
                <a:gridCol w="1056152"/>
                <a:gridCol w="838034"/>
                <a:gridCol w="1044672"/>
                <a:gridCol w="780634"/>
              </a:tblGrid>
              <a:tr h="370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Rating Group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CRR Only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Generation Only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Only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and Generation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Trader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Total TPE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Percent TPE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</a:tr>
              <a:tr h="172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AA- to AA+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166,161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254,965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12,098,150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710,597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13,229,874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3.65%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A- to A+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13,507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8,586,350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26,511,581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1,592,603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36,704,043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10.12%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BBB- to BBB+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2,536,712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47,722,215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6,196,743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35,222,356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24,060,823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115,738,848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31.90%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Investment Grade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2,702,873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47,735,722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15,038,059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73,832,088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26,364,023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165,672,765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45.66%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BB- to BB+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23,474,470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33,913,164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57,387,634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15.82%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B- to B+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4,937,778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5,693,965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10,631,743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2.93%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CCC+ and below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 Rated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29,633,082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5,561,118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15,610,895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27,108,023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51,200,815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129,113,934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35.59%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Non-Investment Grade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29,633,082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5,561,118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15,610,895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55,520,271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90,807,944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197,133,311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54.34%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6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Total TPE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32,335,955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53,296,841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30,648,954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  129,352,359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117,171,966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 362,806,075 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2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Percent TPE</a:t>
                      </a:r>
                    </a:p>
                  </a:txBody>
                  <a:tcPr marL="5740" marR="5740" marT="57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8.91%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14.69%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8.45%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35.65%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32.30%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0" marR="5740" marT="57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</a:t>
            </a:r>
            <a:r>
              <a:rPr lang="en-US" sz="1800" dirty="0" smtClean="0"/>
              <a:t>Excess Collateral </a:t>
            </a:r>
            <a:r>
              <a:rPr lang="en-US" sz="1800" dirty="0"/>
              <a:t>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</a:t>
            </a:r>
            <a:r>
              <a:rPr lang="en-US" sz="1400" dirty="0" smtClean="0"/>
              <a:t>Excess </a:t>
            </a:r>
            <a:r>
              <a:rPr lang="en-US" sz="1400" dirty="0"/>
              <a:t>collateral doesn’t include Unsecured Credit </a:t>
            </a:r>
            <a:r>
              <a:rPr lang="en-US" sz="1400" dirty="0" smtClean="0"/>
              <a:t>Limit</a:t>
            </a:r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53804"/>
              </p:ext>
            </p:extLst>
          </p:nvPr>
        </p:nvGraphicFramePr>
        <p:xfrm>
          <a:off x="723901" y="1219200"/>
          <a:ext cx="7886699" cy="2694619"/>
        </p:xfrm>
        <a:graphic>
          <a:graphicData uri="http://schemas.openxmlformats.org/drawingml/2006/table">
            <a:tbl>
              <a:tblPr/>
              <a:tblGrid>
                <a:gridCol w="1433945"/>
                <a:gridCol w="836468"/>
                <a:gridCol w="836468"/>
                <a:gridCol w="1039610"/>
                <a:gridCol w="908165"/>
                <a:gridCol w="944014"/>
                <a:gridCol w="955964"/>
                <a:gridCol w="932065"/>
              </a:tblGrid>
              <a:tr h="352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Rating Group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CRR Only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Generation Only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Only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Load and Generation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Trader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Excess Collateral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Percent Excess Collateral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AAA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AA- to AA+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7,336,324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893,468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38,707,997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3,289,447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50,227,236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A- to A+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116,644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4,310,832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105,422,344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466,878,245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71,351,233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648,079,298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25.77%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BBB- to BBB+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18,777,946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115,712,841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57,024,105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403,314,522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218,726,600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813,556,014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32.35%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Investment Grade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26,230,915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120,023,673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163,339,917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908,900,764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293,367,280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1,511,862,548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60.11%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BB- to BB+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213,095,053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26,701,717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239,796,770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9.53%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B- to B+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27,761,361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2,696,360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30,457,721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1.21%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CCC+ and below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 Rated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56,921,912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8,284,173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64,861,679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176,307,189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426,703,226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733,078,178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29.15%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Non-Investment Grade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56,921,912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8,284,173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64,861,679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417,163,603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456,101,303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1,003,332,669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39.89%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250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Total Excess Collateral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83,152,827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128,307,845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228,201,596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1,326,064,367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749,468,582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2,515,195,217 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FF4"/>
                    </a:solidFill>
                  </a:tcPr>
                </a:tc>
              </a:tr>
              <a:tr h="352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Percent Excess Collateral</a:t>
                      </a:r>
                    </a:p>
                  </a:txBody>
                  <a:tcPr marL="5975" marR="5975" marT="5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3.31%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5.10%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9.07%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52.72%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29.80%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75" marR="5975" marT="5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Dec</a:t>
            </a:r>
            <a:r>
              <a:rPr lang="en-US" sz="1800" dirty="0" smtClean="0">
                <a:cs typeface="Times New Roman" panose="02020603050405020304" pitchFamily="18" charset="0"/>
              </a:rPr>
              <a:t> 2020-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Jan 2021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182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decreased from $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433.07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to $ 362.8 million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TPE decreased mainly due to higher Real-Time and Day-Ahead Settlement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oint prices in November driving TPE in December higher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$ 1,241.2 million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to $1,378.5 million 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ollateral is largely due to decrease in TPE and CRR Locked ACL.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Number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of active Counter-Parties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increased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by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cs typeface="Times New Roman" panose="02020603050405020304" pitchFamily="18" charset="0"/>
              </a:rPr>
              <a:t>Coverage </a:t>
            </a:r>
            <a:r>
              <a:rPr lang="en-US" sz="1800" dirty="0"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cs typeface="Times New Roman" panose="02020603050405020304" pitchFamily="18" charset="0"/>
              </a:rPr>
              <a:t>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TPEA covers </a:t>
            </a:r>
            <a:r>
              <a:rPr lang="en-US" sz="1800" dirty="0">
                <a:solidFill>
                  <a:srgbClr val="5B6770"/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The analysis was performed for the period, Dec 2019 -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Dec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Only Settlement invoices due to ERCOT are considered in the calculation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M1 values as of May 28, 2020 were used for the period Jul 2019 - May 2020 and M1 values effective as of each day were used since Jun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800" b="1" u="sng" dirty="0" smtClean="0">
                <a:solidFill>
                  <a:srgbClr val="5B6770"/>
                </a:solidFill>
                <a:latin typeface="+mj-lt"/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TPE/Real-Time &amp; Day-Ahead Daily Average Settlement Point Prices for HB_NORTH </a:t>
            </a:r>
            <a:br>
              <a:rPr lang="en-US" sz="1600" dirty="0" smtClean="0">
                <a:cs typeface="Times New Roman" panose="02020603050405020304" pitchFamily="18" charset="0"/>
              </a:rPr>
            </a:br>
            <a:r>
              <a:rPr lang="en-US" sz="1600" dirty="0" smtClean="0">
                <a:cs typeface="Times New Roman" panose="02020603050405020304" pitchFamily="18" charset="0"/>
              </a:rPr>
              <a:t>Jan 2020- Jan 2021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340051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Forward Adjustment Factors </a:t>
            </a:r>
            <a:r>
              <a:rPr lang="en-US" sz="1800" dirty="0">
                <a:cs typeface="Times New Roman" panose="02020603050405020304" pitchFamily="18" charset="0"/>
              </a:rPr>
              <a:t>Jan 2020- Jan 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5" y="1143000"/>
            <a:ext cx="831566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Available Credit by Type Compared to Total Potential Exposure (TPE)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0054" y="5715000"/>
            <a:ext cx="833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6770"/>
                </a:solidFill>
              </a:rPr>
              <a:t>* Numbers are as of month-end except for Max TPE</a:t>
            </a:r>
            <a:endParaRPr lang="en-US" sz="1200" dirty="0">
              <a:solidFill>
                <a:srgbClr val="5B67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41" y="1143000"/>
            <a:ext cx="8405359" cy="3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Dec 2020- Jan 2021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486" y="806105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a Counter-Party level, no unusual changes were noted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Discretionary </a:t>
            </a:r>
            <a:r>
              <a:rPr lang="en-US" sz="1400" dirty="0"/>
              <a:t>c</a:t>
            </a:r>
            <a:r>
              <a:rPr lang="en-US" sz="1400" dirty="0" smtClean="0"/>
              <a:t>ollateral doesn’t include Unsecured Credit Limit or parent guarantees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6870787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Discretionary Collateral by Market Segment- Jan 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 and Generation entities accounted for the largest portion of </a:t>
            </a:r>
            <a:r>
              <a:rPr lang="en-US" sz="1400" dirty="0"/>
              <a:t>d</a:t>
            </a:r>
            <a:r>
              <a:rPr lang="en-US" sz="1400" dirty="0" smtClean="0"/>
              <a:t>iscretionary collateral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82" y="1386682"/>
            <a:ext cx="6962235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by Market Segment Feb 2019- Dec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93" y="990600"/>
            <a:ext cx="735241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Dec 2019 </a:t>
            </a:r>
            <a:r>
              <a:rPr lang="en-US" sz="18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Dec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06" y="1143000"/>
            <a:ext cx="704758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109036</TotalTime>
  <Words>825</Words>
  <Application>Microsoft Office PowerPoint</Application>
  <PresentationFormat>On-screen Show (4:3)</PresentationFormat>
  <Paragraphs>309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PowerPoint Presentation</vt:lpstr>
      <vt:lpstr>Monthly Highlights Dec 2020- Jan 2021</vt:lpstr>
      <vt:lpstr>TPE/Real-Time &amp; Day-Ahead Daily Average Settlement Point Prices for HB_NORTH  Jan 2020- Jan 2021</vt:lpstr>
      <vt:lpstr>TPE and Forward Adjustment Factors Jan 2020- Jan 2021</vt:lpstr>
      <vt:lpstr>Available Credit by Type Compared to Total Potential Exposure (TPE)</vt:lpstr>
      <vt:lpstr>Discretionary Collateral Dec 2020- Jan 2021</vt:lpstr>
      <vt:lpstr>TPE and Discretionary Collateral by Market Segment- Jan 2021</vt:lpstr>
      <vt:lpstr>Discretionary Collateral by Market Segment Feb 2019- Dec 2020</vt:lpstr>
      <vt:lpstr>TPE Coverage of Settlements Dec 2019 - Dec 2020</vt:lpstr>
      <vt:lpstr>TPE Coverage of Settlements Dec 2019 - Dec 2020</vt:lpstr>
      <vt:lpstr>TPE Coverage of Settlements Dec 2019 - Dec 2020</vt:lpstr>
      <vt:lpstr>TPE Coverage of Settlements Dec 2019 - Dec 2020</vt:lpstr>
      <vt:lpstr>TPE Coverage of Settlements Dec 2019 - Dec 2020</vt:lpstr>
      <vt:lpstr>TPE Coverage of Settlements Dec 2019 - Dec 2020</vt:lpstr>
      <vt:lpstr>PowerPoint Presentation</vt:lpstr>
      <vt:lpstr>Summary of Distribution by Market Segment</vt:lpstr>
      <vt:lpstr>Summary of Distribution by Rating Group </vt:lpstr>
      <vt:lpstr>Distribution of TPE by Rating and Category</vt:lpstr>
      <vt:lpstr>Distribution of Excess Collateral by Rating and Category</vt:lpstr>
      <vt:lpstr>TPE Coverage of Settlements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676</cp:revision>
  <cp:lastPrinted>2019-06-18T19:02:16Z</cp:lastPrinted>
  <dcterms:created xsi:type="dcterms:W3CDTF">2016-01-21T15:20:31Z</dcterms:created>
  <dcterms:modified xsi:type="dcterms:W3CDTF">2021-03-05T05:09:32Z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