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4"/>
  </p:notesMasterIdLst>
  <p:handoutMasterIdLst>
    <p:handoutMasterId r:id="rId25"/>
  </p:handoutMasterIdLst>
  <p:sldIdLst>
    <p:sldId id="260" r:id="rId6"/>
    <p:sldId id="284" r:id="rId7"/>
    <p:sldId id="261" r:id="rId8"/>
    <p:sldId id="294" r:id="rId9"/>
    <p:sldId id="295" r:id="rId10"/>
    <p:sldId id="299" r:id="rId11"/>
    <p:sldId id="296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7" r:id="rId21"/>
    <p:sldId id="298" r:id="rId22"/>
    <p:sldId id="262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295"/>
            <p14:sldId id="299"/>
            <p14:sldId id="296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</p14:sldIdLst>
        </p14:section>
        <p14:section name="Questions" id="{96F416E3-8143-44F1-BC34-31FDEEEDC0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7462" autoAdjust="0"/>
  </p:normalViewPr>
  <p:slideViewPr>
    <p:cSldViewPr snapToGrid="0" snapToObjects="1">
      <p:cViewPr varScale="1">
        <p:scale>
          <a:sx n="67" d="100"/>
          <a:sy n="67" d="100"/>
        </p:scale>
        <p:origin x="816" y="62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31,210,036</a:t>
            </a:r>
            <a:r>
              <a:rPr lang="en-US" baseline="0" dirty="0"/>
              <a:t> </a:t>
            </a:r>
            <a:r>
              <a:rPr lang="en-US" dirty="0"/>
              <a:t>MWh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8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7,264,919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>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1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23.28%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64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682,932 MWh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94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2.19%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03/04/21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Chad Mulholland, NRG</a:t>
              </a:r>
              <a:endParaRPr lang="en-US" sz="2000" dirty="0"/>
            </a:p>
            <a:p>
              <a:r>
                <a:rPr lang="en-US" sz="2000" i="1" dirty="0"/>
                <a:t>Vice Chair: </a:t>
              </a:r>
              <a:r>
                <a:rPr lang="en-US" sz="2000" dirty="0"/>
                <a:t>Jimmy Jackson, CPS</a:t>
              </a:r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March 4th, 2021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RMS1 Performance of ERCOT Frequency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29" y="874554"/>
            <a:ext cx="8004742" cy="51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Analysis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29" y="798348"/>
            <a:ext cx="8004742" cy="52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02" y="801396"/>
            <a:ext cx="8260796" cy="52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22" y="801396"/>
            <a:ext cx="8157155" cy="52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Wind Generation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56" y="801396"/>
            <a:ext cx="7925487" cy="52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Wind Generation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56" y="801396"/>
            <a:ext cx="7925487" cy="52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Solar Generation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01" y="837975"/>
            <a:ext cx="8083997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Solar Generation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01" y="758720"/>
            <a:ext cx="7907197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</a:p>
          <a:p>
            <a:pPr lvl="1"/>
            <a:r>
              <a:rPr lang="en-US" sz="2000" dirty="0"/>
              <a:t>BAL-001-TRE-2 FMEs &amp; IMFR</a:t>
            </a:r>
          </a:p>
          <a:p>
            <a:pPr lvl="2"/>
            <a:r>
              <a:rPr lang="en-US" sz="1600" dirty="0"/>
              <a:t>4 FMEs in the month of January</a:t>
            </a:r>
          </a:p>
          <a:p>
            <a:pPr lvl="1"/>
            <a:r>
              <a:rPr lang="en-US" sz="2000" dirty="0"/>
              <a:t>Frequency Control Report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/>
              <a:t>PDCWG Meeting 01/13/2021</a:t>
            </a:r>
            <a:endParaRPr lang="en-US" sz="2000" kern="0" dirty="0"/>
          </a:p>
          <a:p>
            <a:pPr lvl="1"/>
            <a:r>
              <a:rPr lang="en-US" sz="2000" kern="0" dirty="0"/>
              <a:t>Update on BAL-001-TRE, SAR 12</a:t>
            </a:r>
          </a:p>
          <a:p>
            <a:pPr lvl="1"/>
            <a:r>
              <a:rPr lang="en-US" sz="2000" kern="0" dirty="0"/>
              <a:t>OBDRR25 – ERCOT RFP status update</a:t>
            </a:r>
          </a:p>
          <a:p>
            <a:pPr lvl="1"/>
            <a:r>
              <a:rPr lang="en-US" sz="2000" kern="0" dirty="0"/>
              <a:t>ERCOT Reports</a:t>
            </a:r>
            <a:endParaRPr lang="en-US" sz="1800" kern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There were 4 FMEs in January</a:t>
            </a:r>
          </a:p>
          <a:p>
            <a:pPr lvl="1"/>
            <a:r>
              <a:rPr lang="en-US" sz="2200" dirty="0"/>
              <a:t>1/3/2021 11:34:14</a:t>
            </a:r>
          </a:p>
          <a:p>
            <a:pPr lvl="2"/>
            <a:r>
              <a:rPr lang="en-US" sz="1900" dirty="0"/>
              <a:t>Loss of 776 MW</a:t>
            </a:r>
          </a:p>
          <a:p>
            <a:pPr lvl="2"/>
            <a:r>
              <a:rPr lang="en-US" sz="1900" dirty="0"/>
              <a:t>Interconnection Frequency Response: 1094 MW/0.1 Hz</a:t>
            </a:r>
          </a:p>
          <a:p>
            <a:pPr lvl="2"/>
            <a:r>
              <a:rPr lang="en-US" sz="1900" dirty="0"/>
              <a:t>5 of 45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7 of 45 Evaluated Generation Resources had less than 75% of their expected Sustained Primary Frequency Response.</a:t>
            </a:r>
            <a:endParaRPr lang="en-US" sz="2800" dirty="0"/>
          </a:p>
          <a:p>
            <a:pPr lvl="1"/>
            <a:r>
              <a:rPr lang="en-US" sz="2200" dirty="0"/>
              <a:t>1/6/2021 18:20:35</a:t>
            </a:r>
          </a:p>
          <a:p>
            <a:pPr lvl="2"/>
            <a:r>
              <a:rPr lang="en-US" sz="1900" dirty="0"/>
              <a:t>Loss of load of 774 MW</a:t>
            </a:r>
          </a:p>
          <a:p>
            <a:pPr lvl="2"/>
            <a:r>
              <a:rPr lang="en-US" sz="1900" dirty="0"/>
              <a:t>Interconnection Frequency Response: 956 MW/0.1 Hz</a:t>
            </a:r>
          </a:p>
          <a:p>
            <a:pPr lvl="2"/>
            <a:r>
              <a:rPr lang="en-US" sz="1900" dirty="0"/>
              <a:t>10 of 45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9 of 45 Evaluated Generation Resources had less than 75% of their expected Sustained Primary Frequency Response.</a:t>
            </a:r>
          </a:p>
          <a:p>
            <a:pPr lvl="2"/>
            <a:endParaRPr lang="en-US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</a:t>
            </a:r>
          </a:p>
        </p:txBody>
      </p:sp>
    </p:spTree>
    <p:extLst>
      <p:ext uri="{BB962C8B-B14F-4D97-AF65-F5344CB8AC3E}">
        <p14:creationId xmlns:p14="http://schemas.microsoft.com/office/powerpoint/2010/main" val="136683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200" dirty="0"/>
              <a:t>1/11/2021 13:03:26</a:t>
            </a:r>
          </a:p>
          <a:p>
            <a:pPr lvl="2"/>
            <a:r>
              <a:rPr lang="en-US" sz="1900" dirty="0"/>
              <a:t>Loss of 757 MW</a:t>
            </a:r>
          </a:p>
          <a:p>
            <a:pPr lvl="2"/>
            <a:r>
              <a:rPr lang="en-US" sz="1900" dirty="0"/>
              <a:t>Interconnection Frequency Response: 1147 MW/0.1 Hz</a:t>
            </a:r>
          </a:p>
          <a:p>
            <a:pPr lvl="2"/>
            <a:r>
              <a:rPr lang="en-US" sz="1900" dirty="0"/>
              <a:t>5 of 52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5 of 52 Evaluated Generation Resources had less than 75% of their expected Sustained Primary Frequency Response.</a:t>
            </a:r>
            <a:endParaRPr lang="en-US" sz="2800" dirty="0"/>
          </a:p>
          <a:p>
            <a:pPr lvl="1"/>
            <a:r>
              <a:rPr lang="en-US" sz="2200" dirty="0"/>
              <a:t>1/28/2021 14:21:20</a:t>
            </a:r>
          </a:p>
          <a:p>
            <a:pPr lvl="2"/>
            <a:r>
              <a:rPr lang="en-US" sz="1900" dirty="0"/>
              <a:t>Loss of load of 718 MW</a:t>
            </a:r>
          </a:p>
          <a:p>
            <a:pPr lvl="2"/>
            <a:r>
              <a:rPr lang="en-US" sz="1900" dirty="0"/>
              <a:t>Interconnection Frequency Response: 1197 MW/0.1 Hz</a:t>
            </a:r>
          </a:p>
          <a:p>
            <a:pPr lvl="2"/>
            <a:r>
              <a:rPr lang="en-US" sz="1900" dirty="0"/>
              <a:t>9 of 53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8 of 53 Evaluated Generation Resources had less than 75% of their expected Sustained Primary Frequency Response.</a:t>
            </a:r>
          </a:p>
          <a:p>
            <a:pPr lvl="2"/>
            <a:endParaRPr lang="en-US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</a:t>
            </a:r>
          </a:p>
        </p:txBody>
      </p:sp>
    </p:spTree>
    <p:extLst>
      <p:ext uri="{BB962C8B-B14F-4D97-AF65-F5344CB8AC3E}">
        <p14:creationId xmlns:p14="http://schemas.microsoft.com/office/powerpoint/2010/main" val="292724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36348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471 MW/0.1 Hz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46" y="720251"/>
            <a:ext cx="7077831" cy="51366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04447" y="4380692"/>
            <a:ext cx="212479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IMFR Performance currently 1027.82 MW/0.1Hz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January 2021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CPS1 Performance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4" y="914182"/>
            <a:ext cx="8303472" cy="5029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798" y="1135542"/>
            <a:ext cx="372497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11521</TotalTime>
  <Words>387</Words>
  <Application>Microsoft Office PowerPoint</Application>
  <PresentationFormat>On-screen Show (4:3)</PresentationFormat>
  <Paragraphs>71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Mulholland, Chad</cp:lastModifiedBy>
  <cp:revision>635</cp:revision>
  <cp:lastPrinted>2013-01-30T23:16:36Z</cp:lastPrinted>
  <dcterms:created xsi:type="dcterms:W3CDTF">2010-04-12T23:12:02Z</dcterms:created>
  <dcterms:modified xsi:type="dcterms:W3CDTF">2021-02-23T19:57:50Z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