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</p:sldMasterIdLst>
  <p:notesMasterIdLst>
    <p:notesMasterId r:id="rId16"/>
  </p:notesMasterIdLst>
  <p:handoutMasterIdLst>
    <p:handoutMasterId r:id="rId17"/>
  </p:handoutMasterIdLst>
  <p:sldIdLst>
    <p:sldId id="260" r:id="rId6"/>
    <p:sldId id="279" r:id="rId7"/>
    <p:sldId id="284" r:id="rId8"/>
    <p:sldId id="302" r:id="rId9"/>
    <p:sldId id="304" r:id="rId10"/>
    <p:sldId id="306" r:id="rId11"/>
    <p:sldId id="308" r:id="rId12"/>
    <p:sldId id="303" r:id="rId13"/>
    <p:sldId id="285" r:id="rId14"/>
    <p:sldId id="311" r:id="rId15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136" d="100"/>
          <a:sy n="136" d="100"/>
        </p:scale>
        <p:origin x="894" y="13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10" Type="http://schemas.openxmlformats.org/officeDocument/2006/relationships/slide" Target="slides/slide5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2/26/2021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2/26/2021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39760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24743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571095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0541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343397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195396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513110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803825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54944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Footer text goes here.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5052221"/>
          </a:xfrm>
          <a:prstGeom prst="rect">
            <a:avLst/>
          </a:prstGeom>
        </p:spPr>
        <p:txBody>
          <a:bodyPr/>
          <a:lstStyle>
            <a:lvl1pPr>
              <a:defRPr sz="2600">
                <a:solidFill>
                  <a:schemeClr val="tx2"/>
                </a:solidFill>
              </a:defRPr>
            </a:lvl1pPr>
            <a:lvl2pPr>
              <a:defRPr sz="2400">
                <a:solidFill>
                  <a:schemeClr val="tx2"/>
                </a:solidFill>
              </a:defRPr>
            </a:lvl2pPr>
            <a:lvl3pPr>
              <a:defRPr sz="2200">
                <a:solidFill>
                  <a:schemeClr val="tx2"/>
                </a:solidFill>
              </a:defRPr>
            </a:lvl3pPr>
            <a:lvl4pPr>
              <a:defRPr sz="2100">
                <a:solidFill>
                  <a:schemeClr val="tx2"/>
                </a:solidFill>
              </a:defRPr>
            </a:lvl4pPr>
            <a:lvl5pPr>
              <a:defRPr sz="20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dirty="0" smtClean="0"/>
              <a:t>Footer text goes here.</a:t>
            </a:r>
            <a:endParaRPr lang="en-US" dirty="0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Footer text goes here.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628650" y="990601"/>
            <a:ext cx="3886200" cy="48006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29150" y="990601"/>
            <a:ext cx="3886200" cy="48006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7647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Footer text goes here.</a:t>
            </a:r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162172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1" r:id="rId3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810000" y="2819400"/>
            <a:ext cx="5257800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tx2"/>
                </a:solidFill>
                <a:latin typeface="TradeGothic LT" panose="020B0506030503020504" pitchFamily="34" charset="0"/>
                <a:ea typeface="TradeGothic LT" panose="020B0506030503020504" pitchFamily="34" charset="0"/>
              </a:rPr>
              <a:t>Renewable Energy Credit Project Update</a:t>
            </a:r>
          </a:p>
          <a:p>
            <a:endParaRPr lang="en-US" dirty="0">
              <a:solidFill>
                <a:schemeClr val="tx2"/>
              </a:solidFill>
            </a:endParaRPr>
          </a:p>
          <a:p>
            <a:endParaRPr lang="en-US" dirty="0">
              <a:solidFill>
                <a:schemeClr val="tx2"/>
              </a:solidFill>
            </a:endParaRPr>
          </a:p>
          <a:p>
            <a:r>
              <a:rPr lang="en-US" dirty="0" smtClean="0">
                <a:solidFill>
                  <a:schemeClr val="tx2"/>
                </a:solidFill>
                <a:latin typeface="TradeGothic LT" panose="020B0506030503020504" pitchFamily="34" charset="0"/>
                <a:ea typeface="TradeGothic LT" panose="020B0506030503020504" pitchFamily="34" charset="0"/>
              </a:rPr>
              <a:t>March 2021 RMS </a:t>
            </a:r>
            <a:r>
              <a:rPr lang="en-US" dirty="0">
                <a:solidFill>
                  <a:schemeClr val="tx2"/>
                </a:solidFill>
                <a:latin typeface="TradeGothic LT" panose="020B0506030503020504" pitchFamily="34" charset="0"/>
                <a:ea typeface="TradeGothic LT" panose="020B0506030503020504" pitchFamily="34" charset="0"/>
              </a:rPr>
              <a:t>&amp; </a:t>
            </a:r>
            <a:r>
              <a:rPr lang="en-US" dirty="0" smtClean="0">
                <a:solidFill>
                  <a:schemeClr val="tx2"/>
                </a:solidFill>
                <a:latin typeface="TradeGothic LT" panose="020B0506030503020504" pitchFamily="34" charset="0"/>
                <a:ea typeface="TradeGothic LT" panose="020B0506030503020504" pitchFamily="34" charset="0"/>
              </a:rPr>
              <a:t>WMS </a:t>
            </a:r>
            <a:endParaRPr lang="en-US" dirty="0">
              <a:solidFill>
                <a:schemeClr val="tx2"/>
              </a:solidFill>
              <a:latin typeface="TradeGothic LT" panose="020B0506030503020504" pitchFamily="34" charset="0"/>
              <a:ea typeface="TradeGothic LT" panose="020B05060305030205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381000" y="914400"/>
            <a:ext cx="800100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2" indent="-285750">
              <a:buFont typeface="Arial" panose="020B0604020202020204" pitchFamily="34" charset="0"/>
              <a:buChar char="•"/>
            </a:pPr>
            <a:endParaRPr lang="en-US" sz="4800" dirty="0" smtClean="0"/>
          </a:p>
          <a:p>
            <a:pPr marL="742950" lvl="2" indent="-285750">
              <a:buFont typeface="Arial" panose="020B0604020202020204" pitchFamily="34" charset="0"/>
              <a:buChar char="•"/>
            </a:pPr>
            <a:endParaRPr lang="en-US" sz="4800" dirty="0"/>
          </a:p>
          <a:p>
            <a:pPr marL="457200" lvl="2"/>
            <a:r>
              <a:rPr lang="en-US" sz="4800" dirty="0" smtClean="0"/>
              <a:t>	Questions or Discussion</a:t>
            </a:r>
          </a:p>
          <a:p>
            <a:pPr marL="742950" lvl="2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lvl="1" indent="-285750">
              <a:buFont typeface="Arial" panose="020B0604020202020204" pitchFamily="34" charset="0"/>
              <a:buChar char="•"/>
            </a:pPr>
            <a:endParaRPr lang="en-US" dirty="0" smtClean="0">
              <a:solidFill>
                <a:srgbClr val="FF0000"/>
              </a:solidFill>
            </a:endParaRPr>
          </a:p>
          <a:p>
            <a:pPr marL="285750" lvl="1" indent="-285750">
              <a:buFont typeface="Arial" panose="020B0604020202020204" pitchFamily="34" charset="0"/>
              <a:buChar char="•"/>
            </a:pP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911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dirty="0" smtClean="0">
                <a:latin typeface="TradeGothic LT" panose="020B0506030503020504" pitchFamily="34" charset="0"/>
                <a:ea typeface="TradeGothic LT" panose="020B0506030503020504" pitchFamily="34" charset="0"/>
              </a:rPr>
              <a:t>Quick Overview</a:t>
            </a:r>
            <a:endParaRPr lang="en-US" b="1" dirty="0">
              <a:solidFill>
                <a:schemeClr val="accent1"/>
              </a:solidFill>
              <a:latin typeface="TradeGothic LT" panose="020B0506030503020504" pitchFamily="34" charset="0"/>
              <a:ea typeface="TradeGothic LT" panose="020B05060305030205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381000" y="914400"/>
            <a:ext cx="815340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Meaning of terms used in this presentation</a:t>
            </a:r>
          </a:p>
          <a:p>
            <a:pPr marL="742950" lvl="2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User login – </a:t>
            </a:r>
            <a:r>
              <a:rPr lang="en-US" sz="2000" i="1" dirty="0" smtClean="0"/>
              <a:t>a specific user</a:t>
            </a:r>
          </a:p>
          <a:p>
            <a:pPr marL="742950" lvl="2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REC account – </a:t>
            </a:r>
            <a:r>
              <a:rPr lang="en-US" sz="2000" i="1" dirty="0" smtClean="0"/>
              <a:t>a specific company</a:t>
            </a:r>
          </a:p>
          <a:p>
            <a:pPr marL="742950" lvl="2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Relationship - </a:t>
            </a:r>
            <a:r>
              <a:rPr lang="en-US" sz="2000" i="1" dirty="0"/>
              <a:t>the link between a user login and REC </a:t>
            </a:r>
            <a:r>
              <a:rPr lang="en-US" sz="2000" i="1" dirty="0" smtClean="0"/>
              <a:t>account</a:t>
            </a:r>
          </a:p>
          <a:p>
            <a:pPr marL="285750" lvl="1" indent="-285750">
              <a:buFont typeface="Arial" panose="020B0604020202020204" pitchFamily="34" charset="0"/>
              <a:buChar char="•"/>
            </a:pPr>
            <a:endParaRPr lang="en-US" sz="2000" dirty="0" smtClean="0"/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User login to </a:t>
            </a:r>
            <a:r>
              <a:rPr lang="en-US" sz="2000" dirty="0"/>
              <a:t>a REC </a:t>
            </a:r>
            <a:r>
              <a:rPr lang="en-US" sz="2000" dirty="0" smtClean="0"/>
              <a:t>account </a:t>
            </a:r>
            <a:r>
              <a:rPr lang="en-US" sz="2000" dirty="0"/>
              <a:t>is through the use of a login name and </a:t>
            </a:r>
            <a:r>
              <a:rPr lang="en-US" sz="2000" dirty="0" smtClean="0"/>
              <a:t>password </a:t>
            </a:r>
          </a:p>
          <a:p>
            <a:pPr marL="742950" lvl="2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Many login names use </a:t>
            </a:r>
            <a:r>
              <a:rPr lang="en-US" sz="2000" dirty="0"/>
              <a:t>the </a:t>
            </a:r>
            <a:r>
              <a:rPr lang="en-US" sz="2000" u="sng" dirty="0" smtClean="0"/>
              <a:t>same email</a:t>
            </a:r>
            <a:r>
              <a:rPr lang="en-US" sz="2000" dirty="0" smtClean="0"/>
              <a:t> for a different user login </a:t>
            </a:r>
            <a:endParaRPr lang="en-US" sz="2000" dirty="0"/>
          </a:p>
          <a:p>
            <a:pPr marL="285750" lvl="1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Multifactor Authentication is part of the project</a:t>
            </a:r>
          </a:p>
          <a:p>
            <a:pPr marL="742950" lvl="2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User login </a:t>
            </a:r>
            <a:r>
              <a:rPr lang="en-US" sz="2000" dirty="0"/>
              <a:t>name is changing to </a:t>
            </a:r>
            <a:r>
              <a:rPr lang="en-US" sz="2000" dirty="0" smtClean="0"/>
              <a:t>the users </a:t>
            </a:r>
            <a:r>
              <a:rPr lang="en-US" sz="2000" dirty="0"/>
              <a:t>email </a:t>
            </a:r>
            <a:r>
              <a:rPr lang="en-US" sz="2000" dirty="0" smtClean="0"/>
              <a:t> </a:t>
            </a:r>
          </a:p>
          <a:p>
            <a:pPr marL="742950" lvl="2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Each user login </a:t>
            </a:r>
            <a:r>
              <a:rPr lang="en-US" sz="2000" dirty="0"/>
              <a:t>will be required to have a </a:t>
            </a:r>
            <a:r>
              <a:rPr lang="en-US" sz="2000" u="sng" dirty="0"/>
              <a:t>unique </a:t>
            </a:r>
            <a:r>
              <a:rPr lang="en-US" sz="2000" u="sng" dirty="0" smtClean="0"/>
              <a:t>email </a:t>
            </a:r>
            <a:endParaRPr lang="en-US" sz="2000" dirty="0"/>
          </a:p>
          <a:p>
            <a:pPr marL="285750" lvl="1" indent="-285750">
              <a:buFont typeface="Arial" panose="020B0604020202020204" pitchFamily="34" charset="0"/>
              <a:buChar char="•"/>
            </a:pPr>
            <a:endParaRPr lang="en-US" sz="2000" dirty="0" smtClean="0"/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Some new functionality on the horizon</a:t>
            </a:r>
            <a:endParaRPr lang="en-US" sz="2000" dirty="0"/>
          </a:p>
          <a:p>
            <a:pPr marL="285750" lvl="1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285750" lvl="1" indent="-285750">
              <a:buFont typeface="Arial" panose="020B0604020202020204" pitchFamily="34" charset="0"/>
              <a:buChar char="•"/>
            </a:pPr>
            <a:endParaRPr lang="en-US" sz="2000" dirty="0">
              <a:latin typeface="TradeGothic LT" panose="020B0506030503020504" pitchFamily="34" charset="0"/>
              <a:ea typeface="TradeGothic LT" panose="020B05060305030205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5055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dirty="0" smtClean="0"/>
              <a:t>Multifactor </a:t>
            </a:r>
            <a:r>
              <a:rPr lang="en-US" dirty="0"/>
              <a:t>A</a:t>
            </a:r>
            <a:r>
              <a:rPr lang="en-US" dirty="0" smtClean="0"/>
              <a:t>uthentication for User Login</a:t>
            </a:r>
            <a:endParaRPr lang="en-US" b="1" dirty="0">
              <a:solidFill>
                <a:schemeClr val="accent1"/>
              </a:solidFill>
              <a:latin typeface="TradeGothic LT" panose="020B0506030503020504" pitchFamily="34" charset="0"/>
              <a:ea typeface="TradeGothic LT" panose="020B05060305030205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374073" y="914400"/>
            <a:ext cx="8160327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Multifactor </a:t>
            </a:r>
            <a:r>
              <a:rPr lang="en-US" dirty="0"/>
              <a:t>authentication </a:t>
            </a:r>
            <a:r>
              <a:rPr lang="en-US" dirty="0" smtClean="0"/>
              <a:t>is needed to maintain higher security standards</a:t>
            </a:r>
          </a:p>
          <a:p>
            <a:pPr marL="742950" lvl="2" indent="-285750">
              <a:buFont typeface="Arial" panose="020B0604020202020204" pitchFamily="34" charset="0"/>
              <a:buChar char="•"/>
            </a:pPr>
            <a:r>
              <a:rPr lang="en-US" dirty="0" smtClean="0"/>
              <a:t>Auth0 </a:t>
            </a:r>
            <a:r>
              <a:rPr lang="en-US" dirty="0"/>
              <a:t>is </a:t>
            </a:r>
            <a:r>
              <a:rPr lang="en-US" dirty="0" smtClean="0"/>
              <a:t>the chosen multifactor </a:t>
            </a:r>
            <a:r>
              <a:rPr lang="en-US" dirty="0"/>
              <a:t>authentication </a:t>
            </a:r>
            <a:r>
              <a:rPr lang="en-US" dirty="0" smtClean="0"/>
              <a:t>solution  </a:t>
            </a:r>
          </a:p>
          <a:p>
            <a:pPr marL="285750" lvl="1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User </a:t>
            </a:r>
            <a:r>
              <a:rPr lang="en-US" dirty="0"/>
              <a:t>login </a:t>
            </a:r>
            <a:r>
              <a:rPr lang="en-US" dirty="0" smtClean="0"/>
              <a:t>will be managed </a:t>
            </a:r>
            <a:r>
              <a:rPr lang="en-US" dirty="0"/>
              <a:t>separately from </a:t>
            </a:r>
            <a:r>
              <a:rPr lang="en-US" dirty="0" smtClean="0"/>
              <a:t>the REC application</a:t>
            </a:r>
          </a:p>
          <a:p>
            <a:pPr marL="285750" lvl="1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User access to a REC account will be managed in the REC application</a:t>
            </a:r>
          </a:p>
          <a:p>
            <a:pPr marL="742950" lvl="2" indent="-285750">
              <a:buFont typeface="Arial" panose="020B0604020202020204" pitchFamily="34" charset="0"/>
              <a:buChar char="•"/>
            </a:pPr>
            <a:r>
              <a:rPr lang="en-US" dirty="0" smtClean="0"/>
              <a:t>Account admin will set up users &amp; user privileges in each REC account</a:t>
            </a:r>
            <a:endParaRPr lang="en-US" dirty="0"/>
          </a:p>
          <a:p>
            <a:pPr marL="0" lvl="1"/>
            <a:endParaRPr lang="en-US" dirty="0" smtClean="0"/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Creation of user login </a:t>
            </a:r>
            <a:r>
              <a:rPr lang="en-US" dirty="0"/>
              <a:t>name </a:t>
            </a:r>
            <a:r>
              <a:rPr lang="en-US" dirty="0" smtClean="0"/>
              <a:t>for REC accounts</a:t>
            </a:r>
          </a:p>
          <a:p>
            <a:pPr marL="742950" lvl="2" indent="-285750">
              <a:buFont typeface="Arial" panose="020B0604020202020204" pitchFamily="34" charset="0"/>
              <a:buChar char="•"/>
            </a:pPr>
            <a:r>
              <a:rPr lang="en-US" dirty="0" smtClean="0"/>
              <a:t>Currently user name is created by </a:t>
            </a:r>
            <a:r>
              <a:rPr lang="en-US" dirty="0" smtClean="0"/>
              <a:t>account </a:t>
            </a:r>
            <a:r>
              <a:rPr lang="en-US" dirty="0" smtClean="0"/>
              <a:t>admin</a:t>
            </a:r>
          </a:p>
          <a:p>
            <a:pPr marL="1200150" lvl="3" indent="-285750">
              <a:buFont typeface="Arial" panose="020B0604020202020204" pitchFamily="34" charset="0"/>
              <a:buChar char="•"/>
            </a:pPr>
            <a:r>
              <a:rPr lang="en-US" dirty="0" smtClean="0"/>
              <a:t>Same email can be associated to multiple user login names</a:t>
            </a:r>
          </a:p>
          <a:p>
            <a:pPr marL="742950" lvl="2" indent="-285750">
              <a:buFont typeface="Arial" panose="020B0604020202020204" pitchFamily="34" charset="0"/>
              <a:buChar char="•"/>
            </a:pPr>
            <a:r>
              <a:rPr lang="en-US" dirty="0" smtClean="0"/>
              <a:t>New process user login name is created during AUTH0 registration  </a:t>
            </a:r>
          </a:p>
          <a:p>
            <a:pPr marL="1200150" lvl="3" indent="-285750">
              <a:buFont typeface="Arial" panose="020B0604020202020204" pitchFamily="34" charset="0"/>
              <a:buChar char="•"/>
            </a:pPr>
            <a:r>
              <a:rPr lang="en-US" dirty="0" smtClean="0"/>
              <a:t>User login name </a:t>
            </a:r>
            <a:r>
              <a:rPr lang="en-US" u="sng" dirty="0" smtClean="0"/>
              <a:t>will be </a:t>
            </a:r>
            <a:r>
              <a:rPr lang="en-US" dirty="0"/>
              <a:t>the user’s email </a:t>
            </a:r>
            <a:r>
              <a:rPr lang="en-US" dirty="0" smtClean="0"/>
              <a:t>address</a:t>
            </a:r>
          </a:p>
          <a:p>
            <a:pPr marL="1200150" lvl="3" indent="-285750">
              <a:buFont typeface="Arial" panose="020B0604020202020204" pitchFamily="34" charset="0"/>
              <a:buChar char="•"/>
            </a:pPr>
            <a:r>
              <a:rPr lang="en-US" dirty="0" smtClean="0"/>
              <a:t>Ability for the same email address to be associated to multiple user names will no longer exist</a:t>
            </a:r>
            <a:endParaRPr lang="en-US" dirty="0"/>
          </a:p>
          <a:p>
            <a:pPr marL="0"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0049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dirty="0"/>
              <a:t>User Login </a:t>
            </a:r>
            <a:r>
              <a:rPr lang="en-US" dirty="0" smtClean="0"/>
              <a:t>&amp; Relationship </a:t>
            </a:r>
            <a:r>
              <a:rPr lang="en-US" dirty="0"/>
              <a:t>with REC Accounts</a:t>
            </a:r>
            <a:endParaRPr lang="en-US" b="1" dirty="0">
              <a:solidFill>
                <a:schemeClr val="accent1"/>
              </a:solidFill>
              <a:latin typeface="TradeGothic LT" panose="020B0506030503020504" pitchFamily="34" charset="0"/>
              <a:ea typeface="TradeGothic LT" panose="020B05060305030205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381000" y="762159"/>
            <a:ext cx="845820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User </a:t>
            </a:r>
            <a:r>
              <a:rPr lang="en-US" dirty="0"/>
              <a:t>logins </a:t>
            </a:r>
            <a:r>
              <a:rPr lang="en-US" dirty="0" smtClean="0"/>
              <a:t>will be managed through the AUTH0 application</a:t>
            </a:r>
          </a:p>
          <a:p>
            <a:pPr marL="285750" lvl="1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Account admin </a:t>
            </a:r>
            <a:r>
              <a:rPr lang="en-US" dirty="0"/>
              <a:t>role/privilege </a:t>
            </a:r>
            <a:r>
              <a:rPr lang="en-US" dirty="0" smtClean="0"/>
              <a:t>is </a:t>
            </a:r>
            <a:r>
              <a:rPr lang="en-US" dirty="0"/>
              <a:t>automatically assigned to the user login that creates the REC </a:t>
            </a:r>
            <a:r>
              <a:rPr lang="en-US" dirty="0" smtClean="0"/>
              <a:t>account </a:t>
            </a:r>
            <a:endParaRPr lang="en-US" dirty="0"/>
          </a:p>
          <a:p>
            <a:pPr marL="742950" lvl="2" indent="-285750">
              <a:buFont typeface="Arial" panose="020B0604020202020204" pitchFamily="34" charset="0"/>
              <a:buChar char="•"/>
            </a:pPr>
            <a:r>
              <a:rPr lang="en-US" dirty="0"/>
              <a:t>There </a:t>
            </a:r>
            <a:r>
              <a:rPr lang="en-US" dirty="0" smtClean="0"/>
              <a:t>is </a:t>
            </a:r>
            <a:r>
              <a:rPr lang="en-US" dirty="0"/>
              <a:t>only </a:t>
            </a:r>
            <a:r>
              <a:rPr lang="en-US" dirty="0" smtClean="0"/>
              <a:t>one </a:t>
            </a:r>
            <a:r>
              <a:rPr lang="en-US" dirty="0" smtClean="0"/>
              <a:t>account admin </a:t>
            </a:r>
            <a:r>
              <a:rPr lang="en-US" dirty="0"/>
              <a:t>role/privilege for each REC account</a:t>
            </a:r>
          </a:p>
          <a:p>
            <a:pPr marL="285750" lvl="1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Account admin establishes users that have access to the REC account </a:t>
            </a:r>
          </a:p>
          <a:p>
            <a:pPr marL="742950" lvl="2" indent="-285750">
              <a:buFont typeface="Arial" panose="020B0604020202020204" pitchFamily="34" charset="0"/>
              <a:buChar char="•"/>
            </a:pPr>
            <a:r>
              <a:rPr lang="en-US" dirty="0" smtClean="0"/>
              <a:t>Unique email address is used to define a user</a:t>
            </a:r>
          </a:p>
          <a:p>
            <a:pPr marL="742950" lvl="2" indent="-285750">
              <a:buFont typeface="Arial" panose="020B0604020202020204" pitchFamily="34" charset="0"/>
              <a:buChar char="•"/>
            </a:pPr>
            <a:r>
              <a:rPr lang="en-US" dirty="0" smtClean="0"/>
              <a:t>Each user is assigned a </a:t>
            </a:r>
            <a:r>
              <a:rPr lang="en-US" dirty="0"/>
              <a:t>role/privilege </a:t>
            </a:r>
            <a:r>
              <a:rPr lang="en-US" dirty="0" smtClean="0"/>
              <a:t>(User or View Only)</a:t>
            </a:r>
          </a:p>
          <a:p>
            <a:pPr marL="1200150" lvl="3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User </a:t>
            </a:r>
            <a:r>
              <a:rPr lang="en-US" dirty="0"/>
              <a:t>logins are fundamentally separate from REC </a:t>
            </a:r>
            <a:r>
              <a:rPr lang="en-US" dirty="0" smtClean="0"/>
              <a:t>accounts </a:t>
            </a:r>
            <a:endParaRPr lang="en-US" dirty="0"/>
          </a:p>
          <a:p>
            <a:pPr marL="285750" lvl="1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US" dirty="0"/>
              <a:t>A user login can now have a relationship with one or multiple REC </a:t>
            </a:r>
            <a:r>
              <a:rPr lang="en-US" dirty="0" smtClean="0"/>
              <a:t>Accounts  </a:t>
            </a:r>
            <a:endParaRPr lang="en-US" dirty="0"/>
          </a:p>
          <a:p>
            <a:pPr marL="742950" lvl="2" indent="-285750">
              <a:buFont typeface="Arial" panose="020B0604020202020204" pitchFamily="34" charset="0"/>
              <a:buChar char="•"/>
            </a:pPr>
            <a:r>
              <a:rPr lang="en-US" dirty="0" smtClean="0"/>
              <a:t>Replaces the </a:t>
            </a:r>
            <a:r>
              <a:rPr lang="en-US" dirty="0"/>
              <a:t>need for 1 </a:t>
            </a:r>
            <a:r>
              <a:rPr lang="en-US" dirty="0" smtClean="0"/>
              <a:t>person </a:t>
            </a:r>
            <a:r>
              <a:rPr lang="en-US" dirty="0"/>
              <a:t>to have multiple user logins</a:t>
            </a:r>
          </a:p>
          <a:p>
            <a:pPr marL="742950" lvl="2" indent="-285750">
              <a:buFont typeface="Arial" panose="020B0604020202020204" pitchFamily="34" charset="0"/>
              <a:buChar char="•"/>
            </a:pPr>
            <a:r>
              <a:rPr lang="en-US" dirty="0" smtClean="0"/>
              <a:t>User roles for each account are </a:t>
            </a:r>
            <a:r>
              <a:rPr lang="en-US" dirty="0"/>
              <a:t>assigned by </a:t>
            </a:r>
            <a:r>
              <a:rPr lang="en-US" dirty="0" smtClean="0"/>
              <a:t>the admin for each account</a:t>
            </a:r>
            <a:endParaRPr lang="en-US" dirty="0"/>
          </a:p>
          <a:p>
            <a:pPr marL="1200150" lvl="3" indent="-285750">
              <a:buFont typeface="Arial" panose="020B0604020202020204" pitchFamily="34" charset="0"/>
              <a:buChar char="•"/>
            </a:pPr>
            <a:r>
              <a:rPr lang="en-US" dirty="0" smtClean="0"/>
              <a:t>A user </a:t>
            </a:r>
            <a:r>
              <a:rPr lang="en-US" dirty="0"/>
              <a:t>role/privilege </a:t>
            </a:r>
            <a:r>
              <a:rPr lang="en-US" dirty="0" smtClean="0"/>
              <a:t>can be different for different REC accounts</a:t>
            </a:r>
          </a:p>
          <a:p>
            <a:pPr marL="1200150" lvl="3" indent="-285750">
              <a:buFont typeface="Arial" panose="020B0604020202020204" pitchFamily="34" charset="0"/>
              <a:buChar char="•"/>
            </a:pPr>
            <a:r>
              <a:rPr lang="en-US" dirty="0" smtClean="0"/>
              <a:t>Access in </a:t>
            </a:r>
            <a:r>
              <a:rPr lang="en-US" dirty="0"/>
              <a:t>each REC </a:t>
            </a:r>
            <a:r>
              <a:rPr lang="en-US" dirty="0" smtClean="0"/>
              <a:t>account </a:t>
            </a:r>
            <a:r>
              <a:rPr lang="en-US" dirty="0"/>
              <a:t>is limited by the </a:t>
            </a:r>
            <a:r>
              <a:rPr lang="en-US" dirty="0" smtClean="0"/>
              <a:t>assigned </a:t>
            </a:r>
            <a:r>
              <a:rPr lang="en-US" dirty="0"/>
              <a:t>role/privilege</a:t>
            </a:r>
          </a:p>
          <a:p>
            <a:pPr marL="285750" lvl="1" indent="-285750">
              <a:buFont typeface="Arial" panose="020B0604020202020204" pitchFamily="34" charset="0"/>
              <a:buChar char="•"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925833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dirty="0" smtClean="0"/>
              <a:t>REC </a:t>
            </a:r>
            <a:r>
              <a:rPr lang="en-US" dirty="0"/>
              <a:t>System </a:t>
            </a:r>
            <a:r>
              <a:rPr lang="en-US" dirty="0" smtClean="0"/>
              <a:t>Generated </a:t>
            </a:r>
            <a:r>
              <a:rPr lang="en-US" dirty="0"/>
              <a:t>E</a:t>
            </a:r>
            <a:r>
              <a:rPr lang="en-US" dirty="0" smtClean="0"/>
              <a:t>mails  </a:t>
            </a:r>
            <a:endParaRPr lang="en-US" b="1" dirty="0">
              <a:solidFill>
                <a:schemeClr val="accent1"/>
              </a:solidFill>
              <a:latin typeface="TradeGothic LT" panose="020B0506030503020504" pitchFamily="34" charset="0"/>
              <a:ea typeface="TradeGothic LT" panose="020B05060305030205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381000" y="840224"/>
            <a:ext cx="84582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Current system </a:t>
            </a:r>
          </a:p>
          <a:p>
            <a:pPr marL="742950" lvl="2" indent="-285750">
              <a:buFont typeface="Arial" panose="020B0604020202020204" pitchFamily="34" charset="0"/>
              <a:buChar char="•"/>
            </a:pPr>
            <a:r>
              <a:rPr lang="en-US" dirty="0" smtClean="0"/>
              <a:t>System generated emails go to the REC account admin email </a:t>
            </a:r>
          </a:p>
          <a:p>
            <a:pPr marL="285750" lvl="1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New process </a:t>
            </a:r>
          </a:p>
          <a:p>
            <a:pPr marL="742950" lvl="2" indent="-285750">
              <a:buFont typeface="Arial" panose="020B0604020202020204" pitchFamily="34" charset="0"/>
              <a:buChar char="•"/>
            </a:pPr>
            <a:r>
              <a:rPr lang="en-US" dirty="0" smtClean="0"/>
              <a:t>Account admin will define the email used for system generated emails </a:t>
            </a:r>
          </a:p>
          <a:p>
            <a:pPr marL="1200150" lvl="3" indent="-285750">
              <a:buFont typeface="Arial" panose="020B0604020202020204" pitchFamily="34" charset="0"/>
              <a:buChar char="•"/>
            </a:pPr>
            <a:r>
              <a:rPr lang="en-US" dirty="0"/>
              <a:t>S</a:t>
            </a:r>
            <a:r>
              <a:rPr lang="en-US" dirty="0" smtClean="0"/>
              <a:t>et up during the account registration process  </a:t>
            </a:r>
          </a:p>
          <a:p>
            <a:pPr marL="1200150" lvl="3" indent="-285750">
              <a:buFont typeface="Arial" panose="020B0604020202020204" pitchFamily="34" charset="0"/>
              <a:buChar char="•"/>
            </a:pPr>
            <a:r>
              <a:rPr lang="en-US" dirty="0" smtClean="0"/>
              <a:t>Can be </a:t>
            </a:r>
            <a:r>
              <a:rPr lang="en-US" dirty="0"/>
              <a:t>different than the </a:t>
            </a:r>
            <a:r>
              <a:rPr lang="en-US" dirty="0" smtClean="0"/>
              <a:t>admin email</a:t>
            </a:r>
          </a:p>
          <a:p>
            <a:pPr marL="1200150" lvl="3" indent="-285750">
              <a:buFont typeface="Arial" panose="020B0604020202020204" pitchFamily="34" charset="0"/>
              <a:buChar char="•"/>
            </a:pPr>
            <a:r>
              <a:rPr lang="en-US" dirty="0" smtClean="0"/>
              <a:t>Multiple emails can be specified </a:t>
            </a:r>
          </a:p>
          <a:p>
            <a:pPr marL="1657350" lvl="4" indent="-285750">
              <a:buFont typeface="Arial" panose="020B0604020202020204" pitchFamily="34" charset="0"/>
              <a:buChar char="•"/>
            </a:pPr>
            <a:r>
              <a:rPr lang="en-US" dirty="0" smtClean="0"/>
              <a:t>Minimum of one</a:t>
            </a:r>
          </a:p>
          <a:p>
            <a:pPr marL="1657350" lvl="4" indent="-285750">
              <a:buFont typeface="Arial" panose="020B0604020202020204" pitchFamily="34" charset="0"/>
              <a:buChar char="•"/>
            </a:pPr>
            <a:r>
              <a:rPr lang="en-US" dirty="0" smtClean="0"/>
              <a:t>Maximum of four </a:t>
            </a:r>
          </a:p>
          <a:p>
            <a:pPr marL="742950" lvl="2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What happens at production go-live for existing accounts</a:t>
            </a:r>
          </a:p>
          <a:p>
            <a:pPr marL="742950" lvl="2" indent="-285750">
              <a:buFont typeface="Arial" panose="020B0604020202020204" pitchFamily="34" charset="0"/>
              <a:buChar char="•"/>
            </a:pPr>
            <a:r>
              <a:rPr lang="en-US" dirty="0" smtClean="0"/>
              <a:t>The account admin email will be used for system generated emails </a:t>
            </a:r>
          </a:p>
          <a:p>
            <a:pPr marL="742950" lvl="2" indent="-285750">
              <a:buFont typeface="Arial" panose="020B0604020202020204" pitchFamily="34" charset="0"/>
              <a:buChar char="•"/>
            </a:pPr>
            <a:r>
              <a:rPr lang="en-US" dirty="0" smtClean="0"/>
              <a:t>Account admin can update the email after prod go-live</a:t>
            </a:r>
          </a:p>
        </p:txBody>
      </p:sp>
    </p:spTree>
    <p:extLst>
      <p:ext uri="{BB962C8B-B14F-4D97-AF65-F5344CB8AC3E}">
        <p14:creationId xmlns:p14="http://schemas.microsoft.com/office/powerpoint/2010/main" val="1700584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dirty="0" smtClean="0"/>
              <a:t>The Ask - Mapping of User </a:t>
            </a:r>
            <a:r>
              <a:rPr lang="en-US" dirty="0"/>
              <a:t>Name </a:t>
            </a:r>
            <a:r>
              <a:rPr lang="en-US" dirty="0" smtClean="0"/>
              <a:t>to Email </a:t>
            </a:r>
            <a:endParaRPr lang="en-US" b="1" dirty="0">
              <a:solidFill>
                <a:schemeClr val="accent1"/>
              </a:solidFill>
              <a:latin typeface="TradeGothic LT" panose="020B0506030503020504" pitchFamily="34" charset="0"/>
              <a:ea typeface="TradeGothic LT" panose="020B05060305030205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381000" y="762000"/>
            <a:ext cx="815340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Current system has many login names associated to the </a:t>
            </a:r>
            <a:r>
              <a:rPr lang="en-US" dirty="0"/>
              <a:t>same email </a:t>
            </a:r>
            <a:r>
              <a:rPr lang="en-US" dirty="0" smtClean="0"/>
              <a:t>address</a:t>
            </a:r>
          </a:p>
          <a:p>
            <a:pPr marL="285750" lvl="1" indent="-285750">
              <a:buFont typeface="Arial" panose="020B0604020202020204" pitchFamily="34" charset="0"/>
              <a:buChar char="•"/>
            </a:pPr>
            <a:endParaRPr lang="en-US" sz="1200" dirty="0" smtClean="0"/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New </a:t>
            </a:r>
            <a:r>
              <a:rPr lang="en-US" dirty="0"/>
              <a:t>p</a:t>
            </a:r>
            <a:r>
              <a:rPr lang="en-US" dirty="0" smtClean="0"/>
              <a:t>rocess requires login name to be the user email address</a:t>
            </a:r>
          </a:p>
          <a:p>
            <a:pPr marL="742950" lvl="2" indent="-285750">
              <a:buFont typeface="Arial" panose="020B0604020202020204" pitchFamily="34" charset="0"/>
              <a:buChar char="•"/>
            </a:pPr>
            <a:r>
              <a:rPr lang="en-US" dirty="0" smtClean="0"/>
              <a:t> Existing user login names must be mapped to a </a:t>
            </a:r>
            <a:r>
              <a:rPr lang="en-US" u="sng" dirty="0" smtClean="0"/>
              <a:t>unique</a:t>
            </a:r>
            <a:r>
              <a:rPr lang="en-US" dirty="0" smtClean="0"/>
              <a:t> email address</a:t>
            </a:r>
          </a:p>
          <a:p>
            <a:pPr marL="285750" lvl="1" indent="-285750">
              <a:buFont typeface="Arial" panose="020B0604020202020204" pitchFamily="34" charset="0"/>
              <a:buChar char="•"/>
            </a:pPr>
            <a:endParaRPr lang="en-US" sz="1200" dirty="0" smtClean="0"/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ERCOT will provide </a:t>
            </a:r>
            <a:r>
              <a:rPr lang="en-US" dirty="0"/>
              <a:t>each </a:t>
            </a:r>
            <a:r>
              <a:rPr lang="en-US" dirty="0" smtClean="0"/>
              <a:t>REC account </a:t>
            </a:r>
            <a:r>
              <a:rPr lang="en-US" dirty="0"/>
              <a:t>admin with a list of </a:t>
            </a:r>
            <a:r>
              <a:rPr lang="en-US" u="sng" dirty="0" smtClean="0"/>
              <a:t>active user names</a:t>
            </a:r>
          </a:p>
          <a:p>
            <a:pPr marL="742950" lvl="2" indent="-285750">
              <a:buFont typeface="Arial" panose="020B0604020202020204" pitchFamily="34" charset="0"/>
              <a:buChar char="•"/>
            </a:pPr>
            <a:r>
              <a:rPr lang="en-US" dirty="0" smtClean="0"/>
              <a:t>Targeting to provide list by mid-March  </a:t>
            </a:r>
          </a:p>
          <a:p>
            <a:pPr marL="285750" lvl="1" indent="-285750">
              <a:buFont typeface="Arial" panose="020B0604020202020204" pitchFamily="34" charset="0"/>
              <a:buChar char="•"/>
            </a:pPr>
            <a:endParaRPr lang="en-US" sz="1200" dirty="0" smtClean="0"/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REC account admin will be </a:t>
            </a:r>
            <a:r>
              <a:rPr lang="en-US" u="sng" dirty="0" smtClean="0"/>
              <a:t>asked </a:t>
            </a:r>
            <a:r>
              <a:rPr lang="en-US" dirty="0" smtClean="0"/>
              <a:t>to</a:t>
            </a:r>
          </a:p>
          <a:p>
            <a:pPr marL="742950" lvl="2" indent="-285750">
              <a:buFont typeface="Arial" panose="020B0604020202020204" pitchFamily="34" charset="0"/>
              <a:buChar char="•"/>
            </a:pPr>
            <a:r>
              <a:rPr lang="en-US" dirty="0"/>
              <a:t>M</a:t>
            </a:r>
            <a:r>
              <a:rPr lang="en-US" dirty="0" smtClean="0"/>
              <a:t>ap each user name to a </a:t>
            </a:r>
            <a:r>
              <a:rPr lang="en-US" u="sng" dirty="0" smtClean="0"/>
              <a:t>unique</a:t>
            </a:r>
            <a:r>
              <a:rPr lang="en-US" dirty="0" smtClean="0"/>
              <a:t> email address</a:t>
            </a:r>
          </a:p>
          <a:p>
            <a:pPr marL="742950" lvl="2" indent="-285750">
              <a:buFont typeface="Arial" panose="020B0604020202020204" pitchFamily="34" charset="0"/>
              <a:buChar char="•"/>
            </a:pPr>
            <a:r>
              <a:rPr lang="en-US" dirty="0"/>
              <a:t>M</a:t>
            </a:r>
            <a:r>
              <a:rPr lang="en-US" dirty="0" smtClean="0"/>
              <a:t>ark </a:t>
            </a:r>
            <a:r>
              <a:rPr lang="en-US" dirty="0"/>
              <a:t>any user name that needs to be </a:t>
            </a:r>
            <a:r>
              <a:rPr lang="en-US" dirty="0" smtClean="0"/>
              <a:t>deleted (no mapping required)</a:t>
            </a:r>
          </a:p>
          <a:p>
            <a:pPr marL="742950" lvl="2" indent="-285750">
              <a:buFont typeface="Arial" panose="020B0604020202020204" pitchFamily="34" charset="0"/>
              <a:buChar char="•"/>
            </a:pPr>
            <a:r>
              <a:rPr lang="en-US" dirty="0" smtClean="0"/>
              <a:t>Provide response within a couple of weeks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</a:p>
          <a:p>
            <a:pPr marL="285750" lvl="1" indent="-285750">
              <a:buFont typeface="Arial" panose="020B0604020202020204" pitchFamily="34" charset="0"/>
              <a:buChar char="•"/>
            </a:pPr>
            <a:endParaRPr lang="en-US" sz="1200" dirty="0"/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ERCOT will manage the transition of user names into the new prod system</a:t>
            </a:r>
          </a:p>
          <a:p>
            <a:pPr marL="742950" lvl="2" indent="-285750">
              <a:buFont typeface="Arial" panose="020B0604020202020204" pitchFamily="34" charset="0"/>
              <a:buChar char="•"/>
            </a:pPr>
            <a:r>
              <a:rPr lang="en-US" dirty="0" smtClean="0"/>
              <a:t>Replace the existing user name with the mapped email address </a:t>
            </a:r>
          </a:p>
          <a:p>
            <a:pPr marL="1200150" lvl="3" indent="-285750">
              <a:buFont typeface="Arial" panose="020B0604020202020204" pitchFamily="34" charset="0"/>
              <a:buChar char="•"/>
            </a:pPr>
            <a:r>
              <a:rPr lang="en-US" dirty="0" smtClean="0"/>
              <a:t>Existing user name </a:t>
            </a:r>
            <a:r>
              <a:rPr lang="en-US" dirty="0"/>
              <a:t>role/privilege </a:t>
            </a:r>
            <a:r>
              <a:rPr lang="en-US" dirty="0" smtClean="0"/>
              <a:t>will be maintained</a:t>
            </a:r>
          </a:p>
          <a:p>
            <a:pPr marL="742950" lvl="2" indent="-285750">
              <a:buFont typeface="Arial" panose="020B0604020202020204" pitchFamily="34" charset="0"/>
              <a:buChar char="•"/>
            </a:pPr>
            <a:r>
              <a:rPr lang="en-US" dirty="0" smtClean="0"/>
              <a:t>Remove inactive users and the user names marked for deletion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01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dirty="0"/>
              <a:t>Mapping of User Name to Email </a:t>
            </a:r>
            <a:r>
              <a:rPr lang="en-US" dirty="0" smtClean="0"/>
              <a:t> </a:t>
            </a:r>
            <a:endParaRPr lang="en-US" b="1" dirty="0">
              <a:solidFill>
                <a:schemeClr val="accent1"/>
              </a:solidFill>
              <a:latin typeface="TradeGothic LT" panose="020B0506030503020504" pitchFamily="34" charset="0"/>
              <a:ea typeface="TradeGothic LT" panose="020B05060305030205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381000" y="762000"/>
            <a:ext cx="8153400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REC accounts where mapping is not provided by the account admin</a:t>
            </a:r>
          </a:p>
          <a:p>
            <a:pPr marL="742950" lvl="2" indent="-285750">
              <a:buFont typeface="Arial" panose="020B0604020202020204" pitchFamily="34" charset="0"/>
              <a:buChar char="•"/>
            </a:pPr>
            <a:r>
              <a:rPr lang="en-US" dirty="0" smtClean="0"/>
              <a:t>User </a:t>
            </a:r>
            <a:r>
              <a:rPr lang="en-US" dirty="0"/>
              <a:t>names will be removed from the account</a:t>
            </a:r>
          </a:p>
          <a:p>
            <a:pPr marL="742950" lvl="2" indent="-285750">
              <a:buFont typeface="Arial" panose="020B0604020202020204" pitchFamily="34" charset="0"/>
              <a:buChar char="•"/>
            </a:pPr>
            <a:r>
              <a:rPr lang="en-US" dirty="0" smtClean="0"/>
              <a:t>Account admin will need to reach out to ERCOT to gain access to the account</a:t>
            </a:r>
            <a:endParaRPr lang="en-US" dirty="0"/>
          </a:p>
          <a:p>
            <a:pPr marL="742950" lvl="2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New users created in the existing application prior to go live</a:t>
            </a:r>
          </a:p>
          <a:p>
            <a:pPr marL="742950" lvl="2" indent="-285750">
              <a:buFont typeface="Arial" panose="020B0604020202020204" pitchFamily="34" charset="0"/>
              <a:buChar char="•"/>
            </a:pPr>
            <a:r>
              <a:rPr lang="en-US" dirty="0"/>
              <a:t>New users </a:t>
            </a:r>
            <a:r>
              <a:rPr lang="en-US" dirty="0" smtClean="0"/>
              <a:t>can be </a:t>
            </a:r>
            <a:r>
              <a:rPr lang="en-US" dirty="0" smtClean="0"/>
              <a:t>added </a:t>
            </a:r>
            <a:r>
              <a:rPr lang="en-US" dirty="0"/>
              <a:t>using the users email as the user </a:t>
            </a:r>
            <a:r>
              <a:rPr lang="en-US" dirty="0" smtClean="0"/>
              <a:t>name</a:t>
            </a:r>
            <a:endParaRPr lang="en-US" dirty="0"/>
          </a:p>
          <a:p>
            <a:pPr marL="285750" lvl="1" indent="-285750">
              <a:buFont typeface="Arial" panose="020B0604020202020204" pitchFamily="34" charset="0"/>
              <a:buChar char="•"/>
            </a:pPr>
            <a:endParaRPr lang="en-US" dirty="0" smtClean="0">
              <a:solidFill>
                <a:srgbClr val="FF0000"/>
              </a:solidFill>
            </a:endParaRPr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Prior to go live </a:t>
            </a:r>
          </a:p>
          <a:p>
            <a:pPr marL="742950" lvl="2" indent="-285750">
              <a:buFont typeface="Arial" panose="020B0604020202020204" pitchFamily="34" charset="0"/>
              <a:buChar char="•"/>
            </a:pPr>
            <a:r>
              <a:rPr lang="en-US" dirty="0" smtClean="0"/>
              <a:t>ERCOT will take a second snapshot to capture </a:t>
            </a:r>
            <a:r>
              <a:rPr lang="en-US" dirty="0"/>
              <a:t>n</a:t>
            </a:r>
            <a:r>
              <a:rPr lang="en-US" dirty="0" smtClean="0"/>
              <a:t>ew </a:t>
            </a:r>
            <a:r>
              <a:rPr lang="en-US" dirty="0"/>
              <a:t>users created in </a:t>
            </a:r>
            <a:r>
              <a:rPr lang="en-US" dirty="0" smtClean="0"/>
              <a:t>prod </a:t>
            </a:r>
            <a:r>
              <a:rPr lang="en-US" dirty="0" smtClean="0"/>
              <a:t>after the initial mapping effort</a:t>
            </a:r>
            <a:endParaRPr lang="en-US" dirty="0" smtClean="0"/>
          </a:p>
          <a:p>
            <a:pPr marL="742950" lvl="2" indent="-285750">
              <a:buFont typeface="Arial" panose="020B0604020202020204" pitchFamily="34" charset="0"/>
              <a:buChar char="•"/>
            </a:pPr>
            <a:r>
              <a:rPr lang="en-US" dirty="0" smtClean="0"/>
              <a:t>ERCOT will send follow up requests to account admins as required</a:t>
            </a:r>
          </a:p>
          <a:p>
            <a:pPr marL="742950" lvl="2" indent="-285750">
              <a:buFont typeface="Arial" panose="020B0604020202020204" pitchFamily="34" charset="0"/>
              <a:buChar char="•"/>
            </a:pPr>
            <a:r>
              <a:rPr lang="en-US" dirty="0" smtClean="0"/>
              <a:t>Account admins will need to provide a quick response on any requests</a:t>
            </a:r>
          </a:p>
          <a:p>
            <a:pPr marL="285750" lvl="1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Should a user login be missed for any reason during the mapping process the account admin can add the user back after go live</a:t>
            </a:r>
          </a:p>
          <a:p>
            <a:pPr marL="0" lvl="1"/>
            <a:endParaRPr lang="en-US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5597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dirty="0" smtClean="0">
                <a:latin typeface="TradeGothic LT" panose="020B0506030503020504" pitchFamily="34" charset="0"/>
                <a:ea typeface="TradeGothic LT" panose="020B0506030503020504" pitchFamily="34" charset="0"/>
              </a:rPr>
              <a:t>Some Project Dates</a:t>
            </a:r>
            <a:endParaRPr lang="en-US" b="1" dirty="0">
              <a:solidFill>
                <a:schemeClr val="accent1"/>
              </a:solidFill>
              <a:latin typeface="TradeGothic LT" panose="020B0506030503020504" pitchFamily="34" charset="0"/>
              <a:ea typeface="TradeGothic LT" panose="020B05060305030205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381000" y="914400"/>
            <a:ext cx="815340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US" sz="2000" dirty="0"/>
              <a:t>Production go live </a:t>
            </a:r>
            <a:r>
              <a:rPr lang="en-US" sz="2000" dirty="0" smtClean="0"/>
              <a:t>targeted for </a:t>
            </a:r>
            <a:r>
              <a:rPr lang="en-US" sz="2000" dirty="0" smtClean="0"/>
              <a:t>August </a:t>
            </a:r>
            <a:r>
              <a:rPr lang="en-US" sz="2000" dirty="0" smtClean="0"/>
              <a:t>2021 </a:t>
            </a:r>
          </a:p>
          <a:p>
            <a:pPr marL="285750" lvl="1" indent="-285750">
              <a:buFont typeface="Arial" panose="020B0604020202020204" pitchFamily="34" charset="0"/>
              <a:buChar char="•"/>
            </a:pPr>
            <a:endParaRPr lang="en-US" sz="2000" dirty="0" smtClean="0"/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Investigating a </a:t>
            </a:r>
            <a:r>
              <a:rPr lang="en-US" sz="2000" dirty="0"/>
              <a:t>limited duration market facing I-test prior to </a:t>
            </a:r>
            <a:r>
              <a:rPr lang="en-US" sz="2000" dirty="0" smtClean="0"/>
              <a:t>production </a:t>
            </a:r>
            <a:r>
              <a:rPr lang="en-US" sz="2000" dirty="0"/>
              <a:t>go </a:t>
            </a:r>
            <a:r>
              <a:rPr lang="en-US" sz="2000" dirty="0" smtClean="0"/>
              <a:t>live</a:t>
            </a:r>
          </a:p>
          <a:p>
            <a:pPr marL="742950" lvl="2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Targeting late June or early July</a:t>
            </a:r>
          </a:p>
          <a:p>
            <a:pPr marL="285750" lvl="1" indent="-285750">
              <a:buFont typeface="Arial" panose="020B0604020202020204" pitchFamily="34" charset="0"/>
              <a:buChar char="•"/>
            </a:pPr>
            <a:endParaRPr lang="en-US" sz="2000" dirty="0" smtClean="0"/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Market Participants </a:t>
            </a:r>
          </a:p>
          <a:p>
            <a:pPr marL="742950" lvl="2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Trial run with new user login process</a:t>
            </a:r>
          </a:p>
          <a:p>
            <a:pPr marL="742950" lvl="2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View </a:t>
            </a:r>
            <a:r>
              <a:rPr lang="en-US" sz="2000" dirty="0"/>
              <a:t>changes prior to </a:t>
            </a:r>
            <a:r>
              <a:rPr lang="en-US" sz="2000" dirty="0" smtClean="0"/>
              <a:t>production release</a:t>
            </a:r>
          </a:p>
          <a:p>
            <a:pPr marL="742950" lvl="2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Verify mapping of users to email was as expected</a:t>
            </a:r>
          </a:p>
          <a:p>
            <a:pPr marL="742950" lvl="2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Provide feedback on anything that looks like a defect or appears to be out of place</a:t>
            </a:r>
          </a:p>
          <a:p>
            <a:pPr marL="285750" lvl="1" indent="-285750">
              <a:buFont typeface="Arial" panose="020B0604020202020204" pitchFamily="34" charset="0"/>
              <a:buChar char="•"/>
            </a:pPr>
            <a:endParaRPr lang="en-US" sz="2000" dirty="0" smtClean="0"/>
          </a:p>
          <a:p>
            <a:pPr marL="285750" lvl="1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285750" lvl="1" indent="-285750">
              <a:buFont typeface="Arial" panose="020B0604020202020204" pitchFamily="34" charset="0"/>
              <a:buChar char="•"/>
            </a:pPr>
            <a:endParaRPr lang="en-US" sz="2000" dirty="0">
              <a:latin typeface="TradeGothic LT" panose="020B0506030503020504" pitchFamily="34" charset="0"/>
              <a:ea typeface="TradeGothic LT" panose="020B05060305030205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8705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b="1" dirty="0" smtClean="0">
                <a:solidFill>
                  <a:schemeClr val="accent1"/>
                </a:solidFill>
                <a:latin typeface="TradeGothic LT" panose="020B0506030503020504" pitchFamily="34" charset="0"/>
                <a:ea typeface="TradeGothic LT" panose="020B0506030503020504" pitchFamily="34" charset="0"/>
              </a:rPr>
              <a:t>Stay Tuned – More to Come </a:t>
            </a:r>
            <a:r>
              <a:rPr lang="en-US" dirty="0" smtClean="0">
                <a:latin typeface="TradeGothic LT" panose="020B0506030503020504" pitchFamily="34" charset="0"/>
                <a:ea typeface="TradeGothic LT" panose="020B0506030503020504" pitchFamily="34" charset="0"/>
              </a:rPr>
              <a:t>with </a:t>
            </a:r>
            <a:r>
              <a:rPr lang="en-US" dirty="0">
                <a:latin typeface="TradeGothic LT" panose="020B0506030503020504" pitchFamily="34" charset="0"/>
                <a:ea typeface="TradeGothic LT" panose="020B0506030503020504" pitchFamily="34" charset="0"/>
              </a:rPr>
              <a:t>S</a:t>
            </a:r>
            <a:r>
              <a:rPr lang="en-US" dirty="0" smtClean="0">
                <a:latin typeface="TradeGothic LT" panose="020B0506030503020504" pitchFamily="34" charset="0"/>
                <a:ea typeface="TradeGothic LT" panose="020B0506030503020504" pitchFamily="34" charset="0"/>
              </a:rPr>
              <a:t>ome Examples</a:t>
            </a:r>
            <a:endParaRPr lang="en-US" b="1" dirty="0">
              <a:solidFill>
                <a:schemeClr val="accent1"/>
              </a:solidFill>
              <a:latin typeface="TradeGothic LT" panose="020B0506030503020504" pitchFamily="34" charset="0"/>
              <a:ea typeface="TradeGothic LT" panose="020B05060305030205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381000" y="914400"/>
            <a:ext cx="8001000" cy="53860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US" altLang="en-US" sz="2000" kern="0" dirty="0" smtClean="0">
                <a:solidFill>
                  <a:srgbClr val="000000"/>
                </a:solidFill>
                <a:latin typeface="TradeGothic LT" panose="020B0506030503020504" pitchFamily="34" charset="0"/>
                <a:ea typeface="TradeGothic LT" panose="020B0506030503020504" pitchFamily="34" charset="0"/>
              </a:rPr>
              <a:t>AUTH0 initial user login and set up</a:t>
            </a:r>
          </a:p>
          <a:p>
            <a:pPr marL="285750" lvl="1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Auto retire </a:t>
            </a:r>
          </a:p>
          <a:p>
            <a:pPr marL="285750" lvl="1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Integrated </a:t>
            </a:r>
            <a:r>
              <a:rPr lang="en-US" dirty="0"/>
              <a:t>help </a:t>
            </a:r>
            <a:endParaRPr lang="en-US" dirty="0" smtClean="0"/>
          </a:p>
          <a:p>
            <a:pPr marL="285750" lvl="1" indent="-285750">
              <a:buFont typeface="Arial" panose="020B0604020202020204" pitchFamily="34" charset="0"/>
              <a:buChar char="•"/>
            </a:pPr>
            <a:endParaRPr lang="en-US" dirty="0" smtClean="0">
              <a:solidFill>
                <a:srgbClr val="FF0000"/>
              </a:solidFill>
            </a:endParaRPr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User multiple account relationship access</a:t>
            </a:r>
          </a:p>
          <a:p>
            <a:pPr marL="285750" lvl="1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New look and feel</a:t>
            </a:r>
          </a:p>
          <a:p>
            <a:pPr marL="285750" lvl="1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Downloading reports in excel </a:t>
            </a:r>
            <a:r>
              <a:rPr lang="en-US" dirty="0" smtClean="0"/>
              <a:t>format</a:t>
            </a:r>
          </a:p>
          <a:p>
            <a:pPr marL="285750" lvl="1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New URL</a:t>
            </a:r>
            <a:endParaRPr lang="en-US" dirty="0" smtClean="0"/>
          </a:p>
          <a:p>
            <a:pPr marL="285750" lvl="1" indent="-285750">
              <a:buFont typeface="Arial" panose="020B0604020202020204" pitchFamily="34" charset="0"/>
              <a:buChar char="•"/>
            </a:pPr>
            <a:endParaRPr lang="en-US" dirty="0">
              <a:solidFill>
                <a:srgbClr val="FF0000"/>
              </a:solidFill>
            </a:endParaRPr>
          </a:p>
          <a:p>
            <a:pPr marL="285750" lvl="1" indent="-285750">
              <a:buFont typeface="Arial" panose="020B0604020202020204" pitchFamily="34" charset="0"/>
              <a:buChar char="•"/>
            </a:pPr>
            <a:endParaRPr lang="en-US" dirty="0" smtClean="0">
              <a:solidFill>
                <a:srgbClr val="FF0000"/>
              </a:solidFill>
            </a:endParaRPr>
          </a:p>
          <a:p>
            <a:pPr marL="285750" lvl="1" indent="-285750">
              <a:buFont typeface="Arial" panose="020B0604020202020204" pitchFamily="34" charset="0"/>
              <a:buChar char="•"/>
            </a:pPr>
            <a:endParaRPr lang="en-US" dirty="0">
              <a:solidFill>
                <a:srgbClr val="FF0000"/>
              </a:solidFill>
            </a:endParaRPr>
          </a:p>
          <a:p>
            <a:pPr marL="285750" lvl="1" indent="-285750">
              <a:buFont typeface="Arial" panose="020B0604020202020204" pitchFamily="34" charset="0"/>
              <a:buChar char="•"/>
            </a:pPr>
            <a:endParaRPr lang="en-US" dirty="0" smtClean="0">
              <a:solidFill>
                <a:srgbClr val="FF0000"/>
              </a:solidFill>
            </a:endParaRPr>
          </a:p>
          <a:p>
            <a:pPr marL="742950" lvl="2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742950" lvl="2" indent="-285750">
              <a:buFont typeface="Arial" panose="020B0604020202020204" pitchFamily="34" charset="0"/>
              <a:buChar char="•"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036713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9D3683894B5264EB8E83338F6BA777E" ma:contentTypeVersion="0" ma:contentTypeDescription="Create a new document." ma:contentTypeScope="" ma:versionID="6d9fae79e75f4a0e2854e81853c40662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0E9AA12-8AF9-4AA6-90FE-24669859CDF3}">
  <ds:schemaRefs>
    <ds:schemaRef ds:uri="http://purl.org/dc/terms/"/>
    <ds:schemaRef ds:uri="http://schemas.microsoft.com/office/2006/documentManagement/types"/>
    <ds:schemaRef ds:uri="c34af464-7aa1-4edd-9be4-83dffc1cb926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schemas.openxmlformats.org/package/2006/metadata/core-propertie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73B813C5-B896-4665-8CDA-23C23DD459F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7306</TotalTime>
  <Words>842</Words>
  <Application>Microsoft Office PowerPoint</Application>
  <PresentationFormat>On-screen Show (4:3)</PresentationFormat>
  <Paragraphs>149</Paragraphs>
  <Slides>10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Calibri</vt:lpstr>
      <vt:lpstr>TradeGothic LT</vt:lpstr>
      <vt:lpstr>1_Custom Design</vt:lpstr>
      <vt:lpstr>Office Theme</vt:lpstr>
      <vt:lpstr>PowerPoint Presentation</vt:lpstr>
      <vt:lpstr>Quick Overview</vt:lpstr>
      <vt:lpstr>Multifactor Authentication for User Login</vt:lpstr>
      <vt:lpstr>User Login &amp; Relationship with REC Accounts</vt:lpstr>
      <vt:lpstr>REC System Generated Emails  </vt:lpstr>
      <vt:lpstr>The Ask - Mapping of User Name to Email </vt:lpstr>
      <vt:lpstr>Mapping of User Name to Email  </vt:lpstr>
      <vt:lpstr>Some Project Dates</vt:lpstr>
      <vt:lpstr>Stay Tuned – More to Come with Some Examples</vt:lpstr>
      <vt:lpstr>PowerPoint Presentation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Tucker, Donald</cp:lastModifiedBy>
  <cp:revision>250</cp:revision>
  <cp:lastPrinted>2016-01-21T20:53:15Z</cp:lastPrinted>
  <dcterms:created xsi:type="dcterms:W3CDTF">2016-01-21T15:20:31Z</dcterms:created>
  <dcterms:modified xsi:type="dcterms:W3CDTF">2021-02-26T14:45:47Z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0x010100D9D3683894B5264EB8E83338F6BA777E</vt:lpwstr>
  </property>
</Properties>
</file>