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2"/>
    <p:sldMasterId id="2147483660" r:id="rId3"/>
  </p:sldMasterIdLst>
  <p:notesMasterIdLst>
    <p:notesMasterId r:id="rId14"/>
  </p:notesMasterIdLst>
  <p:handoutMasterIdLst>
    <p:handoutMasterId r:id="rId15"/>
  </p:handoutMasterIdLst>
  <p:sldIdLst>
    <p:sldId id="269" r:id="rId4"/>
    <p:sldId id="259" r:id="rId5"/>
    <p:sldId id="276" r:id="rId6"/>
    <p:sldId id="272" r:id="rId7"/>
    <p:sldId id="280" r:id="rId8"/>
    <p:sldId id="279" r:id="rId9"/>
    <p:sldId id="271" r:id="rId10"/>
    <p:sldId id="278" r:id="rId11"/>
    <p:sldId id="273"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67" autoAdjust="0"/>
    <p:restoredTop sz="94660"/>
  </p:normalViewPr>
  <p:slideViewPr>
    <p:cSldViewPr>
      <p:cViewPr varScale="1">
        <p:scale>
          <a:sx n="56" d="100"/>
          <a:sy n="56" d="100"/>
        </p:scale>
        <p:origin x="210"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B217605-DA0D-41CA-93C7-AEE08AEF78B2}" type="datetimeFigureOut">
              <a:rPr lang="en-US" smtClean="0"/>
              <a:t>3/1/2021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8DBF930-597D-49B6-9CE8-FED000F15111}" type="slidenum">
              <a:rPr lang="en-US" smtClean="0"/>
              <a:t>‹#›</a:t>
            </a:fld>
            <a:endParaRPr lang="en-US"/>
          </a:p>
        </p:txBody>
      </p:sp>
    </p:spTree>
    <p:extLst>
      <p:ext uri="{BB962C8B-B14F-4D97-AF65-F5344CB8AC3E}">
        <p14:creationId xmlns:p14="http://schemas.microsoft.com/office/powerpoint/2010/main" val="15790857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754312-942D-4996-81DF-8D08E8E64321}" type="datetimeFigureOut">
              <a:rPr lang="en-US" smtClean="0"/>
              <a:t>3/1/2021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1F44A5-8494-4DDF-9656-288F30BDBD5D}" type="slidenum">
              <a:rPr lang="en-US" smtClean="0"/>
              <a:t>‹#›</a:t>
            </a:fld>
            <a:endParaRPr lang="en-US"/>
          </a:p>
        </p:txBody>
      </p:sp>
    </p:spTree>
    <p:extLst>
      <p:ext uri="{BB962C8B-B14F-4D97-AF65-F5344CB8AC3E}">
        <p14:creationId xmlns:p14="http://schemas.microsoft.com/office/powerpoint/2010/main" val="4089075239"/>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F44A5-8494-4DDF-9656-288F30BDBD5D}" type="slidenum">
              <a:rPr lang="en-US" smtClean="0"/>
              <a:t>1</a:t>
            </a:fld>
            <a:endParaRPr lang="en-US"/>
          </a:p>
        </p:txBody>
      </p:sp>
    </p:spTree>
    <p:extLst>
      <p:ext uri="{BB962C8B-B14F-4D97-AF65-F5344CB8AC3E}">
        <p14:creationId xmlns:p14="http://schemas.microsoft.com/office/powerpoint/2010/main" val="27368510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F44A5-8494-4DDF-9656-288F30BDBD5D}" type="slidenum">
              <a:rPr lang="en-US" smtClean="0"/>
              <a:t>10</a:t>
            </a:fld>
            <a:endParaRPr lang="en-US"/>
          </a:p>
        </p:txBody>
      </p:sp>
    </p:spTree>
    <p:extLst>
      <p:ext uri="{BB962C8B-B14F-4D97-AF65-F5344CB8AC3E}">
        <p14:creationId xmlns:p14="http://schemas.microsoft.com/office/powerpoint/2010/main" val="3618449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F44A5-8494-4DDF-9656-288F30BDBD5D}" type="slidenum">
              <a:rPr lang="en-US" smtClean="0"/>
              <a:t>2</a:t>
            </a:fld>
            <a:endParaRPr lang="en-US"/>
          </a:p>
        </p:txBody>
      </p:sp>
    </p:spTree>
    <p:extLst>
      <p:ext uri="{BB962C8B-B14F-4D97-AF65-F5344CB8AC3E}">
        <p14:creationId xmlns:p14="http://schemas.microsoft.com/office/powerpoint/2010/main" val="477568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D97780-BEE1-41D0-A7A2-48065A94AF5B}" type="slidenum">
              <a:rPr lang="en-US" smtClean="0"/>
              <a:t>3</a:t>
            </a:fld>
            <a:endParaRPr lang="en-US" dirty="0"/>
          </a:p>
        </p:txBody>
      </p:sp>
    </p:spTree>
    <p:extLst>
      <p:ext uri="{BB962C8B-B14F-4D97-AF65-F5344CB8AC3E}">
        <p14:creationId xmlns:p14="http://schemas.microsoft.com/office/powerpoint/2010/main" val="2214602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F44A5-8494-4DDF-9656-288F30BDBD5D}" type="slidenum">
              <a:rPr lang="en-US" smtClean="0"/>
              <a:t>4</a:t>
            </a:fld>
            <a:endParaRPr lang="en-US"/>
          </a:p>
        </p:txBody>
      </p:sp>
    </p:spTree>
    <p:extLst>
      <p:ext uri="{BB962C8B-B14F-4D97-AF65-F5344CB8AC3E}">
        <p14:creationId xmlns:p14="http://schemas.microsoft.com/office/powerpoint/2010/main" val="3118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D97780-BEE1-41D0-A7A2-48065A94AF5B}" type="slidenum">
              <a:rPr lang="en-US" smtClean="0"/>
              <a:t>5</a:t>
            </a:fld>
            <a:endParaRPr lang="en-US" dirty="0"/>
          </a:p>
        </p:txBody>
      </p:sp>
    </p:spTree>
    <p:extLst>
      <p:ext uri="{BB962C8B-B14F-4D97-AF65-F5344CB8AC3E}">
        <p14:creationId xmlns:p14="http://schemas.microsoft.com/office/powerpoint/2010/main" val="41643408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6D97780-BEE1-41D0-A7A2-48065A94AF5B}" type="slidenum">
              <a:rPr lang="en-US" smtClean="0"/>
              <a:t>6</a:t>
            </a:fld>
            <a:endParaRPr lang="en-US" dirty="0"/>
          </a:p>
        </p:txBody>
      </p:sp>
    </p:spTree>
    <p:extLst>
      <p:ext uri="{BB962C8B-B14F-4D97-AF65-F5344CB8AC3E}">
        <p14:creationId xmlns:p14="http://schemas.microsoft.com/office/powerpoint/2010/main" val="4023973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F44A5-8494-4DDF-9656-288F30BDBD5D}" type="slidenum">
              <a:rPr lang="en-US" smtClean="0"/>
              <a:t>7</a:t>
            </a:fld>
            <a:endParaRPr lang="en-US"/>
          </a:p>
        </p:txBody>
      </p:sp>
    </p:spTree>
    <p:extLst>
      <p:ext uri="{BB962C8B-B14F-4D97-AF65-F5344CB8AC3E}">
        <p14:creationId xmlns:p14="http://schemas.microsoft.com/office/powerpoint/2010/main" val="10657813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F44A5-8494-4DDF-9656-288F30BDBD5D}" type="slidenum">
              <a:rPr lang="en-US" smtClean="0"/>
              <a:t>8</a:t>
            </a:fld>
            <a:endParaRPr lang="en-US"/>
          </a:p>
        </p:txBody>
      </p:sp>
    </p:spTree>
    <p:extLst>
      <p:ext uri="{BB962C8B-B14F-4D97-AF65-F5344CB8AC3E}">
        <p14:creationId xmlns:p14="http://schemas.microsoft.com/office/powerpoint/2010/main" val="1155720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1F44A5-8494-4DDF-9656-288F30BDBD5D}" type="slidenum">
              <a:rPr lang="en-US" smtClean="0"/>
              <a:t>9</a:t>
            </a:fld>
            <a:endParaRPr lang="en-US"/>
          </a:p>
        </p:txBody>
      </p:sp>
    </p:spTree>
    <p:extLst>
      <p:ext uri="{BB962C8B-B14F-4D97-AF65-F5344CB8AC3E}">
        <p14:creationId xmlns:p14="http://schemas.microsoft.com/office/powerpoint/2010/main" val="1960214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B245C6-F9DE-4552-B1B1-698046AFCA4B}" type="datetime1">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9741A-8745-4CAC-98C4-CEF0F7BA0772}" type="slidenum">
              <a:rPr lang="en-US" smtClean="0"/>
              <a:t>‹#›</a:t>
            </a:fld>
            <a:endParaRPr lang="en-US"/>
          </a:p>
        </p:txBody>
      </p:sp>
    </p:spTree>
    <p:extLst>
      <p:ext uri="{BB962C8B-B14F-4D97-AF65-F5344CB8AC3E}">
        <p14:creationId xmlns:p14="http://schemas.microsoft.com/office/powerpoint/2010/main" val="2188095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CB2EB6-DA87-44F7-97B7-F98A446609F1}" type="datetime1">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9741A-8745-4CAC-98C4-CEF0F7BA0772}" type="slidenum">
              <a:rPr lang="en-US" smtClean="0"/>
              <a:t>‹#›</a:t>
            </a:fld>
            <a:endParaRPr lang="en-US"/>
          </a:p>
        </p:txBody>
      </p:sp>
    </p:spTree>
    <p:extLst>
      <p:ext uri="{BB962C8B-B14F-4D97-AF65-F5344CB8AC3E}">
        <p14:creationId xmlns:p14="http://schemas.microsoft.com/office/powerpoint/2010/main" val="1979660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7CF5B5-3EFC-4366-848E-1DB2E9AB0CCC}" type="datetime1">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9741A-8745-4CAC-98C4-CEF0F7BA0772}" type="slidenum">
              <a:rPr lang="en-US" smtClean="0"/>
              <a:t>‹#›</a:t>
            </a:fld>
            <a:endParaRPr lang="en-US"/>
          </a:p>
        </p:txBody>
      </p:sp>
    </p:spTree>
    <p:extLst>
      <p:ext uri="{BB962C8B-B14F-4D97-AF65-F5344CB8AC3E}">
        <p14:creationId xmlns:p14="http://schemas.microsoft.com/office/powerpoint/2010/main" val="2085208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0C2B74-9853-47EA-8F18-87AF4826E968}" type="datetimeFigureOut">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829BD-CE0C-4244-A427-B31EC022F91A}" type="slidenum">
              <a:rPr lang="en-US" smtClean="0"/>
              <a:t>‹#›</a:t>
            </a:fld>
            <a:endParaRPr lang="en-US"/>
          </a:p>
        </p:txBody>
      </p:sp>
    </p:spTree>
    <p:extLst>
      <p:ext uri="{BB962C8B-B14F-4D97-AF65-F5344CB8AC3E}">
        <p14:creationId xmlns:p14="http://schemas.microsoft.com/office/powerpoint/2010/main" val="24495763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0C2B74-9853-47EA-8F18-87AF4826E968}" type="datetimeFigureOut">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829BD-CE0C-4244-A427-B31EC022F91A}" type="slidenum">
              <a:rPr lang="en-US" smtClean="0"/>
              <a:t>‹#›</a:t>
            </a:fld>
            <a:endParaRPr lang="en-US"/>
          </a:p>
        </p:txBody>
      </p:sp>
    </p:spTree>
    <p:extLst>
      <p:ext uri="{BB962C8B-B14F-4D97-AF65-F5344CB8AC3E}">
        <p14:creationId xmlns:p14="http://schemas.microsoft.com/office/powerpoint/2010/main" val="12499311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10C2B74-9853-47EA-8F18-87AF4826E968}" type="datetimeFigureOut">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829BD-CE0C-4244-A427-B31EC022F91A}" type="slidenum">
              <a:rPr lang="en-US" smtClean="0"/>
              <a:t>‹#›</a:t>
            </a:fld>
            <a:endParaRPr lang="en-US"/>
          </a:p>
        </p:txBody>
      </p:sp>
    </p:spTree>
    <p:extLst>
      <p:ext uri="{BB962C8B-B14F-4D97-AF65-F5344CB8AC3E}">
        <p14:creationId xmlns:p14="http://schemas.microsoft.com/office/powerpoint/2010/main" val="3772995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0C2B74-9853-47EA-8F18-87AF4826E968}" type="datetimeFigureOut">
              <a:rPr lang="en-US" smtClean="0"/>
              <a:t>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3829BD-CE0C-4244-A427-B31EC022F91A}" type="slidenum">
              <a:rPr lang="en-US" smtClean="0"/>
              <a:t>‹#›</a:t>
            </a:fld>
            <a:endParaRPr lang="en-US"/>
          </a:p>
        </p:txBody>
      </p:sp>
    </p:spTree>
    <p:extLst>
      <p:ext uri="{BB962C8B-B14F-4D97-AF65-F5344CB8AC3E}">
        <p14:creationId xmlns:p14="http://schemas.microsoft.com/office/powerpoint/2010/main" val="11417193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0C2B74-9853-47EA-8F18-87AF4826E968}" type="datetimeFigureOut">
              <a:rPr lang="en-US" smtClean="0"/>
              <a:t>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3829BD-CE0C-4244-A427-B31EC022F91A}" type="slidenum">
              <a:rPr lang="en-US" smtClean="0"/>
              <a:t>‹#›</a:t>
            </a:fld>
            <a:endParaRPr lang="en-US"/>
          </a:p>
        </p:txBody>
      </p:sp>
    </p:spTree>
    <p:extLst>
      <p:ext uri="{BB962C8B-B14F-4D97-AF65-F5344CB8AC3E}">
        <p14:creationId xmlns:p14="http://schemas.microsoft.com/office/powerpoint/2010/main" val="12077864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0C2B74-9853-47EA-8F18-87AF4826E968}" type="datetimeFigureOut">
              <a:rPr lang="en-US" smtClean="0"/>
              <a:t>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3829BD-CE0C-4244-A427-B31EC022F91A}" type="slidenum">
              <a:rPr lang="en-US" smtClean="0"/>
              <a:t>‹#›</a:t>
            </a:fld>
            <a:endParaRPr lang="en-US"/>
          </a:p>
        </p:txBody>
      </p:sp>
    </p:spTree>
    <p:extLst>
      <p:ext uri="{BB962C8B-B14F-4D97-AF65-F5344CB8AC3E}">
        <p14:creationId xmlns:p14="http://schemas.microsoft.com/office/powerpoint/2010/main" val="40191111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0C2B74-9853-47EA-8F18-87AF4826E968}" type="datetimeFigureOut">
              <a:rPr lang="en-US" smtClean="0"/>
              <a:t>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3829BD-CE0C-4244-A427-B31EC022F91A}" type="slidenum">
              <a:rPr lang="en-US" smtClean="0"/>
              <a:t>‹#›</a:t>
            </a:fld>
            <a:endParaRPr lang="en-US"/>
          </a:p>
        </p:txBody>
      </p:sp>
    </p:spTree>
    <p:extLst>
      <p:ext uri="{BB962C8B-B14F-4D97-AF65-F5344CB8AC3E}">
        <p14:creationId xmlns:p14="http://schemas.microsoft.com/office/powerpoint/2010/main" val="35181202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10C2B74-9853-47EA-8F18-87AF4826E968}" type="datetimeFigureOut">
              <a:rPr lang="en-US" smtClean="0"/>
              <a:t>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3829BD-CE0C-4244-A427-B31EC022F91A}" type="slidenum">
              <a:rPr lang="en-US" smtClean="0"/>
              <a:t>‹#›</a:t>
            </a:fld>
            <a:endParaRPr lang="en-US"/>
          </a:p>
        </p:txBody>
      </p:sp>
    </p:spTree>
    <p:extLst>
      <p:ext uri="{BB962C8B-B14F-4D97-AF65-F5344CB8AC3E}">
        <p14:creationId xmlns:p14="http://schemas.microsoft.com/office/powerpoint/2010/main" val="1861792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C0D239-E22D-43A5-A417-CA79F4F86C27}" type="datetime1">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9741A-8745-4CAC-98C4-CEF0F7BA0772}" type="slidenum">
              <a:rPr lang="en-US" smtClean="0"/>
              <a:t>‹#›</a:t>
            </a:fld>
            <a:endParaRPr lang="en-US"/>
          </a:p>
        </p:txBody>
      </p:sp>
    </p:spTree>
    <p:extLst>
      <p:ext uri="{BB962C8B-B14F-4D97-AF65-F5344CB8AC3E}">
        <p14:creationId xmlns:p14="http://schemas.microsoft.com/office/powerpoint/2010/main" val="168115212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10C2B74-9853-47EA-8F18-87AF4826E968}" type="datetimeFigureOut">
              <a:rPr lang="en-US" smtClean="0"/>
              <a:t>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3829BD-CE0C-4244-A427-B31EC022F91A}" type="slidenum">
              <a:rPr lang="en-US" smtClean="0"/>
              <a:t>‹#›</a:t>
            </a:fld>
            <a:endParaRPr lang="en-US"/>
          </a:p>
        </p:txBody>
      </p:sp>
    </p:spTree>
    <p:extLst>
      <p:ext uri="{BB962C8B-B14F-4D97-AF65-F5344CB8AC3E}">
        <p14:creationId xmlns:p14="http://schemas.microsoft.com/office/powerpoint/2010/main" val="9943362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0C2B74-9853-47EA-8F18-87AF4826E968}" type="datetimeFigureOut">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829BD-CE0C-4244-A427-B31EC022F91A}" type="slidenum">
              <a:rPr lang="en-US" smtClean="0"/>
              <a:t>‹#›</a:t>
            </a:fld>
            <a:endParaRPr lang="en-US"/>
          </a:p>
        </p:txBody>
      </p:sp>
    </p:spTree>
    <p:extLst>
      <p:ext uri="{BB962C8B-B14F-4D97-AF65-F5344CB8AC3E}">
        <p14:creationId xmlns:p14="http://schemas.microsoft.com/office/powerpoint/2010/main" val="26568324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0C2B74-9853-47EA-8F18-87AF4826E968}" type="datetimeFigureOut">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829BD-CE0C-4244-A427-B31EC022F91A}" type="slidenum">
              <a:rPr lang="en-US" smtClean="0"/>
              <a:t>‹#›</a:t>
            </a:fld>
            <a:endParaRPr lang="en-US"/>
          </a:p>
        </p:txBody>
      </p:sp>
    </p:spTree>
    <p:extLst>
      <p:ext uri="{BB962C8B-B14F-4D97-AF65-F5344CB8AC3E}">
        <p14:creationId xmlns:p14="http://schemas.microsoft.com/office/powerpoint/2010/main" val="3933296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E10ED8-9291-4779-BEBE-B3F29A7F9D40}" type="datetime1">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09741A-8745-4CAC-98C4-CEF0F7BA0772}" type="slidenum">
              <a:rPr lang="en-US" smtClean="0"/>
              <a:t>‹#›</a:t>
            </a:fld>
            <a:endParaRPr lang="en-US"/>
          </a:p>
        </p:txBody>
      </p:sp>
    </p:spTree>
    <p:extLst>
      <p:ext uri="{BB962C8B-B14F-4D97-AF65-F5344CB8AC3E}">
        <p14:creationId xmlns:p14="http://schemas.microsoft.com/office/powerpoint/2010/main" val="807104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8E97D8-2338-4EC1-8C3F-1149DB849DDA}" type="datetime1">
              <a:rPr lang="en-US" smtClean="0"/>
              <a:t>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09741A-8745-4CAC-98C4-CEF0F7BA0772}" type="slidenum">
              <a:rPr lang="en-US" smtClean="0"/>
              <a:t>‹#›</a:t>
            </a:fld>
            <a:endParaRPr lang="en-US"/>
          </a:p>
        </p:txBody>
      </p:sp>
    </p:spTree>
    <p:extLst>
      <p:ext uri="{BB962C8B-B14F-4D97-AF65-F5344CB8AC3E}">
        <p14:creationId xmlns:p14="http://schemas.microsoft.com/office/powerpoint/2010/main" val="1104002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B2CCE9-BAF9-490A-8A99-4EC7C9EE5EBC}" type="datetime1">
              <a:rPr lang="en-US" smtClean="0"/>
              <a:t>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09741A-8745-4CAC-98C4-CEF0F7BA0772}" type="slidenum">
              <a:rPr lang="en-US" smtClean="0"/>
              <a:t>‹#›</a:t>
            </a:fld>
            <a:endParaRPr lang="en-US"/>
          </a:p>
        </p:txBody>
      </p:sp>
    </p:spTree>
    <p:extLst>
      <p:ext uri="{BB962C8B-B14F-4D97-AF65-F5344CB8AC3E}">
        <p14:creationId xmlns:p14="http://schemas.microsoft.com/office/powerpoint/2010/main" val="4144804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2AD760-065F-4092-933A-6B9DF9053A8F}" type="datetime1">
              <a:rPr lang="en-US" smtClean="0"/>
              <a:t>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09741A-8745-4CAC-98C4-CEF0F7BA0772}" type="slidenum">
              <a:rPr lang="en-US" smtClean="0"/>
              <a:t>‹#›</a:t>
            </a:fld>
            <a:endParaRPr lang="en-US"/>
          </a:p>
        </p:txBody>
      </p:sp>
    </p:spTree>
    <p:extLst>
      <p:ext uri="{BB962C8B-B14F-4D97-AF65-F5344CB8AC3E}">
        <p14:creationId xmlns:p14="http://schemas.microsoft.com/office/powerpoint/2010/main" val="746274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6D7340-037B-43D3-9F65-E3C328636F66}" type="datetime1">
              <a:rPr lang="en-US" smtClean="0"/>
              <a:t>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09741A-8745-4CAC-98C4-CEF0F7BA0772}" type="slidenum">
              <a:rPr lang="en-US" smtClean="0"/>
              <a:t>‹#›</a:t>
            </a:fld>
            <a:endParaRPr lang="en-US"/>
          </a:p>
        </p:txBody>
      </p:sp>
    </p:spTree>
    <p:extLst>
      <p:ext uri="{BB962C8B-B14F-4D97-AF65-F5344CB8AC3E}">
        <p14:creationId xmlns:p14="http://schemas.microsoft.com/office/powerpoint/2010/main" val="3421850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57B7C6-2FF2-4E84-A7F6-200DBD6ED5AB}" type="datetime1">
              <a:rPr lang="en-US" smtClean="0"/>
              <a:t>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09741A-8745-4CAC-98C4-CEF0F7BA0772}" type="slidenum">
              <a:rPr lang="en-US" smtClean="0"/>
              <a:t>‹#›</a:t>
            </a:fld>
            <a:endParaRPr lang="en-US"/>
          </a:p>
        </p:txBody>
      </p:sp>
    </p:spTree>
    <p:extLst>
      <p:ext uri="{BB962C8B-B14F-4D97-AF65-F5344CB8AC3E}">
        <p14:creationId xmlns:p14="http://schemas.microsoft.com/office/powerpoint/2010/main" val="499464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01BC95-1C32-40E2-9509-06CF97900C76}" type="datetime1">
              <a:rPr lang="en-US" smtClean="0"/>
              <a:t>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09741A-8745-4CAC-98C4-CEF0F7BA0772}" type="slidenum">
              <a:rPr lang="en-US" smtClean="0"/>
              <a:t>‹#›</a:t>
            </a:fld>
            <a:endParaRPr lang="en-US"/>
          </a:p>
        </p:txBody>
      </p:sp>
    </p:spTree>
    <p:extLst>
      <p:ext uri="{BB962C8B-B14F-4D97-AF65-F5344CB8AC3E}">
        <p14:creationId xmlns:p14="http://schemas.microsoft.com/office/powerpoint/2010/main" val="3096700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FD28E4-476A-4C7F-A6AB-58D8852A0161}" type="datetime1">
              <a:rPr lang="en-US" smtClean="0"/>
              <a:t>3/1/2021</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09741A-8745-4CAC-98C4-CEF0F7BA0772}" type="slidenum">
              <a:rPr lang="en-US" smtClean="0"/>
              <a:t>‹#›</a:t>
            </a:fld>
            <a:endParaRPr lang="en-US"/>
          </a:p>
        </p:txBody>
      </p:sp>
    </p:spTree>
    <p:extLst>
      <p:ext uri="{BB962C8B-B14F-4D97-AF65-F5344CB8AC3E}">
        <p14:creationId xmlns:p14="http://schemas.microsoft.com/office/powerpoint/2010/main" val="898348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0C2B74-9853-47EA-8F18-87AF4826E968}" type="datetimeFigureOut">
              <a:rPr lang="en-US" smtClean="0"/>
              <a:t>3/1/2021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3829BD-CE0C-4244-A427-B31EC022F91A}" type="slidenum">
              <a:rPr lang="en-US" smtClean="0"/>
              <a:t>‹#›</a:t>
            </a:fld>
            <a:endParaRPr lang="en-US"/>
          </a:p>
        </p:txBody>
      </p:sp>
    </p:spTree>
    <p:extLst>
      <p:ext uri="{BB962C8B-B14F-4D97-AF65-F5344CB8AC3E}">
        <p14:creationId xmlns:p14="http://schemas.microsoft.com/office/powerpoint/2010/main" val="14739437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normAutofit fontScale="90000"/>
          </a:bodyPr>
          <a:lstStyle/>
          <a:p>
            <a:r>
              <a:rPr lang="en-US" altLang="en-US" dirty="0" smtClean="0"/>
              <a:t>Mass Transition Timeline</a:t>
            </a:r>
            <a:br>
              <a:rPr lang="en-US" altLang="en-US" dirty="0" smtClean="0"/>
            </a:br>
            <a:r>
              <a:rPr lang="en-US" altLang="en-US" dirty="0" smtClean="0"/>
              <a:t>&amp; Process </a:t>
            </a:r>
            <a:r>
              <a:rPr lang="en-US" altLang="en-US" dirty="0" smtClean="0"/>
              <a:t>Review</a:t>
            </a:r>
            <a:br>
              <a:rPr lang="en-US" altLang="en-US" dirty="0" smtClean="0"/>
            </a:br>
            <a:endParaRPr lang="en-US" altLang="en-US" dirty="0" smtClean="0"/>
          </a:p>
        </p:txBody>
      </p:sp>
      <p:sp>
        <p:nvSpPr>
          <p:cNvPr id="4" name="Rectangle 3"/>
          <p:cNvSpPr/>
          <p:nvPr/>
        </p:nvSpPr>
        <p:spPr>
          <a:xfrm>
            <a:off x="1371600" y="4114800"/>
            <a:ext cx="6096000" cy="830997"/>
          </a:xfrm>
          <a:prstGeom prst="rect">
            <a:avLst/>
          </a:prstGeom>
        </p:spPr>
        <p:txBody>
          <a:bodyPr>
            <a:spAutoFit/>
          </a:bodyPr>
          <a:lstStyle/>
          <a:p>
            <a:r>
              <a:rPr lang="en-US" sz="2400" dirty="0" smtClean="0"/>
              <a:t>Jim Lee</a:t>
            </a:r>
          </a:p>
          <a:p>
            <a:r>
              <a:rPr lang="en-US" sz="2400" dirty="0" smtClean="0"/>
              <a:t>RMS Chair </a:t>
            </a:r>
            <a:endParaRPr lang="en-US" sz="2400" dirty="0"/>
          </a:p>
        </p:txBody>
      </p:sp>
    </p:spTree>
    <p:extLst>
      <p:ext uri="{BB962C8B-B14F-4D97-AF65-F5344CB8AC3E}">
        <p14:creationId xmlns:p14="http://schemas.microsoft.com/office/powerpoint/2010/main" val="6899867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1828800" y="838200"/>
            <a:ext cx="8610600" cy="5638800"/>
          </a:xfrm>
        </p:spPr>
        <p:txBody>
          <a:bodyPr anchor="ctr"/>
          <a:lstStyle/>
          <a:p>
            <a:pPr marL="400050" lvl="1" indent="0" algn="ctr">
              <a:buNone/>
            </a:pPr>
            <a:r>
              <a:rPr lang="en-US" sz="4400" dirty="0"/>
              <a:t>Questions?</a:t>
            </a:r>
          </a:p>
          <a:p>
            <a:pPr marL="400050" lvl="1" indent="0" algn="ctr">
              <a:buNone/>
            </a:pPr>
            <a:endParaRPr lang="en-US" sz="4400" dirty="0"/>
          </a:p>
          <a:p>
            <a:pPr marL="400050" lvl="1" indent="0" algn="ctr">
              <a:buNone/>
            </a:pPr>
            <a:endParaRPr lang="en-US" sz="4400" dirty="0"/>
          </a:p>
        </p:txBody>
      </p:sp>
      <p:pic>
        <p:nvPicPr>
          <p:cNvPr id="2048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4439" y="3467923"/>
            <a:ext cx="2143125"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p:txBody>
          <a:bodyPr/>
          <a:lstStyle/>
          <a:p>
            <a:fld id="{1E09741A-8745-4CAC-98C4-CEF0F7BA0772}" type="slidenum">
              <a:rPr lang="en-US" smtClean="0"/>
              <a:t>10</a:t>
            </a:fld>
            <a:endParaRPr lang="en-US"/>
          </a:p>
        </p:txBody>
      </p:sp>
    </p:spTree>
    <p:extLst>
      <p:ext uri="{BB962C8B-B14F-4D97-AF65-F5344CB8AC3E}">
        <p14:creationId xmlns:p14="http://schemas.microsoft.com/office/powerpoint/2010/main" val="96390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E09741A-8745-4CAC-98C4-CEF0F7BA0772}" type="slidenum">
              <a:rPr lang="en-US" smtClean="0"/>
              <a:t>2</a:t>
            </a:fld>
            <a:endParaRPr lang="en-US"/>
          </a:p>
        </p:txBody>
      </p:sp>
      <p:pic>
        <p:nvPicPr>
          <p:cNvPr id="3074" name="Picture 2"/>
          <p:cNvPicPr>
            <a:picLocks noGrp="1" noChangeAspect="1" noChangeArrowheads="1"/>
          </p:cNvPicPr>
          <p:nvPr>
            <p:ph idx="1"/>
          </p:nvPr>
        </p:nvPicPr>
        <p:blipFill rotWithShape="1">
          <a:blip r:embed="rId3" cstate="print">
            <a:extLst>
              <a:ext uri="{28A0092B-C50C-407E-A947-70E740481C1C}">
                <a14:useLocalDpi xmlns:a14="http://schemas.microsoft.com/office/drawing/2010/main" val="0"/>
              </a:ext>
            </a:extLst>
          </a:blip>
          <a:srcRect b="16708"/>
          <a:stretch/>
        </p:blipFill>
        <p:spPr bwMode="auto">
          <a:xfrm>
            <a:off x="1143000" y="577121"/>
            <a:ext cx="10134600" cy="6144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590800" y="228601"/>
            <a:ext cx="7086600" cy="461665"/>
          </a:xfrm>
          <a:prstGeom prst="rect">
            <a:avLst/>
          </a:prstGeom>
        </p:spPr>
        <p:txBody>
          <a:bodyPr wrap="square">
            <a:spAutoFit/>
          </a:bodyPr>
          <a:lstStyle/>
          <a:p>
            <a:pPr algn="ctr"/>
            <a:r>
              <a:rPr lang="en-US" sz="2400" b="1" dirty="0"/>
              <a:t>Timeline for Initiation of a Mass Transition</a:t>
            </a:r>
            <a:endParaRPr lang="en-US" sz="2400" dirty="0"/>
          </a:p>
        </p:txBody>
      </p:sp>
    </p:spTree>
    <p:extLst>
      <p:ext uri="{BB962C8B-B14F-4D97-AF65-F5344CB8AC3E}">
        <p14:creationId xmlns:p14="http://schemas.microsoft.com/office/powerpoint/2010/main" val="1919709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11430000" cy="606392"/>
          </a:xfrm>
        </p:spPr>
        <p:txBody>
          <a:bodyPr>
            <a:normAutofit fontScale="90000"/>
          </a:bodyPr>
          <a:lstStyle/>
          <a:p>
            <a:pPr algn="l"/>
            <a:r>
              <a:rPr lang="en-US" dirty="0" smtClean="0"/>
              <a:t>Mass Transition Timeline</a:t>
            </a:r>
            <a:endParaRPr lang="en-US" dirty="0"/>
          </a:p>
        </p:txBody>
      </p:sp>
      <p:grpSp>
        <p:nvGrpSpPr>
          <p:cNvPr id="13" name="Group 12"/>
          <p:cNvGrpSpPr/>
          <p:nvPr/>
        </p:nvGrpSpPr>
        <p:grpSpPr>
          <a:xfrm>
            <a:off x="457200" y="762000"/>
            <a:ext cx="11430000" cy="4575534"/>
            <a:chOff x="1676400" y="914401"/>
            <a:chExt cx="8839200" cy="4219486"/>
          </a:xfrm>
        </p:grpSpPr>
        <p:cxnSp>
          <p:nvCxnSpPr>
            <p:cNvPr id="48" name="Straight Connector 47"/>
            <p:cNvCxnSpPr>
              <a:cxnSpLocks/>
            </p:cNvCxnSpPr>
            <p:nvPr/>
          </p:nvCxnSpPr>
          <p:spPr>
            <a:xfrm>
              <a:off x="7086600" y="968560"/>
              <a:ext cx="0" cy="1081430"/>
            </a:xfrm>
            <a:prstGeom prst="line">
              <a:avLst/>
            </a:prstGeom>
            <a:ln>
              <a:solidFill>
                <a:schemeClr val="accent4">
                  <a:lumMod val="75000"/>
                  <a:lumOff val="25000"/>
                </a:schemeClr>
              </a:solidFill>
            </a:ln>
          </p:spPr>
          <p:style>
            <a:lnRef idx="3">
              <a:schemeClr val="accent1"/>
            </a:lnRef>
            <a:fillRef idx="0">
              <a:schemeClr val="accent1"/>
            </a:fillRef>
            <a:effectRef idx="2">
              <a:schemeClr val="accent1"/>
            </a:effectRef>
            <a:fontRef idx="minor">
              <a:schemeClr val="tx1"/>
            </a:fontRef>
          </p:style>
        </p:cxnSp>
        <p:cxnSp>
          <p:nvCxnSpPr>
            <p:cNvPr id="49" name="Straight Connector 48"/>
            <p:cNvCxnSpPr>
              <a:cxnSpLocks/>
            </p:cNvCxnSpPr>
            <p:nvPr/>
          </p:nvCxnSpPr>
          <p:spPr>
            <a:xfrm>
              <a:off x="3505200" y="968561"/>
              <a:ext cx="0" cy="1112075"/>
            </a:xfrm>
            <a:prstGeom prst="line">
              <a:avLst/>
            </a:prstGeom>
            <a:ln>
              <a:solidFill>
                <a:schemeClr val="accent4">
                  <a:lumMod val="75000"/>
                  <a:lumOff val="25000"/>
                </a:schemeClr>
              </a:solidFill>
            </a:ln>
          </p:spPr>
          <p:style>
            <a:lnRef idx="3">
              <a:schemeClr val="accent1"/>
            </a:lnRef>
            <a:fillRef idx="0">
              <a:schemeClr val="accent1"/>
            </a:fillRef>
            <a:effectRef idx="2">
              <a:schemeClr val="accent1"/>
            </a:effectRef>
            <a:fontRef idx="minor">
              <a:schemeClr val="tx1"/>
            </a:fontRef>
          </p:style>
        </p:cxnSp>
        <p:cxnSp>
          <p:nvCxnSpPr>
            <p:cNvPr id="50" name="Straight Connector 49"/>
            <p:cNvCxnSpPr>
              <a:cxnSpLocks/>
            </p:cNvCxnSpPr>
            <p:nvPr/>
          </p:nvCxnSpPr>
          <p:spPr>
            <a:xfrm>
              <a:off x="8839200" y="937216"/>
              <a:ext cx="0" cy="1097567"/>
            </a:xfrm>
            <a:prstGeom prst="line">
              <a:avLst/>
            </a:prstGeom>
            <a:ln>
              <a:solidFill>
                <a:schemeClr val="accent4">
                  <a:lumMod val="75000"/>
                  <a:lumOff val="25000"/>
                </a:schemeClr>
              </a:solidFill>
            </a:ln>
          </p:spPr>
          <p:style>
            <a:lnRef idx="3">
              <a:schemeClr val="accent1"/>
            </a:lnRef>
            <a:fillRef idx="0">
              <a:schemeClr val="accent1"/>
            </a:fillRef>
            <a:effectRef idx="2">
              <a:schemeClr val="accent1"/>
            </a:effectRef>
            <a:fontRef idx="minor">
              <a:schemeClr val="tx1"/>
            </a:fontRef>
          </p:style>
        </p:cxnSp>
        <p:sp>
          <p:nvSpPr>
            <p:cNvPr id="52" name="Rectangle 51">
              <a:extLst>
                <a:ext uri="{FF2B5EF4-FFF2-40B4-BE49-F238E27FC236}">
                  <a16:creationId xmlns:a16="http://schemas.microsoft.com/office/drawing/2014/main" xmlns="" id="{D12943CC-F348-4855-BD85-2676B83A4552}"/>
                </a:ext>
              </a:extLst>
            </p:cNvPr>
            <p:cNvSpPr/>
            <p:nvPr/>
          </p:nvSpPr>
          <p:spPr>
            <a:xfrm>
              <a:off x="3734538" y="2554217"/>
              <a:ext cx="1415878" cy="830193"/>
            </a:xfrm>
            <a:prstGeom prst="rect">
              <a:avLst/>
            </a:prstGeom>
            <a:ln w="9525">
              <a:solidFill>
                <a:srgbClr val="FF0000"/>
              </a:solidFill>
            </a:ln>
          </p:spPr>
          <p:txBody>
            <a:bodyPr wrap="square" anchor="ctr">
              <a:spAutoFit/>
            </a:bodyPr>
            <a:lstStyle/>
            <a:p>
              <a:pPr algn="ctr"/>
              <a:r>
                <a:rPr lang="en-US" sz="1050" b="1" dirty="0">
                  <a:solidFill>
                    <a:srgbClr val="005386"/>
                  </a:solidFill>
                </a:rPr>
                <a:t>ERCOT sends 814_03 “TS” Drop to POLR transactions to TDSPs with </a:t>
              </a:r>
              <a:r>
                <a:rPr lang="en-US" sz="1050" b="1" dirty="0" smtClean="0">
                  <a:solidFill>
                    <a:srgbClr val="005386"/>
                  </a:solidFill>
                </a:rPr>
                <a:t>an effective </a:t>
              </a:r>
              <a:r>
                <a:rPr lang="en-US" sz="1050" b="1" dirty="0">
                  <a:solidFill>
                    <a:srgbClr val="005386"/>
                  </a:solidFill>
                </a:rPr>
                <a:t>date of two calendar days </a:t>
              </a:r>
              <a:r>
                <a:rPr lang="en-US" sz="1050" b="1" dirty="0" smtClean="0">
                  <a:solidFill>
                    <a:srgbClr val="005386"/>
                  </a:solidFill>
                </a:rPr>
                <a:t>out</a:t>
              </a:r>
              <a:br>
                <a:rPr lang="en-US" sz="1050" b="1" dirty="0" smtClean="0">
                  <a:solidFill>
                    <a:srgbClr val="005386"/>
                  </a:solidFill>
                </a:rPr>
              </a:br>
              <a:r>
                <a:rPr lang="en-US" sz="1050" b="1" dirty="0" smtClean="0">
                  <a:solidFill>
                    <a:srgbClr val="005386"/>
                  </a:solidFill>
                </a:rPr>
                <a:t>(“Mass Transition Date”) </a:t>
              </a:r>
              <a:endParaRPr lang="en-US" sz="1050" b="1" dirty="0">
                <a:solidFill>
                  <a:srgbClr val="005386"/>
                </a:solidFill>
              </a:endParaRPr>
            </a:p>
          </p:txBody>
        </p:sp>
        <p:cxnSp>
          <p:nvCxnSpPr>
            <p:cNvPr id="57" name="Straight Connector 56">
              <a:extLst>
                <a:ext uri="{FF2B5EF4-FFF2-40B4-BE49-F238E27FC236}">
                  <a16:creationId xmlns:a16="http://schemas.microsoft.com/office/drawing/2014/main" xmlns="" id="{DA964582-33D8-4D08-9996-DE25DCD6F23D}"/>
                </a:ext>
              </a:extLst>
            </p:cNvPr>
            <p:cNvCxnSpPr>
              <a:cxnSpLocks/>
            </p:cNvCxnSpPr>
            <p:nvPr/>
          </p:nvCxnSpPr>
          <p:spPr>
            <a:xfrm>
              <a:off x="4456005" y="1556808"/>
              <a:ext cx="1" cy="289939"/>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0" name="Rectangle 59">
              <a:extLst>
                <a:ext uri="{FF2B5EF4-FFF2-40B4-BE49-F238E27FC236}">
                  <a16:creationId xmlns:a16="http://schemas.microsoft.com/office/drawing/2014/main" xmlns="" id="{D12943CC-F348-4855-BD85-2676B83A4552}"/>
                </a:ext>
              </a:extLst>
            </p:cNvPr>
            <p:cNvSpPr/>
            <p:nvPr/>
          </p:nvSpPr>
          <p:spPr>
            <a:xfrm>
              <a:off x="3734538" y="1805319"/>
              <a:ext cx="1415880" cy="415498"/>
            </a:xfrm>
            <a:prstGeom prst="rect">
              <a:avLst/>
            </a:prstGeom>
            <a:ln w="9525">
              <a:solidFill>
                <a:srgbClr val="FF0000"/>
              </a:solidFill>
            </a:ln>
          </p:spPr>
          <p:txBody>
            <a:bodyPr wrap="square" anchor="ctr">
              <a:spAutoFit/>
            </a:bodyPr>
            <a:lstStyle/>
            <a:p>
              <a:pPr algn="ctr"/>
              <a:r>
                <a:rPr lang="en-US" sz="1050" b="1" dirty="0">
                  <a:solidFill>
                    <a:srgbClr val="005386"/>
                  </a:solidFill>
                </a:rPr>
                <a:t>Project Coordination  </a:t>
              </a:r>
            </a:p>
            <a:p>
              <a:pPr algn="ctr"/>
              <a:r>
                <a:rPr lang="en-US" sz="1050" b="1" dirty="0">
                  <a:solidFill>
                    <a:srgbClr val="005386"/>
                  </a:solidFill>
                </a:rPr>
                <a:t>Call 1 </a:t>
              </a:r>
              <a:endParaRPr lang="en-US" sz="1200" b="1" dirty="0">
                <a:solidFill>
                  <a:srgbClr val="005386"/>
                </a:solidFill>
              </a:endParaRPr>
            </a:p>
          </p:txBody>
        </p:sp>
        <p:cxnSp>
          <p:nvCxnSpPr>
            <p:cNvPr id="63" name="Straight Connector 62">
              <a:extLst>
                <a:ext uri="{FF2B5EF4-FFF2-40B4-BE49-F238E27FC236}">
                  <a16:creationId xmlns:a16="http://schemas.microsoft.com/office/drawing/2014/main" xmlns="" id="{DA964582-33D8-4D08-9996-DE25DCD6F23D}"/>
                </a:ext>
              </a:extLst>
            </p:cNvPr>
            <p:cNvCxnSpPr>
              <a:cxnSpLocks/>
              <a:stCxn id="60" idx="2"/>
              <a:endCxn id="52" idx="0"/>
            </p:cNvCxnSpPr>
            <p:nvPr/>
          </p:nvCxnSpPr>
          <p:spPr>
            <a:xfrm flipH="1">
              <a:off x="4442477" y="2220816"/>
              <a:ext cx="1" cy="333401"/>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6" name="Rectangle 65">
              <a:extLst>
                <a:ext uri="{FF2B5EF4-FFF2-40B4-BE49-F238E27FC236}">
                  <a16:creationId xmlns:a16="http://schemas.microsoft.com/office/drawing/2014/main" xmlns="" id="{D12943CC-F348-4855-BD85-2676B83A4552}"/>
                </a:ext>
              </a:extLst>
            </p:cNvPr>
            <p:cNvSpPr/>
            <p:nvPr/>
          </p:nvSpPr>
          <p:spPr>
            <a:xfrm>
              <a:off x="5535758" y="2386348"/>
              <a:ext cx="1397514" cy="681184"/>
            </a:xfrm>
            <a:prstGeom prst="rect">
              <a:avLst/>
            </a:prstGeom>
            <a:ln w="9525">
              <a:solidFill>
                <a:srgbClr val="FF0000"/>
              </a:solidFill>
            </a:ln>
          </p:spPr>
          <p:txBody>
            <a:bodyPr wrap="square" anchor="ctr">
              <a:spAutoFit/>
            </a:bodyPr>
            <a:lstStyle/>
            <a:p>
              <a:pPr algn="ctr"/>
              <a:r>
                <a:rPr lang="en-US" sz="1050" b="1" dirty="0">
                  <a:solidFill>
                    <a:srgbClr val="005386"/>
                  </a:solidFill>
                </a:rPr>
                <a:t>ERCOT begins Customer outreach to inform of POLR event </a:t>
              </a:r>
              <a:r>
                <a:rPr lang="en-US" sz="1050" b="1" dirty="0" smtClean="0">
                  <a:solidFill>
                    <a:srgbClr val="005386"/>
                  </a:solidFill>
                </a:rPr>
                <a:t/>
              </a:r>
              <a:br>
                <a:rPr lang="en-US" sz="1050" b="1" dirty="0" smtClean="0">
                  <a:solidFill>
                    <a:srgbClr val="005386"/>
                  </a:solidFill>
                </a:rPr>
              </a:br>
              <a:r>
                <a:rPr lang="en-US" sz="1050" b="1" dirty="0" smtClean="0">
                  <a:solidFill>
                    <a:srgbClr val="005386"/>
                  </a:solidFill>
                </a:rPr>
                <a:t>(postcard/email/phone/text</a:t>
              </a:r>
              <a:r>
                <a:rPr lang="en-US" sz="1050" b="1" dirty="0">
                  <a:solidFill>
                    <a:srgbClr val="005386"/>
                  </a:solidFill>
                </a:rPr>
                <a:t>)</a:t>
              </a:r>
              <a:endParaRPr lang="en-US" sz="1200" b="1" dirty="0">
                <a:solidFill>
                  <a:srgbClr val="005386"/>
                </a:solidFill>
              </a:endParaRPr>
            </a:p>
          </p:txBody>
        </p:sp>
        <p:cxnSp>
          <p:nvCxnSpPr>
            <p:cNvPr id="67" name="Straight Connector 66">
              <a:extLst>
                <a:ext uri="{FF2B5EF4-FFF2-40B4-BE49-F238E27FC236}">
                  <a16:creationId xmlns:a16="http://schemas.microsoft.com/office/drawing/2014/main" xmlns="" id="{DA964582-33D8-4D08-9996-DE25DCD6F23D}"/>
                </a:ext>
              </a:extLst>
            </p:cNvPr>
            <p:cNvCxnSpPr>
              <a:cxnSpLocks/>
              <a:endCxn id="68" idx="0"/>
            </p:cNvCxnSpPr>
            <p:nvPr/>
          </p:nvCxnSpPr>
          <p:spPr>
            <a:xfrm>
              <a:off x="6234515" y="1524597"/>
              <a:ext cx="1" cy="280722"/>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8" name="Rectangle 67">
              <a:extLst>
                <a:ext uri="{FF2B5EF4-FFF2-40B4-BE49-F238E27FC236}">
                  <a16:creationId xmlns:a16="http://schemas.microsoft.com/office/drawing/2014/main" xmlns="" id="{D12943CC-F348-4855-BD85-2676B83A4552}"/>
                </a:ext>
              </a:extLst>
            </p:cNvPr>
            <p:cNvSpPr/>
            <p:nvPr/>
          </p:nvSpPr>
          <p:spPr>
            <a:xfrm>
              <a:off x="5535758" y="1805319"/>
              <a:ext cx="1397514" cy="415498"/>
            </a:xfrm>
            <a:prstGeom prst="rect">
              <a:avLst/>
            </a:prstGeom>
            <a:ln w="9525">
              <a:solidFill>
                <a:srgbClr val="FF0000"/>
              </a:solidFill>
            </a:ln>
          </p:spPr>
          <p:txBody>
            <a:bodyPr wrap="square" anchor="ctr">
              <a:spAutoFit/>
            </a:bodyPr>
            <a:lstStyle/>
            <a:p>
              <a:pPr algn="ctr"/>
              <a:r>
                <a:rPr lang="en-US" sz="1050" b="1" dirty="0">
                  <a:solidFill>
                    <a:srgbClr val="005386"/>
                  </a:solidFill>
                </a:rPr>
                <a:t>Project Coordination</a:t>
              </a:r>
            </a:p>
            <a:p>
              <a:pPr algn="ctr"/>
              <a:r>
                <a:rPr lang="en-US" sz="1050" b="1" dirty="0">
                  <a:solidFill>
                    <a:srgbClr val="005386"/>
                  </a:solidFill>
                </a:rPr>
                <a:t>Call 2 </a:t>
              </a:r>
              <a:endParaRPr lang="en-US" sz="1200" b="1" dirty="0">
                <a:solidFill>
                  <a:srgbClr val="005386"/>
                </a:solidFill>
              </a:endParaRPr>
            </a:p>
          </p:txBody>
        </p:sp>
        <p:cxnSp>
          <p:nvCxnSpPr>
            <p:cNvPr id="69" name="Straight Connector 68">
              <a:extLst>
                <a:ext uri="{FF2B5EF4-FFF2-40B4-BE49-F238E27FC236}">
                  <a16:creationId xmlns:a16="http://schemas.microsoft.com/office/drawing/2014/main" xmlns="" id="{DA964582-33D8-4D08-9996-DE25DCD6F23D}"/>
                </a:ext>
              </a:extLst>
            </p:cNvPr>
            <p:cNvCxnSpPr>
              <a:cxnSpLocks/>
              <a:stCxn id="68" idx="2"/>
              <a:endCxn id="66" idx="0"/>
            </p:cNvCxnSpPr>
            <p:nvPr/>
          </p:nvCxnSpPr>
          <p:spPr>
            <a:xfrm>
              <a:off x="6234515" y="2220816"/>
              <a:ext cx="0" cy="165531"/>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7" name="Straight Connector 6"/>
            <p:cNvCxnSpPr/>
            <p:nvPr/>
          </p:nvCxnSpPr>
          <p:spPr>
            <a:xfrm>
              <a:off x="1676400" y="1515381"/>
              <a:ext cx="8839200" cy="9216"/>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Straight Connector 7"/>
            <p:cNvCxnSpPr>
              <a:cxnSpLocks/>
            </p:cNvCxnSpPr>
            <p:nvPr/>
          </p:nvCxnSpPr>
          <p:spPr>
            <a:xfrm flipH="1">
              <a:off x="1676401" y="941444"/>
              <a:ext cx="1" cy="1303784"/>
            </a:xfrm>
            <a:prstGeom prst="line">
              <a:avLst/>
            </a:prstGeom>
            <a:ln>
              <a:solidFill>
                <a:schemeClr val="accent4">
                  <a:lumMod val="75000"/>
                  <a:lumOff val="25000"/>
                </a:schemeClr>
              </a:solidFill>
            </a:ln>
          </p:spPr>
          <p:style>
            <a:lnRef idx="3">
              <a:schemeClr val="accent1"/>
            </a:lnRef>
            <a:fillRef idx="0">
              <a:schemeClr val="accent1"/>
            </a:fillRef>
            <a:effectRef idx="2">
              <a:schemeClr val="accent1"/>
            </a:effectRef>
            <a:fontRef idx="minor">
              <a:schemeClr val="tx1"/>
            </a:fontRef>
          </p:style>
        </p:cxnSp>
        <p:cxnSp>
          <p:nvCxnSpPr>
            <p:cNvPr id="12" name="Straight Connector 11"/>
            <p:cNvCxnSpPr>
              <a:cxnSpLocks/>
            </p:cNvCxnSpPr>
            <p:nvPr/>
          </p:nvCxnSpPr>
          <p:spPr>
            <a:xfrm>
              <a:off x="5334000" y="968560"/>
              <a:ext cx="0" cy="1115024"/>
            </a:xfrm>
            <a:prstGeom prst="line">
              <a:avLst/>
            </a:prstGeom>
            <a:ln>
              <a:solidFill>
                <a:schemeClr val="accent4">
                  <a:lumMod val="75000"/>
                  <a:lumOff val="25000"/>
                </a:schemeClr>
              </a:solidFill>
            </a:ln>
          </p:spPr>
          <p:style>
            <a:lnRef idx="3">
              <a:schemeClr val="accent1"/>
            </a:lnRef>
            <a:fillRef idx="0">
              <a:schemeClr val="accent1"/>
            </a:fillRef>
            <a:effectRef idx="2">
              <a:schemeClr val="accent1"/>
            </a:effectRef>
            <a:fontRef idx="minor">
              <a:schemeClr val="tx1"/>
            </a:fontRef>
          </p:style>
        </p:cxnSp>
        <p:sp>
          <p:nvSpPr>
            <p:cNvPr id="16" name="TextBox 15"/>
            <p:cNvSpPr txBox="1"/>
            <p:nvPr/>
          </p:nvSpPr>
          <p:spPr>
            <a:xfrm>
              <a:off x="1828801" y="1143001"/>
              <a:ext cx="1447063" cy="276999"/>
            </a:xfrm>
            <a:prstGeom prst="rect">
              <a:avLst/>
            </a:prstGeom>
            <a:noFill/>
          </p:spPr>
          <p:txBody>
            <a:bodyPr wrap="none" rtlCol="0" anchor="ctr">
              <a:spAutoFit/>
            </a:bodyPr>
            <a:lstStyle/>
            <a:p>
              <a:pPr algn="ctr"/>
              <a:r>
                <a:rPr lang="en-US" sz="1200" b="1" dirty="0">
                  <a:solidFill>
                    <a:srgbClr val="FF0000"/>
                  </a:solidFill>
                </a:rPr>
                <a:t>“Notification Date” </a:t>
              </a:r>
            </a:p>
          </p:txBody>
        </p:sp>
        <p:sp>
          <p:nvSpPr>
            <p:cNvPr id="17" name="TextBox 16"/>
            <p:cNvSpPr txBox="1"/>
            <p:nvPr/>
          </p:nvSpPr>
          <p:spPr>
            <a:xfrm>
              <a:off x="3570723" y="1143001"/>
              <a:ext cx="1791482" cy="276999"/>
            </a:xfrm>
            <a:prstGeom prst="rect">
              <a:avLst/>
            </a:prstGeom>
            <a:noFill/>
          </p:spPr>
          <p:txBody>
            <a:bodyPr wrap="square" rtlCol="0" anchor="ctr">
              <a:spAutoFit/>
            </a:bodyPr>
            <a:lstStyle/>
            <a:p>
              <a:pPr algn="ctr"/>
              <a:r>
                <a:rPr lang="en-US" sz="1200" b="1" dirty="0"/>
                <a:t>Day 0</a:t>
              </a:r>
            </a:p>
          </p:txBody>
        </p:sp>
        <p:sp>
          <p:nvSpPr>
            <p:cNvPr id="18" name="TextBox 17"/>
            <p:cNvSpPr txBox="1"/>
            <p:nvPr/>
          </p:nvSpPr>
          <p:spPr>
            <a:xfrm>
              <a:off x="6019800" y="1143001"/>
              <a:ext cx="540982" cy="276999"/>
            </a:xfrm>
            <a:prstGeom prst="rect">
              <a:avLst/>
            </a:prstGeom>
            <a:noFill/>
          </p:spPr>
          <p:txBody>
            <a:bodyPr wrap="none" rtlCol="0" anchor="ctr">
              <a:spAutoFit/>
            </a:bodyPr>
            <a:lstStyle/>
            <a:p>
              <a:pPr algn="ctr"/>
              <a:r>
                <a:rPr lang="en-US" sz="1200" b="1" dirty="0"/>
                <a:t>Day 1</a:t>
              </a:r>
            </a:p>
          </p:txBody>
        </p:sp>
        <p:sp>
          <p:nvSpPr>
            <p:cNvPr id="22" name="TextBox 21">
              <a:extLst>
                <a:ext uri="{FF2B5EF4-FFF2-40B4-BE49-F238E27FC236}">
                  <a16:creationId xmlns:a16="http://schemas.microsoft.com/office/drawing/2014/main" xmlns="" id="{5415C2A7-570B-4AE6-BA7C-2CE281ACAFF3}"/>
                </a:ext>
              </a:extLst>
            </p:cNvPr>
            <p:cNvSpPr txBox="1"/>
            <p:nvPr/>
          </p:nvSpPr>
          <p:spPr>
            <a:xfrm>
              <a:off x="7303732" y="1003057"/>
              <a:ext cx="1388439" cy="427822"/>
            </a:xfrm>
            <a:prstGeom prst="rect">
              <a:avLst/>
            </a:prstGeom>
            <a:noFill/>
          </p:spPr>
          <p:txBody>
            <a:bodyPr wrap="square" rtlCol="0" anchor="ctr">
              <a:spAutoFit/>
            </a:bodyPr>
            <a:lstStyle/>
            <a:p>
              <a:pPr algn="ctr"/>
              <a:r>
                <a:rPr lang="en-US" sz="1200" b="1" dirty="0">
                  <a:solidFill>
                    <a:srgbClr val="FF0000"/>
                  </a:solidFill>
                </a:rPr>
                <a:t>“Mass Transition Date”</a:t>
              </a:r>
            </a:p>
            <a:p>
              <a:pPr algn="ctr"/>
              <a:r>
                <a:rPr lang="en-US" sz="1200" b="1" dirty="0"/>
                <a:t>Day 2</a:t>
              </a:r>
            </a:p>
          </p:txBody>
        </p:sp>
        <p:sp>
          <p:nvSpPr>
            <p:cNvPr id="41" name="Rectangle 40">
              <a:extLst>
                <a:ext uri="{FF2B5EF4-FFF2-40B4-BE49-F238E27FC236}">
                  <a16:creationId xmlns:a16="http://schemas.microsoft.com/office/drawing/2014/main" xmlns="" id="{D12943CC-F348-4855-BD85-2676B83A4552}"/>
                </a:ext>
              </a:extLst>
            </p:cNvPr>
            <p:cNvSpPr/>
            <p:nvPr/>
          </p:nvSpPr>
          <p:spPr>
            <a:xfrm>
              <a:off x="1829538" y="1798628"/>
              <a:ext cx="1523263" cy="1575239"/>
            </a:xfrm>
            <a:prstGeom prst="rect">
              <a:avLst/>
            </a:prstGeom>
            <a:ln w="9525">
              <a:solidFill>
                <a:srgbClr val="FF0000"/>
              </a:solidFill>
            </a:ln>
          </p:spPr>
          <p:txBody>
            <a:bodyPr wrap="square" anchor="ctr">
              <a:spAutoFit/>
            </a:bodyPr>
            <a:lstStyle/>
            <a:p>
              <a:pPr algn="ctr"/>
              <a:r>
                <a:rPr lang="en-US" sz="1050" b="1" dirty="0">
                  <a:solidFill>
                    <a:srgbClr val="005386"/>
                  </a:solidFill>
                </a:rPr>
                <a:t>ERCOT provides notice of Mass Transition event to impacted CRs, TDSPs, and PUCT</a:t>
              </a:r>
            </a:p>
            <a:p>
              <a:pPr algn="ctr"/>
              <a:endParaRPr lang="en-US" sz="1050" b="1" dirty="0">
                <a:solidFill>
                  <a:srgbClr val="005386"/>
                </a:solidFill>
              </a:endParaRPr>
            </a:p>
            <a:p>
              <a:pPr algn="ctr"/>
              <a:r>
                <a:rPr lang="en-US" sz="1050" b="1" dirty="0">
                  <a:solidFill>
                    <a:srgbClr val="005386"/>
                  </a:solidFill>
                </a:rPr>
                <a:t>Notice before 3pm </a:t>
              </a:r>
              <a:r>
                <a:rPr lang="en-US" sz="1050" b="1" dirty="0" smtClean="0">
                  <a:solidFill>
                    <a:srgbClr val="005386"/>
                  </a:solidFill>
                </a:rPr>
                <a:t>CT: </a:t>
              </a:r>
              <a:br>
                <a:rPr lang="en-US" sz="1050" b="1" dirty="0" smtClean="0">
                  <a:solidFill>
                    <a:srgbClr val="005386"/>
                  </a:solidFill>
                </a:rPr>
              </a:br>
              <a:r>
                <a:rPr lang="en-US" sz="1050" b="1" dirty="0" err="1" smtClean="0">
                  <a:solidFill>
                    <a:srgbClr val="005386"/>
                  </a:solidFill>
                </a:rPr>
                <a:t>Proj</a:t>
              </a:r>
              <a:r>
                <a:rPr lang="en-US" sz="1050" b="1" dirty="0">
                  <a:solidFill>
                    <a:srgbClr val="005386"/>
                  </a:solidFill>
                </a:rPr>
                <a:t>. </a:t>
              </a:r>
              <a:r>
                <a:rPr lang="en-US" sz="1050" b="1" dirty="0" err="1">
                  <a:solidFill>
                    <a:srgbClr val="005386"/>
                  </a:solidFill>
                </a:rPr>
                <a:t>Coord</a:t>
              </a:r>
              <a:r>
                <a:rPr lang="en-US" sz="1050" b="1" dirty="0">
                  <a:solidFill>
                    <a:srgbClr val="005386"/>
                  </a:solidFill>
                </a:rPr>
                <a:t>. call held by 5pm.</a:t>
              </a:r>
            </a:p>
            <a:p>
              <a:pPr algn="ctr"/>
              <a:endParaRPr lang="en-US" sz="1050" b="1" dirty="0">
                <a:solidFill>
                  <a:srgbClr val="005386"/>
                </a:solidFill>
              </a:endParaRPr>
            </a:p>
            <a:p>
              <a:pPr algn="ctr"/>
              <a:r>
                <a:rPr lang="en-US" sz="1050" b="1" dirty="0">
                  <a:solidFill>
                    <a:srgbClr val="005386"/>
                  </a:solidFill>
                </a:rPr>
                <a:t>Notice after 3pm </a:t>
              </a:r>
              <a:r>
                <a:rPr lang="en-US" sz="1050" b="1" dirty="0" smtClean="0">
                  <a:solidFill>
                    <a:srgbClr val="005386"/>
                  </a:solidFill>
                </a:rPr>
                <a:t>CT:</a:t>
              </a:r>
              <a:br>
                <a:rPr lang="en-US" sz="1050" b="1" dirty="0" smtClean="0">
                  <a:solidFill>
                    <a:srgbClr val="005386"/>
                  </a:solidFill>
                </a:rPr>
              </a:br>
              <a:r>
                <a:rPr lang="en-US" sz="1050" b="1" dirty="0" smtClean="0">
                  <a:solidFill>
                    <a:srgbClr val="005386"/>
                  </a:solidFill>
                </a:rPr>
                <a:t> </a:t>
              </a:r>
              <a:r>
                <a:rPr lang="en-US" sz="1050" b="1" dirty="0" err="1">
                  <a:solidFill>
                    <a:srgbClr val="005386"/>
                  </a:solidFill>
                </a:rPr>
                <a:t>Proj</a:t>
              </a:r>
              <a:r>
                <a:rPr lang="en-US" sz="1050" b="1" dirty="0">
                  <a:solidFill>
                    <a:srgbClr val="005386"/>
                  </a:solidFill>
                </a:rPr>
                <a:t>. </a:t>
              </a:r>
              <a:r>
                <a:rPr lang="en-US" sz="1050" b="1" dirty="0" err="1">
                  <a:solidFill>
                    <a:srgbClr val="005386"/>
                  </a:solidFill>
                </a:rPr>
                <a:t>Coord</a:t>
              </a:r>
              <a:r>
                <a:rPr lang="en-US" sz="1050" b="1" dirty="0">
                  <a:solidFill>
                    <a:srgbClr val="005386"/>
                  </a:solidFill>
                </a:rPr>
                <a:t>. call held next morning.</a:t>
              </a:r>
              <a:endParaRPr lang="en-US" sz="1200" b="1" dirty="0">
                <a:solidFill>
                  <a:srgbClr val="005386"/>
                </a:solidFill>
              </a:endParaRPr>
            </a:p>
          </p:txBody>
        </p:sp>
        <p:cxnSp>
          <p:nvCxnSpPr>
            <p:cNvPr id="42" name="Straight Connector 41">
              <a:extLst>
                <a:ext uri="{FF2B5EF4-FFF2-40B4-BE49-F238E27FC236}">
                  <a16:creationId xmlns:a16="http://schemas.microsoft.com/office/drawing/2014/main" xmlns="" id="{DA964582-33D8-4D08-9996-DE25DCD6F23D}"/>
                </a:ext>
              </a:extLst>
            </p:cNvPr>
            <p:cNvCxnSpPr>
              <a:cxnSpLocks/>
              <a:stCxn id="41" idx="0"/>
            </p:cNvCxnSpPr>
            <p:nvPr/>
          </p:nvCxnSpPr>
          <p:spPr>
            <a:xfrm flipH="1" flipV="1">
              <a:off x="2590801" y="1524597"/>
              <a:ext cx="369" cy="274032"/>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81" name="Straight Connector 80">
              <a:extLst>
                <a:ext uri="{FF2B5EF4-FFF2-40B4-BE49-F238E27FC236}">
                  <a16:creationId xmlns:a16="http://schemas.microsoft.com/office/drawing/2014/main" xmlns="" id="{DA964582-33D8-4D08-9996-DE25DCD6F23D}"/>
                </a:ext>
              </a:extLst>
            </p:cNvPr>
            <p:cNvCxnSpPr>
              <a:cxnSpLocks/>
              <a:stCxn id="52" idx="2"/>
              <a:endCxn id="94" idx="0"/>
            </p:cNvCxnSpPr>
            <p:nvPr/>
          </p:nvCxnSpPr>
          <p:spPr>
            <a:xfrm>
              <a:off x="4442477" y="3384410"/>
              <a:ext cx="0" cy="349391"/>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82" name="Rectangle 81">
              <a:extLst>
                <a:ext uri="{FF2B5EF4-FFF2-40B4-BE49-F238E27FC236}">
                  <a16:creationId xmlns:a16="http://schemas.microsoft.com/office/drawing/2014/main" xmlns="" id="{D12943CC-F348-4855-BD85-2676B83A4552}"/>
                </a:ext>
              </a:extLst>
            </p:cNvPr>
            <p:cNvSpPr/>
            <p:nvPr/>
          </p:nvSpPr>
          <p:spPr>
            <a:xfrm>
              <a:off x="3734537" y="4613702"/>
              <a:ext cx="1415880" cy="415498"/>
            </a:xfrm>
            <a:prstGeom prst="rect">
              <a:avLst/>
            </a:prstGeom>
            <a:ln w="9525">
              <a:solidFill>
                <a:srgbClr val="FF0000"/>
              </a:solidFill>
            </a:ln>
          </p:spPr>
          <p:txBody>
            <a:bodyPr wrap="square" anchor="ctr">
              <a:spAutoFit/>
            </a:bodyPr>
            <a:lstStyle/>
            <a:p>
              <a:pPr algn="ctr"/>
              <a:r>
                <a:rPr lang="en-US" sz="1050" b="1" dirty="0">
                  <a:solidFill>
                    <a:srgbClr val="005386"/>
                  </a:solidFill>
                </a:rPr>
                <a:t>Default CR provides CBCI file to ERCOT</a:t>
              </a:r>
              <a:endParaRPr lang="en-US" sz="1200" b="1" dirty="0">
                <a:solidFill>
                  <a:srgbClr val="00B050"/>
                </a:solidFill>
              </a:endParaRPr>
            </a:p>
          </p:txBody>
        </p:sp>
        <p:cxnSp>
          <p:nvCxnSpPr>
            <p:cNvPr id="88" name="Straight Connector 87">
              <a:extLst>
                <a:ext uri="{FF2B5EF4-FFF2-40B4-BE49-F238E27FC236}">
                  <a16:creationId xmlns:a16="http://schemas.microsoft.com/office/drawing/2014/main" xmlns="" id="{DA964582-33D8-4D08-9996-DE25DCD6F23D}"/>
                </a:ext>
              </a:extLst>
            </p:cNvPr>
            <p:cNvCxnSpPr>
              <a:cxnSpLocks/>
              <a:endCxn id="89" idx="0"/>
            </p:cNvCxnSpPr>
            <p:nvPr/>
          </p:nvCxnSpPr>
          <p:spPr>
            <a:xfrm>
              <a:off x="7958910" y="1515381"/>
              <a:ext cx="3526" cy="298558"/>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89" name="Rectangle 88">
              <a:extLst>
                <a:ext uri="{FF2B5EF4-FFF2-40B4-BE49-F238E27FC236}">
                  <a16:creationId xmlns:a16="http://schemas.microsoft.com/office/drawing/2014/main" xmlns="" id="{D12943CC-F348-4855-BD85-2676B83A4552}"/>
                </a:ext>
              </a:extLst>
            </p:cNvPr>
            <p:cNvSpPr/>
            <p:nvPr/>
          </p:nvSpPr>
          <p:spPr>
            <a:xfrm>
              <a:off x="7239001" y="1813939"/>
              <a:ext cx="1446871" cy="415498"/>
            </a:xfrm>
            <a:prstGeom prst="rect">
              <a:avLst/>
            </a:prstGeom>
            <a:ln w="9525">
              <a:solidFill>
                <a:srgbClr val="FF0000"/>
              </a:solidFill>
            </a:ln>
          </p:spPr>
          <p:txBody>
            <a:bodyPr wrap="square" anchor="ctr">
              <a:spAutoFit/>
            </a:bodyPr>
            <a:lstStyle/>
            <a:p>
              <a:pPr algn="ctr"/>
              <a:r>
                <a:rPr lang="en-US" sz="1050" b="1" dirty="0">
                  <a:solidFill>
                    <a:srgbClr val="005386"/>
                  </a:solidFill>
                </a:rPr>
                <a:t>Project Coordination</a:t>
              </a:r>
            </a:p>
            <a:p>
              <a:pPr algn="ctr"/>
              <a:r>
                <a:rPr lang="en-US" sz="1050" b="1" dirty="0">
                  <a:solidFill>
                    <a:srgbClr val="005386"/>
                  </a:solidFill>
                </a:rPr>
                <a:t>Call 3</a:t>
              </a:r>
              <a:endParaRPr lang="en-US" sz="1200" b="1" dirty="0">
                <a:solidFill>
                  <a:srgbClr val="005386"/>
                </a:solidFill>
              </a:endParaRPr>
            </a:p>
          </p:txBody>
        </p:sp>
        <p:cxnSp>
          <p:nvCxnSpPr>
            <p:cNvPr id="91" name="Straight Connector 90">
              <a:extLst>
                <a:ext uri="{FF2B5EF4-FFF2-40B4-BE49-F238E27FC236}">
                  <a16:creationId xmlns:a16="http://schemas.microsoft.com/office/drawing/2014/main" xmlns="" id="{DA964582-33D8-4D08-9996-DE25DCD6F23D}"/>
                </a:ext>
              </a:extLst>
            </p:cNvPr>
            <p:cNvCxnSpPr>
              <a:cxnSpLocks/>
              <a:stCxn id="89" idx="2"/>
              <a:endCxn id="102" idx="0"/>
            </p:cNvCxnSpPr>
            <p:nvPr/>
          </p:nvCxnSpPr>
          <p:spPr>
            <a:xfrm>
              <a:off x="7962436" y="2229437"/>
              <a:ext cx="0" cy="117902"/>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94" name="Rectangle 93">
              <a:extLst>
                <a:ext uri="{FF2B5EF4-FFF2-40B4-BE49-F238E27FC236}">
                  <a16:creationId xmlns:a16="http://schemas.microsoft.com/office/drawing/2014/main" xmlns="" id="{D12943CC-F348-4855-BD85-2676B83A4552}"/>
                </a:ext>
              </a:extLst>
            </p:cNvPr>
            <p:cNvSpPr/>
            <p:nvPr/>
          </p:nvSpPr>
          <p:spPr>
            <a:xfrm>
              <a:off x="3734538" y="3733801"/>
              <a:ext cx="1415879" cy="577081"/>
            </a:xfrm>
            <a:prstGeom prst="rect">
              <a:avLst/>
            </a:prstGeom>
            <a:ln w="9525">
              <a:solidFill>
                <a:srgbClr val="FF0000"/>
              </a:solidFill>
            </a:ln>
          </p:spPr>
          <p:txBody>
            <a:bodyPr wrap="square" anchor="ctr">
              <a:spAutoFit/>
            </a:bodyPr>
            <a:lstStyle/>
            <a:p>
              <a:pPr algn="ctr"/>
              <a:r>
                <a:rPr lang="en-US" sz="1050" b="1" dirty="0">
                  <a:solidFill>
                    <a:srgbClr val="005386"/>
                  </a:solidFill>
                </a:rPr>
                <a:t>TDSP schedules Drop to POLR as requested by ERCOT</a:t>
              </a:r>
            </a:p>
          </p:txBody>
        </p:sp>
        <p:cxnSp>
          <p:nvCxnSpPr>
            <p:cNvPr id="98" name="Straight Connector 97">
              <a:extLst>
                <a:ext uri="{FF2B5EF4-FFF2-40B4-BE49-F238E27FC236}">
                  <a16:creationId xmlns:a16="http://schemas.microsoft.com/office/drawing/2014/main" xmlns="" id="{DA964582-33D8-4D08-9996-DE25DCD6F23D}"/>
                </a:ext>
              </a:extLst>
            </p:cNvPr>
            <p:cNvCxnSpPr>
              <a:cxnSpLocks/>
              <a:stCxn id="94" idx="2"/>
              <a:endCxn id="82" idx="0"/>
            </p:cNvCxnSpPr>
            <p:nvPr/>
          </p:nvCxnSpPr>
          <p:spPr>
            <a:xfrm>
              <a:off x="4442477" y="4310882"/>
              <a:ext cx="0" cy="302821"/>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00" name="Rectangle 99">
              <a:extLst>
                <a:ext uri="{FF2B5EF4-FFF2-40B4-BE49-F238E27FC236}">
                  <a16:creationId xmlns:a16="http://schemas.microsoft.com/office/drawing/2014/main" xmlns="" id="{D12943CC-F348-4855-BD85-2676B83A4552}"/>
                </a:ext>
              </a:extLst>
            </p:cNvPr>
            <p:cNvSpPr/>
            <p:nvPr/>
          </p:nvSpPr>
          <p:spPr>
            <a:xfrm>
              <a:off x="5535756" y="3232920"/>
              <a:ext cx="1397516" cy="577081"/>
            </a:xfrm>
            <a:prstGeom prst="rect">
              <a:avLst/>
            </a:prstGeom>
            <a:ln w="9525">
              <a:solidFill>
                <a:srgbClr val="FF0000"/>
              </a:solidFill>
            </a:ln>
          </p:spPr>
          <p:txBody>
            <a:bodyPr wrap="square" anchor="ctr">
              <a:spAutoFit/>
            </a:bodyPr>
            <a:lstStyle/>
            <a:p>
              <a:pPr algn="ctr"/>
              <a:r>
                <a:rPr lang="en-US" sz="1050" b="1" dirty="0">
                  <a:solidFill>
                    <a:srgbClr val="005386"/>
                  </a:solidFill>
                </a:rPr>
                <a:t>ERCOT forwards any ‘competitive’ 814_03 </a:t>
              </a:r>
            </a:p>
            <a:p>
              <a:pPr algn="ctr"/>
              <a:r>
                <a:rPr lang="en-US" sz="1050" b="1" dirty="0">
                  <a:solidFill>
                    <a:srgbClr val="005386"/>
                  </a:solidFill>
                </a:rPr>
                <a:t>SWI or MVI to TDSP</a:t>
              </a:r>
              <a:endParaRPr lang="en-US" sz="1200" b="1" i="1" u="sng" dirty="0">
                <a:solidFill>
                  <a:srgbClr val="005386"/>
                </a:solidFill>
              </a:endParaRPr>
            </a:p>
          </p:txBody>
        </p:sp>
        <p:cxnSp>
          <p:nvCxnSpPr>
            <p:cNvPr id="101" name="Straight Connector 100">
              <a:extLst>
                <a:ext uri="{FF2B5EF4-FFF2-40B4-BE49-F238E27FC236}">
                  <a16:creationId xmlns:a16="http://schemas.microsoft.com/office/drawing/2014/main" xmlns="" id="{DA964582-33D8-4D08-9996-DE25DCD6F23D}"/>
                </a:ext>
              </a:extLst>
            </p:cNvPr>
            <p:cNvCxnSpPr>
              <a:cxnSpLocks/>
              <a:stCxn id="66" idx="2"/>
              <a:endCxn id="100" idx="0"/>
            </p:cNvCxnSpPr>
            <p:nvPr/>
          </p:nvCxnSpPr>
          <p:spPr>
            <a:xfrm>
              <a:off x="6234515" y="3067532"/>
              <a:ext cx="0" cy="165388"/>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02" name="Rectangle 101">
              <a:extLst>
                <a:ext uri="{FF2B5EF4-FFF2-40B4-BE49-F238E27FC236}">
                  <a16:creationId xmlns:a16="http://schemas.microsoft.com/office/drawing/2014/main" xmlns="" id="{D12943CC-F348-4855-BD85-2676B83A4552}"/>
                </a:ext>
              </a:extLst>
            </p:cNvPr>
            <p:cNvSpPr/>
            <p:nvPr/>
          </p:nvSpPr>
          <p:spPr>
            <a:xfrm>
              <a:off x="7239001" y="2347340"/>
              <a:ext cx="1446871" cy="577081"/>
            </a:xfrm>
            <a:prstGeom prst="rect">
              <a:avLst/>
            </a:prstGeom>
            <a:ln w="9525">
              <a:solidFill>
                <a:srgbClr val="FF0000"/>
              </a:solidFill>
            </a:ln>
          </p:spPr>
          <p:txBody>
            <a:bodyPr wrap="square" anchor="ctr">
              <a:spAutoFit/>
            </a:bodyPr>
            <a:lstStyle/>
            <a:p>
              <a:pPr algn="ctr"/>
              <a:r>
                <a:rPr lang="en-US" sz="1050" b="1" dirty="0">
                  <a:solidFill>
                    <a:srgbClr val="005386"/>
                  </a:solidFill>
                </a:rPr>
                <a:t>ERCOT forwards any ‘competitive’ 814_03 </a:t>
              </a:r>
            </a:p>
            <a:p>
              <a:pPr algn="ctr"/>
              <a:r>
                <a:rPr lang="en-US" sz="1050" b="1" dirty="0">
                  <a:solidFill>
                    <a:srgbClr val="005386"/>
                  </a:solidFill>
                </a:rPr>
                <a:t>SWI or MVI to TDSP</a:t>
              </a:r>
              <a:endParaRPr lang="en-US" sz="1200" b="1" i="1" u="sng" dirty="0">
                <a:solidFill>
                  <a:srgbClr val="005386"/>
                </a:solidFill>
              </a:endParaRPr>
            </a:p>
          </p:txBody>
        </p:sp>
        <p:sp>
          <p:nvSpPr>
            <p:cNvPr id="54" name="Rectangle 53">
              <a:extLst>
                <a:ext uri="{FF2B5EF4-FFF2-40B4-BE49-F238E27FC236}">
                  <a16:creationId xmlns:a16="http://schemas.microsoft.com/office/drawing/2014/main" xmlns="" id="{D12943CC-F348-4855-BD85-2676B83A4552}"/>
                </a:ext>
              </a:extLst>
            </p:cNvPr>
            <p:cNvSpPr/>
            <p:nvPr/>
          </p:nvSpPr>
          <p:spPr>
            <a:xfrm>
              <a:off x="7239001" y="4005675"/>
              <a:ext cx="1446871" cy="1128212"/>
            </a:xfrm>
            <a:prstGeom prst="rect">
              <a:avLst/>
            </a:prstGeom>
            <a:ln w="9525">
              <a:solidFill>
                <a:srgbClr val="FF0000"/>
              </a:solidFill>
            </a:ln>
          </p:spPr>
          <p:txBody>
            <a:bodyPr wrap="square" anchor="t">
              <a:spAutoFit/>
            </a:bodyPr>
            <a:lstStyle/>
            <a:p>
              <a:pPr algn="ctr"/>
              <a:r>
                <a:rPr lang="en-US" sz="1050" b="1" dirty="0">
                  <a:solidFill>
                    <a:srgbClr val="005386"/>
                  </a:solidFill>
                </a:rPr>
                <a:t>Beginning 7:01pm CPT, TDSPs execute the  remaining population of Drop to POLR transactions</a:t>
              </a:r>
              <a:br>
                <a:rPr lang="en-US" sz="1050" b="1" dirty="0">
                  <a:solidFill>
                    <a:srgbClr val="005386"/>
                  </a:solidFill>
                </a:rPr>
              </a:br>
              <a:r>
                <a:rPr lang="en-US" sz="1050" b="1" dirty="0">
                  <a:solidFill>
                    <a:srgbClr val="005386"/>
                  </a:solidFill>
                </a:rPr>
                <a:t>(if SWI/MVI hasn’t been already executed by TDSP or Cancelled by ERCOT)</a:t>
              </a:r>
            </a:p>
          </p:txBody>
        </p:sp>
        <p:cxnSp>
          <p:nvCxnSpPr>
            <p:cNvPr id="55" name="Straight Connector 54">
              <a:extLst>
                <a:ext uri="{FF2B5EF4-FFF2-40B4-BE49-F238E27FC236}">
                  <a16:creationId xmlns:a16="http://schemas.microsoft.com/office/drawing/2014/main" xmlns="" id="{DA964582-33D8-4D08-9996-DE25DCD6F23D}"/>
                </a:ext>
              </a:extLst>
            </p:cNvPr>
            <p:cNvCxnSpPr>
              <a:cxnSpLocks/>
              <a:stCxn id="153" idx="2"/>
              <a:endCxn id="54" idx="0"/>
            </p:cNvCxnSpPr>
            <p:nvPr/>
          </p:nvCxnSpPr>
          <p:spPr>
            <a:xfrm>
              <a:off x="7962437" y="3848003"/>
              <a:ext cx="0" cy="157671"/>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43" name="Rectangle 142">
              <a:extLst>
                <a:ext uri="{FF2B5EF4-FFF2-40B4-BE49-F238E27FC236}">
                  <a16:creationId xmlns:a16="http://schemas.microsoft.com/office/drawing/2014/main" xmlns="" id="{D12943CC-F348-4855-BD85-2676B83A4552}"/>
                </a:ext>
              </a:extLst>
            </p:cNvPr>
            <p:cNvSpPr/>
            <p:nvPr/>
          </p:nvSpPr>
          <p:spPr>
            <a:xfrm>
              <a:off x="5535756" y="4162288"/>
              <a:ext cx="1397516" cy="681184"/>
            </a:xfrm>
            <a:prstGeom prst="rect">
              <a:avLst/>
            </a:prstGeom>
            <a:ln w="9525">
              <a:solidFill>
                <a:srgbClr val="FF0000"/>
              </a:solidFill>
            </a:ln>
          </p:spPr>
          <p:txBody>
            <a:bodyPr wrap="square" anchor="ctr">
              <a:spAutoFit/>
            </a:bodyPr>
            <a:lstStyle/>
            <a:p>
              <a:pPr algn="ctr"/>
              <a:r>
                <a:rPr lang="en-US" sz="1050" b="1" dirty="0">
                  <a:solidFill>
                    <a:srgbClr val="005386"/>
                  </a:solidFill>
                </a:rPr>
                <a:t>TDSP executes SWI or MVI in lieu of scheduled </a:t>
              </a:r>
              <a:r>
                <a:rPr lang="en-US" sz="1050" b="1" dirty="0" smtClean="0">
                  <a:solidFill>
                    <a:srgbClr val="005386"/>
                  </a:solidFill>
                </a:rPr>
                <a:t> Drop </a:t>
              </a:r>
              <a:r>
                <a:rPr lang="en-US" sz="1050" b="1" dirty="0">
                  <a:solidFill>
                    <a:srgbClr val="005386"/>
                  </a:solidFill>
                </a:rPr>
                <a:t>to </a:t>
              </a:r>
              <a:r>
                <a:rPr lang="en-US" sz="1050" b="1" dirty="0" smtClean="0">
                  <a:solidFill>
                    <a:srgbClr val="005386"/>
                  </a:solidFill>
                </a:rPr>
                <a:t>POLR; ERCOT </a:t>
              </a:r>
              <a:r>
                <a:rPr lang="en-US" sz="1050" b="1" dirty="0">
                  <a:solidFill>
                    <a:srgbClr val="005386"/>
                  </a:solidFill>
                </a:rPr>
                <a:t>sends Cancel for Drop to POLR </a:t>
              </a:r>
            </a:p>
          </p:txBody>
        </p:sp>
        <p:cxnSp>
          <p:nvCxnSpPr>
            <p:cNvPr id="144" name="Straight Connector 143">
              <a:extLst>
                <a:ext uri="{FF2B5EF4-FFF2-40B4-BE49-F238E27FC236}">
                  <a16:creationId xmlns:a16="http://schemas.microsoft.com/office/drawing/2014/main" xmlns="" id="{DA964582-33D8-4D08-9996-DE25DCD6F23D}"/>
                </a:ext>
              </a:extLst>
            </p:cNvPr>
            <p:cNvCxnSpPr>
              <a:cxnSpLocks/>
              <a:stCxn id="100" idx="2"/>
              <a:endCxn id="143" idx="0"/>
            </p:cNvCxnSpPr>
            <p:nvPr/>
          </p:nvCxnSpPr>
          <p:spPr>
            <a:xfrm>
              <a:off x="6234515" y="3810001"/>
              <a:ext cx="0" cy="352286"/>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53" name="Rectangle 152">
              <a:extLst>
                <a:ext uri="{FF2B5EF4-FFF2-40B4-BE49-F238E27FC236}">
                  <a16:creationId xmlns:a16="http://schemas.microsoft.com/office/drawing/2014/main" xmlns="" id="{D12943CC-F348-4855-BD85-2676B83A4552}"/>
                </a:ext>
              </a:extLst>
            </p:cNvPr>
            <p:cNvSpPr/>
            <p:nvPr/>
          </p:nvSpPr>
          <p:spPr>
            <a:xfrm>
              <a:off x="7239001" y="3109339"/>
              <a:ext cx="1446871" cy="738664"/>
            </a:xfrm>
            <a:prstGeom prst="rect">
              <a:avLst/>
            </a:prstGeom>
            <a:ln w="9525">
              <a:solidFill>
                <a:srgbClr val="FF0000"/>
              </a:solidFill>
            </a:ln>
          </p:spPr>
          <p:txBody>
            <a:bodyPr wrap="square" anchor="ctr">
              <a:spAutoFit/>
            </a:bodyPr>
            <a:lstStyle/>
            <a:p>
              <a:pPr algn="ctr"/>
              <a:r>
                <a:rPr lang="en-US" sz="1050" b="1" dirty="0">
                  <a:solidFill>
                    <a:srgbClr val="005386"/>
                  </a:solidFill>
                </a:rPr>
                <a:t>TDSP executes </a:t>
              </a:r>
            </a:p>
            <a:p>
              <a:pPr algn="ctr"/>
              <a:r>
                <a:rPr lang="en-US" sz="1050" b="1" dirty="0">
                  <a:solidFill>
                    <a:srgbClr val="005386"/>
                  </a:solidFill>
                </a:rPr>
                <a:t>‘competitive’ 814_03</a:t>
              </a:r>
            </a:p>
            <a:p>
              <a:pPr algn="ctr"/>
              <a:r>
                <a:rPr lang="en-US" sz="1050" b="1" dirty="0">
                  <a:solidFill>
                    <a:srgbClr val="005386"/>
                  </a:solidFill>
                </a:rPr>
                <a:t> SWI or MVI </a:t>
              </a:r>
              <a:br>
                <a:rPr lang="en-US" sz="1050" b="1" dirty="0">
                  <a:solidFill>
                    <a:srgbClr val="005386"/>
                  </a:solidFill>
                </a:rPr>
              </a:br>
              <a:r>
                <a:rPr lang="en-US" sz="1050" b="1" i="1" u="sng" dirty="0">
                  <a:solidFill>
                    <a:srgbClr val="005386"/>
                  </a:solidFill>
                </a:rPr>
                <a:t>if rec’d by 7pm CPT</a:t>
              </a:r>
            </a:p>
          </p:txBody>
        </p:sp>
        <p:cxnSp>
          <p:nvCxnSpPr>
            <p:cNvPr id="156" name="Straight Connector 155">
              <a:extLst>
                <a:ext uri="{FF2B5EF4-FFF2-40B4-BE49-F238E27FC236}">
                  <a16:creationId xmlns:a16="http://schemas.microsoft.com/office/drawing/2014/main" xmlns="" id="{DA964582-33D8-4D08-9996-DE25DCD6F23D}"/>
                </a:ext>
              </a:extLst>
            </p:cNvPr>
            <p:cNvCxnSpPr>
              <a:cxnSpLocks/>
              <a:stCxn id="102" idx="2"/>
              <a:endCxn id="153" idx="0"/>
            </p:cNvCxnSpPr>
            <p:nvPr/>
          </p:nvCxnSpPr>
          <p:spPr>
            <a:xfrm>
              <a:off x="7962436" y="2924421"/>
              <a:ext cx="0" cy="184919"/>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86" name="Straight Connector 185">
              <a:extLst>
                <a:ext uri="{FF2B5EF4-FFF2-40B4-BE49-F238E27FC236}">
                  <a16:creationId xmlns:a16="http://schemas.microsoft.com/office/drawing/2014/main" xmlns="" id="{DA964582-33D8-4D08-9996-DE25DCD6F23D}"/>
                </a:ext>
              </a:extLst>
            </p:cNvPr>
            <p:cNvCxnSpPr>
              <a:cxnSpLocks/>
              <a:stCxn id="41" idx="2"/>
              <a:endCxn id="187" idx="0"/>
            </p:cNvCxnSpPr>
            <p:nvPr/>
          </p:nvCxnSpPr>
          <p:spPr>
            <a:xfrm flipH="1">
              <a:off x="2590801" y="3373867"/>
              <a:ext cx="369" cy="364405"/>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87" name="Rectangle 186">
              <a:extLst>
                <a:ext uri="{FF2B5EF4-FFF2-40B4-BE49-F238E27FC236}">
                  <a16:creationId xmlns:a16="http://schemas.microsoft.com/office/drawing/2014/main" xmlns="" id="{D12943CC-F348-4855-BD85-2676B83A4552}"/>
                </a:ext>
              </a:extLst>
            </p:cNvPr>
            <p:cNvSpPr/>
            <p:nvPr/>
          </p:nvSpPr>
          <p:spPr>
            <a:xfrm>
              <a:off x="1828801" y="3738272"/>
              <a:ext cx="1524000" cy="830193"/>
            </a:xfrm>
            <a:prstGeom prst="rect">
              <a:avLst/>
            </a:prstGeom>
            <a:ln w="9525">
              <a:solidFill>
                <a:srgbClr val="FF0000"/>
              </a:solidFill>
            </a:ln>
          </p:spPr>
          <p:txBody>
            <a:bodyPr wrap="square" anchor="ctr">
              <a:spAutoFit/>
            </a:bodyPr>
            <a:lstStyle/>
            <a:p>
              <a:pPr algn="ctr"/>
              <a:r>
                <a:rPr lang="en-US" sz="1050" b="1" dirty="0">
                  <a:solidFill>
                    <a:srgbClr val="005386"/>
                  </a:solidFill>
                </a:rPr>
                <a:t>Once a default is confirmed, ERCOT provides impacted TDSPs with the Defaulting CR DUNS to prepare systems for a Mass </a:t>
              </a:r>
              <a:r>
                <a:rPr lang="en-US" sz="1050" b="1" dirty="0" smtClean="0">
                  <a:solidFill>
                    <a:srgbClr val="005386"/>
                  </a:solidFill>
                </a:rPr>
                <a:t>Transition event</a:t>
              </a:r>
              <a:endParaRPr lang="en-US" sz="1050" b="1" dirty="0">
                <a:solidFill>
                  <a:srgbClr val="005386"/>
                </a:solidFill>
              </a:endParaRPr>
            </a:p>
          </p:txBody>
        </p:sp>
        <p:cxnSp>
          <p:nvCxnSpPr>
            <p:cNvPr id="80" name="Straight Connector 79"/>
            <p:cNvCxnSpPr>
              <a:cxnSpLocks/>
            </p:cNvCxnSpPr>
            <p:nvPr/>
          </p:nvCxnSpPr>
          <p:spPr>
            <a:xfrm>
              <a:off x="10515600" y="914401"/>
              <a:ext cx="0" cy="1097567"/>
            </a:xfrm>
            <a:prstGeom prst="line">
              <a:avLst/>
            </a:prstGeom>
            <a:ln>
              <a:solidFill>
                <a:schemeClr val="accent4">
                  <a:lumMod val="75000"/>
                  <a:lumOff val="25000"/>
                </a:schemeClr>
              </a:solidFill>
            </a:ln>
          </p:spPr>
          <p:style>
            <a:lnRef idx="3">
              <a:schemeClr val="accent1"/>
            </a:lnRef>
            <a:fillRef idx="0">
              <a:schemeClr val="accent1"/>
            </a:fillRef>
            <a:effectRef idx="2">
              <a:schemeClr val="accent1"/>
            </a:effectRef>
            <a:fontRef idx="minor">
              <a:schemeClr val="tx1"/>
            </a:fontRef>
          </p:style>
        </p:cxnSp>
        <p:sp>
          <p:nvSpPr>
            <p:cNvPr id="103" name="Rectangle 102">
              <a:extLst>
                <a:ext uri="{FF2B5EF4-FFF2-40B4-BE49-F238E27FC236}">
                  <a16:creationId xmlns:a16="http://schemas.microsoft.com/office/drawing/2014/main" xmlns="" id="{D12943CC-F348-4855-BD85-2676B83A4552}"/>
                </a:ext>
              </a:extLst>
            </p:cNvPr>
            <p:cNvSpPr/>
            <p:nvPr/>
          </p:nvSpPr>
          <p:spPr>
            <a:xfrm>
              <a:off x="8986229" y="1827917"/>
              <a:ext cx="1427564" cy="681184"/>
            </a:xfrm>
            <a:prstGeom prst="rect">
              <a:avLst/>
            </a:prstGeom>
            <a:ln w="9525">
              <a:solidFill>
                <a:srgbClr val="FF0000"/>
              </a:solidFill>
            </a:ln>
          </p:spPr>
          <p:txBody>
            <a:bodyPr wrap="square" anchor="ctr">
              <a:spAutoFit/>
            </a:bodyPr>
            <a:lstStyle/>
            <a:p>
              <a:pPr algn="ctr"/>
              <a:r>
                <a:rPr lang="en-US" sz="1050" b="1" dirty="0">
                  <a:solidFill>
                    <a:srgbClr val="005386"/>
                  </a:solidFill>
                </a:rPr>
                <a:t>Where applicable, TDSPs  will send  867_04 and/or 867_03F for SWI/MVI/Drop to POLR transactions completed</a:t>
              </a:r>
              <a:endParaRPr lang="en-US" sz="1200" b="1" dirty="0">
                <a:solidFill>
                  <a:srgbClr val="005386"/>
                </a:solidFill>
              </a:endParaRPr>
            </a:p>
          </p:txBody>
        </p:sp>
        <p:sp>
          <p:nvSpPr>
            <p:cNvPr id="105" name="TextBox 104"/>
            <p:cNvSpPr txBox="1"/>
            <p:nvPr/>
          </p:nvSpPr>
          <p:spPr>
            <a:xfrm>
              <a:off x="8986229" y="1086544"/>
              <a:ext cx="1376973" cy="256693"/>
            </a:xfrm>
            <a:prstGeom prst="rect">
              <a:avLst/>
            </a:prstGeom>
            <a:noFill/>
          </p:spPr>
          <p:txBody>
            <a:bodyPr wrap="square" rtlCol="0" anchor="ctr">
              <a:spAutoFit/>
            </a:bodyPr>
            <a:lstStyle/>
            <a:p>
              <a:pPr algn="ctr"/>
              <a:r>
                <a:rPr lang="en-US" sz="1200" b="1" dirty="0"/>
                <a:t>Day </a:t>
              </a:r>
              <a:r>
                <a:rPr lang="en-US" sz="1200" b="1" dirty="0" smtClean="0"/>
                <a:t>3 / Day 4 / Day </a:t>
              </a:r>
              <a:r>
                <a:rPr lang="en-US" sz="1200" b="1" dirty="0"/>
                <a:t>5</a:t>
              </a:r>
            </a:p>
          </p:txBody>
        </p:sp>
        <p:cxnSp>
          <p:nvCxnSpPr>
            <p:cNvPr id="106" name="Straight Connector 105">
              <a:extLst>
                <a:ext uri="{FF2B5EF4-FFF2-40B4-BE49-F238E27FC236}">
                  <a16:creationId xmlns:a16="http://schemas.microsoft.com/office/drawing/2014/main" xmlns="" id="{DA964582-33D8-4D08-9996-DE25DCD6F23D}"/>
                </a:ext>
              </a:extLst>
            </p:cNvPr>
            <p:cNvCxnSpPr>
              <a:cxnSpLocks/>
              <a:endCxn id="103" idx="0"/>
            </p:cNvCxnSpPr>
            <p:nvPr/>
          </p:nvCxnSpPr>
          <p:spPr>
            <a:xfrm>
              <a:off x="9690358" y="1556808"/>
              <a:ext cx="9653" cy="271109"/>
            </a:xfrm>
            <a:prstGeom prst="line">
              <a:avLst/>
            </a:prstGeom>
            <a:ln w="9525" cap="flat" cmpd="sng" algn="ctr">
              <a:solidFill>
                <a:srgbClr val="4D190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83" name="Slide Number Placeholder 82"/>
          <p:cNvSpPr>
            <a:spLocks noGrp="1"/>
          </p:cNvSpPr>
          <p:nvPr>
            <p:ph type="sldNum" sz="quarter" idx="12"/>
          </p:nvPr>
        </p:nvSpPr>
        <p:spPr/>
        <p:txBody>
          <a:bodyPr/>
          <a:lstStyle/>
          <a:p>
            <a:fld id="{1E09741A-8745-4CAC-98C4-CEF0F7BA0772}" type="slidenum">
              <a:rPr lang="en-US" smtClean="0"/>
              <a:t>3</a:t>
            </a:fld>
            <a:endParaRPr lang="en-US"/>
          </a:p>
        </p:txBody>
      </p:sp>
      <p:sp>
        <p:nvSpPr>
          <p:cNvPr id="109" name="Rectangle 108">
            <a:extLst>
              <a:ext uri="{FF2B5EF4-FFF2-40B4-BE49-F238E27FC236}">
                <a16:creationId xmlns:a16="http://schemas.microsoft.com/office/drawing/2014/main" xmlns="" id="{D12943CC-F348-4855-BD85-2676B83A4552}"/>
              </a:ext>
            </a:extLst>
          </p:cNvPr>
          <p:cNvSpPr/>
          <p:nvPr/>
        </p:nvSpPr>
        <p:spPr>
          <a:xfrm>
            <a:off x="457200" y="5787028"/>
            <a:ext cx="10668000" cy="954107"/>
          </a:xfrm>
          <a:prstGeom prst="rect">
            <a:avLst/>
          </a:prstGeom>
          <a:solidFill>
            <a:srgbClr val="FFFF99"/>
          </a:solidFill>
          <a:ln w="28575">
            <a:solidFill>
              <a:srgbClr val="00B0F0"/>
            </a:solidFill>
          </a:ln>
        </p:spPr>
        <p:txBody>
          <a:bodyPr wrap="square" anchor="ctr">
            <a:spAutoFit/>
          </a:bodyPr>
          <a:lstStyle/>
          <a:p>
            <a:pPr algn="ctr"/>
            <a:r>
              <a:rPr lang="en-US" sz="1400" b="1" dirty="0">
                <a:solidFill>
                  <a:srgbClr val="FF0000"/>
                </a:solidFill>
              </a:rPr>
              <a:t>IMPORTANT NOTE:</a:t>
            </a:r>
          </a:p>
          <a:p>
            <a:r>
              <a:rPr lang="en-US" sz="1400" b="1" dirty="0">
                <a:solidFill>
                  <a:srgbClr val="FF0000"/>
                </a:solidFill>
              </a:rPr>
              <a:t>Per PUCT Subst. R 25.43, if a Mass Transition Drop to POLR’s Effective Date falls on a Sunday or Holiday,  non-AMS Operational Day rules and non-Business day rules shall apply. Meaning, no competitive 814_01 Switch or  814_16 Move-In will be scheduled for the same Effective Date, thereby only the Drop to POLR will effectuate.</a:t>
            </a:r>
          </a:p>
        </p:txBody>
      </p:sp>
    </p:spTree>
    <p:extLst>
      <p:ext uri="{BB962C8B-B14F-4D97-AF65-F5344CB8AC3E}">
        <p14:creationId xmlns:p14="http://schemas.microsoft.com/office/powerpoint/2010/main" val="3044335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randombar(horizontal)">
                                      <p:cBhvr>
                                        <p:cTn id="7" dur="50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81000" y="152400"/>
            <a:ext cx="11201400" cy="639762"/>
          </a:xfrm>
        </p:spPr>
        <p:txBody>
          <a:bodyPr/>
          <a:lstStyle/>
          <a:p>
            <a:pPr algn="l"/>
            <a:r>
              <a:rPr lang="en-US" altLang="en-US" sz="2800" u="sng" dirty="0" smtClean="0"/>
              <a:t>Mass Transition with Sunday Effective Date</a:t>
            </a:r>
            <a:endParaRPr lang="en-US" altLang="en-US" sz="2800" u="sng" dirty="0"/>
          </a:p>
        </p:txBody>
      </p:sp>
      <p:sp>
        <p:nvSpPr>
          <p:cNvPr id="3075" name="Content Placeholder 2"/>
          <p:cNvSpPr>
            <a:spLocks noGrp="1"/>
          </p:cNvSpPr>
          <p:nvPr>
            <p:ph idx="1"/>
          </p:nvPr>
        </p:nvSpPr>
        <p:spPr>
          <a:xfrm>
            <a:off x="381000" y="792162"/>
            <a:ext cx="10820400" cy="5684838"/>
          </a:xfrm>
        </p:spPr>
        <p:txBody>
          <a:bodyPr>
            <a:normAutofit/>
          </a:bodyPr>
          <a:lstStyle/>
          <a:p>
            <a:pPr marL="0" indent="0">
              <a:buNone/>
            </a:pPr>
            <a:endParaRPr lang="en-US" sz="2000" dirty="0" smtClean="0"/>
          </a:p>
          <a:p>
            <a:pPr marL="0" indent="0">
              <a:buNone/>
            </a:pPr>
            <a:endParaRPr lang="en-US" sz="2000" dirty="0"/>
          </a:p>
          <a:p>
            <a:pPr marL="0" indent="0">
              <a:buNone/>
            </a:pPr>
            <a:endParaRPr lang="en-US" sz="2000" dirty="0" smtClean="0"/>
          </a:p>
          <a:p>
            <a:pPr marL="0" indent="0">
              <a:buNone/>
            </a:pPr>
            <a:r>
              <a:rPr lang="en-US" sz="800" dirty="0" smtClean="0"/>
              <a:t/>
            </a:r>
            <a:br>
              <a:rPr lang="en-US" sz="800" dirty="0" smtClean="0"/>
            </a:br>
            <a:r>
              <a:rPr lang="en-US" sz="2000" dirty="0" smtClean="0"/>
              <a:t>In reference to the note above, PUCT Subst. Rule 25.43 states that a Mass Transition event must complete within </a:t>
            </a:r>
            <a:r>
              <a:rPr lang="en-US" sz="2000" u="sng" dirty="0" smtClean="0"/>
              <a:t>2 calendar days</a:t>
            </a:r>
            <a:r>
              <a:rPr lang="en-US" sz="2000" dirty="0" smtClean="0"/>
              <a:t>. </a:t>
            </a:r>
            <a:r>
              <a:rPr lang="en-US" sz="2000" dirty="0"/>
              <a:t> </a:t>
            </a:r>
            <a:r>
              <a:rPr lang="en-US" sz="2000" dirty="0" smtClean="0"/>
              <a:t>Meaning, a Mass Transition event can fall on a Sunday or Holiday. Therefore, if a Mass Transition event effectuates on a Sunday or Holiday, the Mass Transition switch will be completed by the TDSP in accordance with PUCT Subst. R. 25.43. </a:t>
            </a:r>
          </a:p>
          <a:p>
            <a:pPr marL="0" indent="0">
              <a:buNone/>
            </a:pPr>
            <a:endParaRPr lang="en-US" sz="2000" dirty="0" smtClean="0"/>
          </a:p>
          <a:p>
            <a:pPr marL="0" indent="0">
              <a:buNone/>
            </a:pPr>
            <a:r>
              <a:rPr lang="en-US" sz="2000" dirty="0" smtClean="0"/>
              <a:t>For any Standard or Self-Selected Switch (aka competitive switches) or Move-In requesting a Sunday or Holiday (</a:t>
            </a:r>
            <a:r>
              <a:rPr lang="en-US" sz="2000" dirty="0"/>
              <a:t>non-AMS Operational Day and non-Business </a:t>
            </a:r>
            <a:r>
              <a:rPr lang="en-US" sz="2000" dirty="0" smtClean="0"/>
              <a:t>Day), TDSP will schedule the switch for the next AMS Operational Day in accordance with the TDSP Tariff for Standard and Self-Selected Switch.</a:t>
            </a:r>
          </a:p>
          <a:p>
            <a:pPr marL="0" indent="0">
              <a:buNone/>
            </a:pPr>
            <a:endParaRPr lang="en-US" sz="2000" dirty="0"/>
          </a:p>
          <a:p>
            <a:pPr marL="0" indent="0">
              <a:buNone/>
            </a:pPr>
            <a:r>
              <a:rPr lang="en-US" sz="2000" dirty="0" smtClean="0"/>
              <a:t>References to the TDSP Tariff and the Retail Market Guide, Appendix D3, TDSP’s Discretionary Service Timeline Matrix are provided on the following two slides.</a:t>
            </a:r>
          </a:p>
          <a:p>
            <a:pPr marL="0" indent="0">
              <a:buNone/>
            </a:pPr>
            <a:endParaRPr lang="en-US" sz="2000" dirty="0"/>
          </a:p>
          <a:p>
            <a:pPr marL="0" indent="0">
              <a:buNone/>
            </a:pPr>
            <a:endParaRPr lang="en-US" sz="2000" dirty="0" smtClean="0"/>
          </a:p>
        </p:txBody>
      </p:sp>
      <p:sp>
        <p:nvSpPr>
          <p:cNvPr id="2" name="Slide Number Placeholder 1"/>
          <p:cNvSpPr>
            <a:spLocks noGrp="1"/>
          </p:cNvSpPr>
          <p:nvPr>
            <p:ph type="sldNum" sz="quarter" idx="12"/>
          </p:nvPr>
        </p:nvSpPr>
        <p:spPr/>
        <p:txBody>
          <a:bodyPr/>
          <a:lstStyle/>
          <a:p>
            <a:fld id="{1E09741A-8745-4CAC-98C4-CEF0F7BA0772}" type="slidenum">
              <a:rPr lang="en-US" smtClean="0"/>
              <a:t>4</a:t>
            </a:fld>
            <a:endParaRPr lang="en-US"/>
          </a:p>
        </p:txBody>
      </p:sp>
      <p:sp>
        <p:nvSpPr>
          <p:cNvPr id="7" name="Rectangle 6">
            <a:extLst>
              <a:ext uri="{FF2B5EF4-FFF2-40B4-BE49-F238E27FC236}">
                <a16:creationId xmlns:a16="http://schemas.microsoft.com/office/drawing/2014/main" xmlns="" id="{D12943CC-F348-4855-BD85-2676B83A4552}"/>
              </a:ext>
            </a:extLst>
          </p:cNvPr>
          <p:cNvSpPr/>
          <p:nvPr/>
        </p:nvSpPr>
        <p:spPr>
          <a:xfrm>
            <a:off x="381000" y="838200"/>
            <a:ext cx="10668000" cy="954107"/>
          </a:xfrm>
          <a:prstGeom prst="rect">
            <a:avLst/>
          </a:prstGeom>
          <a:solidFill>
            <a:srgbClr val="FFFF99"/>
          </a:solidFill>
          <a:ln w="28575">
            <a:solidFill>
              <a:srgbClr val="00B0F0"/>
            </a:solidFill>
          </a:ln>
        </p:spPr>
        <p:txBody>
          <a:bodyPr wrap="square" anchor="ctr">
            <a:spAutoFit/>
          </a:bodyPr>
          <a:lstStyle/>
          <a:p>
            <a:pPr algn="ctr"/>
            <a:r>
              <a:rPr lang="en-US" sz="1400" b="1" dirty="0">
                <a:solidFill>
                  <a:srgbClr val="FF0000"/>
                </a:solidFill>
              </a:rPr>
              <a:t>IMPORTANT NOTE:</a:t>
            </a:r>
          </a:p>
          <a:p>
            <a:r>
              <a:rPr lang="en-US" sz="1400" b="1" dirty="0">
                <a:solidFill>
                  <a:srgbClr val="FF0000"/>
                </a:solidFill>
              </a:rPr>
              <a:t>Per PUCT Subst. R 25.43, if a Mass Transition Drop to POLR’s Effective Date falls on a Sunday or Holiday,  non-AMS Operational Day rules and non-Business day rules shall apply. Meaning, no competitive 814_01 Switch or  814_16 Move-In will be scheduled for the same Effective Date, thereby only the Drop to POLR will effectuate.</a:t>
            </a:r>
          </a:p>
        </p:txBody>
      </p:sp>
    </p:spTree>
    <p:extLst>
      <p:ext uri="{BB962C8B-B14F-4D97-AF65-F5344CB8AC3E}">
        <p14:creationId xmlns:p14="http://schemas.microsoft.com/office/powerpoint/2010/main" val="2614809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11430000" cy="606392"/>
          </a:xfrm>
        </p:spPr>
        <p:txBody>
          <a:bodyPr>
            <a:normAutofit fontScale="90000"/>
          </a:bodyPr>
          <a:lstStyle/>
          <a:p>
            <a:pPr algn="l"/>
            <a:r>
              <a:rPr lang="en-US" dirty="0" smtClean="0"/>
              <a:t>TDSP Tariff for Electric Delivery Service – 6.1.2</a:t>
            </a:r>
            <a:endParaRPr lang="en-US" dirty="0"/>
          </a:p>
        </p:txBody>
      </p:sp>
      <p:sp>
        <p:nvSpPr>
          <p:cNvPr id="83" name="Slide Number Placeholder 82"/>
          <p:cNvSpPr>
            <a:spLocks noGrp="1"/>
          </p:cNvSpPr>
          <p:nvPr>
            <p:ph type="sldNum" sz="quarter" idx="12"/>
          </p:nvPr>
        </p:nvSpPr>
        <p:spPr/>
        <p:txBody>
          <a:bodyPr/>
          <a:lstStyle/>
          <a:p>
            <a:fld id="{1E09741A-8745-4CAC-98C4-CEF0F7BA0772}" type="slidenum">
              <a:rPr lang="en-US" smtClean="0"/>
              <a:t>5</a:t>
            </a:fld>
            <a:endParaRPr lang="en-US"/>
          </a:p>
        </p:txBody>
      </p:sp>
      <p:sp>
        <p:nvSpPr>
          <p:cNvPr id="5" name="Rectangle 4"/>
          <p:cNvSpPr/>
          <p:nvPr/>
        </p:nvSpPr>
        <p:spPr>
          <a:xfrm>
            <a:off x="762000" y="763280"/>
            <a:ext cx="9601200" cy="6170920"/>
          </a:xfrm>
          <a:prstGeom prst="rect">
            <a:avLst/>
          </a:prstGeom>
        </p:spPr>
        <p:txBody>
          <a:bodyPr wrap="square">
            <a:spAutoFit/>
          </a:bodyPr>
          <a:lstStyle/>
          <a:p>
            <a:r>
              <a:rPr lang="en-US" sz="1200" b="1" u="sng" dirty="0">
                <a:solidFill>
                  <a:srgbClr val="000000"/>
                </a:solidFill>
                <a:latin typeface="Times New Roman" panose="02020603050405020304" pitchFamily="18" charset="0"/>
              </a:rPr>
              <a:t>Meter Reading for the Purpose of a Standard Switch </a:t>
            </a:r>
          </a:p>
          <a:p>
            <a:r>
              <a:rPr lang="en-US" sz="1200" dirty="0">
                <a:solidFill>
                  <a:srgbClr val="000000"/>
                </a:solidFill>
                <a:latin typeface="Times New Roman" panose="02020603050405020304" pitchFamily="18" charset="0"/>
              </a:rPr>
              <a:t>This service reads Retail Customer’s Meter for the purpose of switching Retail Customer’s account to a different Competitive Retailer when Retail Customer has not requested a self-selected switch. The service is performed in accordance with Section 4.3.4, CHANGING OF DESIGNATED COMPETITIVE RETAILER. </a:t>
            </a:r>
            <a:endParaRPr lang="en-US" sz="1200" dirty="0" smtClean="0">
              <a:solidFill>
                <a:srgbClr val="000000"/>
              </a:solidFill>
              <a:latin typeface="Times New Roman" panose="02020603050405020304" pitchFamily="18" charset="0"/>
            </a:endParaRPr>
          </a:p>
          <a:p>
            <a:endParaRPr lang="en-US" sz="1200" dirty="0">
              <a:solidFill>
                <a:srgbClr val="000000"/>
              </a:solidFill>
              <a:latin typeface="Times New Roman" panose="02020603050405020304" pitchFamily="18" charset="0"/>
            </a:endParaRPr>
          </a:p>
          <a:p>
            <a:r>
              <a:rPr lang="en-US" sz="1200" dirty="0">
                <a:solidFill>
                  <a:srgbClr val="000000"/>
                </a:solidFill>
                <a:latin typeface="Times New Roman" panose="02020603050405020304" pitchFamily="18" charset="0"/>
              </a:rPr>
              <a:t>Company shall complete performance of the service using an Actual Meter Reading to allow completion of the switch on the First Available Switch Date (FASD) received from the Registration Agent, provided: (1) Company receives the order by 7:00 PM CPT on an AMS Operational Day; and (2) the FASD is an AMS Operational Day. The FASD is day zero unless otherwise specified by the Registration Agent. 	</a:t>
            </a:r>
            <a:endParaRPr lang="en-US" sz="1200" dirty="0" smtClean="0">
              <a:solidFill>
                <a:srgbClr val="000000"/>
              </a:solidFill>
              <a:latin typeface="Times New Roman" panose="02020603050405020304" pitchFamily="18" charset="0"/>
            </a:endParaRPr>
          </a:p>
          <a:p>
            <a:endParaRPr lang="en-US" sz="1200" dirty="0">
              <a:solidFill>
                <a:srgbClr val="000000"/>
              </a:solidFill>
              <a:latin typeface="Times New Roman" panose="02020603050405020304" pitchFamily="18" charset="0"/>
            </a:endParaRPr>
          </a:p>
          <a:p>
            <a:r>
              <a:rPr lang="en-US" sz="1200" dirty="0">
                <a:solidFill>
                  <a:srgbClr val="000000"/>
                </a:solidFill>
                <a:latin typeface="Times New Roman" panose="02020603050405020304" pitchFamily="18" charset="0"/>
              </a:rPr>
              <a:t>Company may treat an order received after 7:00 PM CPT on an AMS Operational Day, or on a day that is not an AMS Operational Day, as received on the next AMS Operational Day. </a:t>
            </a:r>
            <a:endParaRPr lang="en-US" sz="1200" dirty="0" smtClean="0">
              <a:solidFill>
                <a:srgbClr val="000000"/>
              </a:solidFill>
              <a:latin typeface="Times New Roman" panose="02020603050405020304" pitchFamily="18" charset="0"/>
            </a:endParaRPr>
          </a:p>
          <a:p>
            <a:endParaRPr lang="en-US" sz="1200" dirty="0">
              <a:solidFill>
                <a:srgbClr val="000000"/>
              </a:solidFill>
              <a:latin typeface="Times New Roman" panose="02020603050405020304" pitchFamily="18" charset="0"/>
            </a:endParaRPr>
          </a:p>
          <a:p>
            <a:r>
              <a:rPr lang="en-US" sz="1200" dirty="0">
                <a:solidFill>
                  <a:srgbClr val="000000"/>
                </a:solidFill>
                <a:latin typeface="Times New Roman" panose="02020603050405020304" pitchFamily="18" charset="0"/>
              </a:rPr>
              <a:t>Company may use an Estimated Meter Reading to complete performance of the service if conditions preclude execution of an Actual Meter Reading. </a:t>
            </a:r>
          </a:p>
          <a:p>
            <a:endParaRPr lang="en-US" sz="1200" b="1" dirty="0" smtClean="0">
              <a:solidFill>
                <a:srgbClr val="000000"/>
              </a:solidFill>
              <a:latin typeface="Times New Roman" panose="02020603050405020304" pitchFamily="18" charset="0"/>
            </a:endParaRPr>
          </a:p>
          <a:p>
            <a:r>
              <a:rPr lang="en-US" sz="1200" b="1" u="sng" dirty="0" smtClean="0">
                <a:solidFill>
                  <a:srgbClr val="000000"/>
                </a:solidFill>
                <a:latin typeface="Times New Roman" panose="02020603050405020304" pitchFamily="18" charset="0"/>
              </a:rPr>
              <a:t>Meter </a:t>
            </a:r>
            <a:r>
              <a:rPr lang="en-US" sz="1200" b="1" u="sng" dirty="0">
                <a:solidFill>
                  <a:srgbClr val="000000"/>
                </a:solidFill>
                <a:latin typeface="Times New Roman" panose="02020603050405020304" pitchFamily="18" charset="0"/>
              </a:rPr>
              <a:t>Reading for the Purpose of a Self-Selected Switch </a:t>
            </a:r>
            <a:endParaRPr lang="en-US" sz="1200" u="sng" dirty="0">
              <a:solidFill>
                <a:srgbClr val="000000"/>
              </a:solidFill>
              <a:latin typeface="Times New Roman" panose="02020603050405020304" pitchFamily="18" charset="0"/>
            </a:endParaRPr>
          </a:p>
          <a:p>
            <a:r>
              <a:rPr lang="en-US" sz="1200" dirty="0">
                <a:solidFill>
                  <a:srgbClr val="000000"/>
                </a:solidFill>
                <a:latin typeface="Times New Roman" panose="02020603050405020304" pitchFamily="18" charset="0"/>
              </a:rPr>
              <a:t>This service reads Retail Customer’s Meter on a date other than the Scheduled Meter Reading Date for the purpose of switching Retail Customer’s account to a different Competitive Retailer on a date certain. The service is performed in accordance with Section 4.3.4, CHANGING OF DESIGNATED COMPETITIVE RETAILER. A charge applies only when Company uses an Actual Meter Reading to perform the service. </a:t>
            </a:r>
          </a:p>
          <a:p>
            <a:endParaRPr lang="en-US" sz="1200" dirty="0" smtClean="0">
              <a:solidFill>
                <a:srgbClr val="000000"/>
              </a:solidFill>
              <a:latin typeface="Times New Roman" panose="02020603050405020304" pitchFamily="18" charset="0"/>
            </a:endParaRPr>
          </a:p>
          <a:p>
            <a:r>
              <a:rPr lang="en-US" sz="1200" dirty="0" smtClean="0">
                <a:solidFill>
                  <a:srgbClr val="000000"/>
                </a:solidFill>
                <a:latin typeface="Times New Roman" panose="02020603050405020304" pitchFamily="18" charset="0"/>
              </a:rPr>
              <a:t>Company </a:t>
            </a:r>
            <a:r>
              <a:rPr lang="en-US" sz="1200" dirty="0">
                <a:solidFill>
                  <a:srgbClr val="000000"/>
                </a:solidFill>
                <a:latin typeface="Times New Roman" panose="02020603050405020304" pitchFamily="18" charset="0"/>
              </a:rPr>
              <a:t>shall complete performance of the service on the requested date provided: (1) Company receives the order by 7:00 PM CPT on the requested date; and (2) the requested date is an AMS Operational Day. </a:t>
            </a:r>
          </a:p>
          <a:p>
            <a:endParaRPr lang="en-US" sz="1200" dirty="0" smtClean="0">
              <a:solidFill>
                <a:srgbClr val="000000"/>
              </a:solidFill>
              <a:latin typeface="Times New Roman" panose="02020603050405020304" pitchFamily="18" charset="0"/>
            </a:endParaRPr>
          </a:p>
          <a:p>
            <a:r>
              <a:rPr lang="en-US" sz="1200" dirty="0" smtClean="0">
                <a:solidFill>
                  <a:srgbClr val="000000"/>
                </a:solidFill>
                <a:latin typeface="Times New Roman" panose="02020603050405020304" pitchFamily="18" charset="0"/>
              </a:rPr>
              <a:t>Company </a:t>
            </a:r>
            <a:r>
              <a:rPr lang="en-US" sz="1200" dirty="0">
                <a:solidFill>
                  <a:srgbClr val="000000"/>
                </a:solidFill>
                <a:latin typeface="Times New Roman" panose="02020603050405020304" pitchFamily="18" charset="0"/>
              </a:rPr>
              <a:t>may treat an order received after 7:00 PM CPT on an AMS Operational Day, or on a day that is not an AMS Operational Day, as received on the next AMS Operational Day. </a:t>
            </a:r>
            <a:r>
              <a:rPr lang="en-US" sz="1200" dirty="0" smtClean="0">
                <a:solidFill>
                  <a:srgbClr val="000000"/>
                </a:solidFill>
                <a:latin typeface="Times New Roman" panose="02020603050405020304" pitchFamily="18" charset="0"/>
              </a:rPr>
              <a:t> If </a:t>
            </a:r>
            <a:r>
              <a:rPr lang="en-US" sz="1200" dirty="0">
                <a:solidFill>
                  <a:srgbClr val="000000"/>
                </a:solidFill>
                <a:latin typeface="Times New Roman" panose="02020603050405020304" pitchFamily="18" charset="0"/>
              </a:rPr>
              <a:t>the requested date is not an AMS Operational Day, Company shall complete performance of the service by the first AMS Operational Day following the requested date. </a:t>
            </a:r>
            <a:endParaRPr lang="en-US" sz="1200" dirty="0" smtClean="0">
              <a:solidFill>
                <a:srgbClr val="000000"/>
              </a:solidFill>
              <a:latin typeface="Times New Roman" panose="02020603050405020304" pitchFamily="18" charset="0"/>
            </a:endParaRPr>
          </a:p>
          <a:p>
            <a:endParaRPr lang="en-US" sz="1200" dirty="0">
              <a:solidFill>
                <a:srgbClr val="000000"/>
              </a:solidFill>
              <a:latin typeface="Times New Roman" panose="02020603050405020304" pitchFamily="18" charset="0"/>
            </a:endParaRPr>
          </a:p>
          <a:p>
            <a:r>
              <a:rPr lang="en-US" sz="1200" dirty="0">
                <a:solidFill>
                  <a:srgbClr val="000000"/>
                </a:solidFill>
                <a:latin typeface="Times New Roman" panose="02020603050405020304" pitchFamily="18" charset="0"/>
              </a:rPr>
              <a:t>Company may use an Estimated Meter Reading to complete performance of the service if conditions preclude execution of an Actual Meter Reading. </a:t>
            </a:r>
          </a:p>
          <a:p>
            <a:endParaRPr lang="en-US" sz="1200" b="1" dirty="0" smtClean="0">
              <a:solidFill>
                <a:srgbClr val="000000"/>
              </a:solidFill>
              <a:latin typeface="Times New Roman" panose="02020603050405020304" pitchFamily="18" charset="0"/>
            </a:endParaRPr>
          </a:p>
          <a:p>
            <a:endParaRPr lang="en-US" sz="1200" b="1" dirty="0" smtClean="0">
              <a:solidFill>
                <a:srgbClr val="000000"/>
              </a:solidFill>
              <a:latin typeface="Times New Roman" panose="02020603050405020304" pitchFamily="18" charset="0"/>
            </a:endParaRPr>
          </a:p>
          <a:p>
            <a:r>
              <a:rPr lang="en-US" sz="1200" b="1" u="sng" dirty="0" smtClean="0">
                <a:solidFill>
                  <a:srgbClr val="000000"/>
                </a:solidFill>
                <a:latin typeface="Times New Roman" panose="02020603050405020304" pitchFamily="18" charset="0"/>
              </a:rPr>
              <a:t>Meter </a:t>
            </a:r>
            <a:r>
              <a:rPr lang="en-US" sz="1200" b="1" u="sng" dirty="0">
                <a:solidFill>
                  <a:srgbClr val="000000"/>
                </a:solidFill>
                <a:latin typeface="Times New Roman" panose="02020603050405020304" pitchFamily="18" charset="0"/>
              </a:rPr>
              <a:t>Reading for the Purpose of a Mass Transition </a:t>
            </a:r>
            <a:endParaRPr lang="en-US" sz="1200" u="sng" dirty="0">
              <a:solidFill>
                <a:srgbClr val="000000"/>
              </a:solidFill>
              <a:latin typeface="Times New Roman" panose="02020603050405020304" pitchFamily="18" charset="0"/>
            </a:endParaRPr>
          </a:p>
          <a:p>
            <a:r>
              <a:rPr lang="en-US" sz="1200" dirty="0">
                <a:solidFill>
                  <a:srgbClr val="000000"/>
                </a:solidFill>
                <a:latin typeface="Times New Roman" panose="02020603050405020304" pitchFamily="18" charset="0"/>
              </a:rPr>
              <a:t>This service provides a Meter Reading for each affected Retail Customer for the purpose of a mass transition of the Retail Customers pursuant to 16 TAC §25.43. Company shall charge the exiting Competitive Retailer for performance of the service. </a:t>
            </a:r>
            <a:r>
              <a:rPr lang="en-US" sz="1100" dirty="0">
                <a:solidFill>
                  <a:srgbClr val="000000"/>
                </a:solidFill>
                <a:latin typeface="Times New Roman" panose="02020603050405020304" pitchFamily="18" charset="0"/>
              </a:rPr>
              <a:t>	</a:t>
            </a:r>
          </a:p>
          <a:p>
            <a:endParaRPr lang="en-US" sz="11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417171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11430000" cy="606392"/>
          </a:xfrm>
        </p:spPr>
        <p:txBody>
          <a:bodyPr>
            <a:normAutofit fontScale="90000"/>
          </a:bodyPr>
          <a:lstStyle/>
          <a:p>
            <a:pPr algn="l"/>
            <a:r>
              <a:rPr lang="en-US" dirty="0" smtClean="0"/>
              <a:t>Retail Market Guide, Appendix D3</a:t>
            </a:r>
            <a:endParaRPr lang="en-US" dirty="0"/>
          </a:p>
        </p:txBody>
      </p:sp>
      <p:sp>
        <p:nvSpPr>
          <p:cNvPr id="83" name="Slide Number Placeholder 82"/>
          <p:cNvSpPr>
            <a:spLocks noGrp="1"/>
          </p:cNvSpPr>
          <p:nvPr>
            <p:ph type="sldNum" sz="quarter" idx="12"/>
          </p:nvPr>
        </p:nvSpPr>
        <p:spPr/>
        <p:txBody>
          <a:bodyPr/>
          <a:lstStyle/>
          <a:p>
            <a:fld id="{1E09741A-8745-4CAC-98C4-CEF0F7BA0772}" type="slidenum">
              <a:rPr lang="en-US" smtClean="0"/>
              <a:t>6</a:t>
            </a:fld>
            <a:endParaRPr lang="en-US"/>
          </a:p>
        </p:txBody>
      </p:sp>
      <p:pic>
        <p:nvPicPr>
          <p:cNvPr id="4" name="Picture 3"/>
          <p:cNvPicPr>
            <a:picLocks noChangeAspect="1"/>
          </p:cNvPicPr>
          <p:nvPr/>
        </p:nvPicPr>
        <p:blipFill>
          <a:blip r:embed="rId3"/>
          <a:stretch>
            <a:fillRect/>
          </a:stretch>
        </p:blipFill>
        <p:spPr>
          <a:xfrm>
            <a:off x="914400" y="682592"/>
            <a:ext cx="7823200" cy="6114456"/>
          </a:xfrm>
          <a:prstGeom prst="rect">
            <a:avLst/>
          </a:prstGeom>
        </p:spPr>
      </p:pic>
    </p:spTree>
    <p:extLst>
      <p:ext uri="{BB962C8B-B14F-4D97-AF65-F5344CB8AC3E}">
        <p14:creationId xmlns:p14="http://schemas.microsoft.com/office/powerpoint/2010/main" val="2068622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altLang="en-US" dirty="0" smtClean="0"/>
              <a:t>Market Communications</a:t>
            </a:r>
          </a:p>
        </p:txBody>
      </p:sp>
    </p:spTree>
    <p:extLst>
      <p:ext uri="{BB962C8B-B14F-4D97-AF65-F5344CB8AC3E}">
        <p14:creationId xmlns:p14="http://schemas.microsoft.com/office/powerpoint/2010/main" val="3720034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81000" y="152400"/>
            <a:ext cx="11201400" cy="639762"/>
          </a:xfrm>
        </p:spPr>
        <p:txBody>
          <a:bodyPr/>
          <a:lstStyle/>
          <a:p>
            <a:pPr algn="l"/>
            <a:r>
              <a:rPr lang="en-US" altLang="en-US" sz="2800" u="sng" dirty="0"/>
              <a:t>Customer </a:t>
            </a:r>
            <a:r>
              <a:rPr lang="en-US" altLang="en-US" sz="2800" u="sng" dirty="0" smtClean="0"/>
              <a:t>Communications (pre-transition)</a:t>
            </a:r>
            <a:endParaRPr lang="en-US" altLang="en-US" sz="2800" u="sng" dirty="0"/>
          </a:p>
        </p:txBody>
      </p:sp>
      <p:sp>
        <p:nvSpPr>
          <p:cNvPr id="3075" name="Content Placeholder 2"/>
          <p:cNvSpPr>
            <a:spLocks noGrp="1"/>
          </p:cNvSpPr>
          <p:nvPr>
            <p:ph idx="1"/>
          </p:nvPr>
        </p:nvSpPr>
        <p:spPr>
          <a:xfrm>
            <a:off x="381000" y="792162"/>
            <a:ext cx="11506200" cy="5684838"/>
          </a:xfrm>
        </p:spPr>
        <p:txBody>
          <a:bodyPr>
            <a:normAutofit/>
          </a:bodyPr>
          <a:lstStyle/>
          <a:p>
            <a:pPr marL="0" indent="0">
              <a:buNone/>
            </a:pPr>
            <a:endParaRPr lang="en-US" altLang="en-US" sz="2200" dirty="0"/>
          </a:p>
          <a:p>
            <a:pPr marL="0" indent="0">
              <a:buNone/>
            </a:pPr>
            <a:r>
              <a:rPr lang="en-US" altLang="en-US" sz="2200" dirty="0"/>
              <a:t>PUCT Subst. Rule </a:t>
            </a:r>
            <a:r>
              <a:rPr lang="en-US" sz="2200" dirty="0"/>
              <a:t>§25.43(t) - Notice of transition to POLR service to customers</a:t>
            </a:r>
          </a:p>
          <a:p>
            <a:pPr marL="0" indent="0">
              <a:buNone/>
            </a:pPr>
            <a:endParaRPr lang="en-US" sz="1000" b="1" i="1" dirty="0"/>
          </a:p>
          <a:p>
            <a:pPr marL="0" indent="0">
              <a:buNone/>
            </a:pPr>
            <a:r>
              <a:rPr lang="en-US" sz="2200" b="1" i="1" dirty="0">
                <a:solidFill>
                  <a:srgbClr val="FF0000"/>
                </a:solidFill>
              </a:rPr>
              <a:t>When a customer is moved to POLR service, the customer shall be provided notice of the transition </a:t>
            </a:r>
            <a:r>
              <a:rPr lang="en-US" sz="2200" b="1" i="1" u="sng" dirty="0">
                <a:solidFill>
                  <a:srgbClr val="FF0000"/>
                </a:solidFill>
              </a:rPr>
              <a:t>by ERCOT, the REP transitioning the customer, and the POLR provider</a:t>
            </a:r>
            <a:r>
              <a:rPr lang="en-US" sz="2200" b="1" i="1" dirty="0">
                <a:solidFill>
                  <a:srgbClr val="FF0000"/>
                </a:solidFill>
              </a:rPr>
              <a:t>.</a:t>
            </a:r>
            <a:r>
              <a:rPr lang="en-US" sz="2200" dirty="0">
                <a:solidFill>
                  <a:srgbClr val="FF0000"/>
                </a:solidFill>
              </a:rPr>
              <a:t> </a:t>
            </a:r>
            <a:endParaRPr lang="en-US" sz="2200" dirty="0" smtClean="0">
              <a:solidFill>
                <a:srgbClr val="FF0000"/>
              </a:solidFill>
            </a:endParaRPr>
          </a:p>
          <a:p>
            <a:pPr marL="0" indent="0">
              <a:buNone/>
            </a:pPr>
            <a:r>
              <a:rPr lang="en-US" sz="1000" dirty="0" smtClean="0">
                <a:solidFill>
                  <a:srgbClr val="FF0000"/>
                </a:solidFill>
              </a:rPr>
              <a:t/>
            </a:r>
            <a:br>
              <a:rPr lang="en-US" sz="1000" dirty="0" smtClean="0">
                <a:solidFill>
                  <a:srgbClr val="FF0000"/>
                </a:solidFill>
              </a:rPr>
            </a:br>
            <a:r>
              <a:rPr lang="en-US" sz="2200" dirty="0" smtClean="0"/>
              <a:t>The </a:t>
            </a:r>
            <a:r>
              <a:rPr lang="en-US" sz="2200" dirty="0"/>
              <a:t>ERCOT notice shall be provided within two days of the time ERCOT and the transitioning REP know that the customer shall be transitioned and customer contact information is available. If ERCOT cannot provide notice to customers within two days, it shall provide notice as soon as practicable. </a:t>
            </a:r>
            <a:r>
              <a:rPr lang="en-US" sz="2200" dirty="0" smtClean="0"/>
              <a:t/>
            </a:r>
            <a:br>
              <a:rPr lang="en-US" sz="2200" dirty="0" smtClean="0"/>
            </a:br>
            <a:endParaRPr lang="en-US" sz="1000" dirty="0"/>
          </a:p>
          <a:p>
            <a:pPr marL="400050" lvl="2" indent="0">
              <a:buNone/>
            </a:pPr>
            <a:r>
              <a:rPr lang="en-US" sz="2200" dirty="0"/>
              <a:t>(1) ERCOT notice methods </a:t>
            </a:r>
            <a:r>
              <a:rPr lang="en-US" sz="2200" b="1" i="1" dirty="0">
                <a:solidFill>
                  <a:srgbClr val="FF0000"/>
                </a:solidFill>
              </a:rPr>
              <a:t>shall include a post-card</a:t>
            </a:r>
            <a:r>
              <a:rPr lang="en-US" sz="2200" dirty="0"/>
              <a:t>, containing the official commission seal with language and format approved by the commission. ERCOT shall notify transitioned customers with an </a:t>
            </a:r>
            <a:r>
              <a:rPr lang="en-US" sz="2200" b="1" i="1" dirty="0">
                <a:solidFill>
                  <a:srgbClr val="FF0000"/>
                </a:solidFill>
              </a:rPr>
              <a:t>automated phone-call and email </a:t>
            </a:r>
            <a:r>
              <a:rPr lang="en-US" sz="2200" dirty="0"/>
              <a:t>to the extent the information to contact the customer is available pursuant to subsection (p)(6) of this section. ERCOT shall study the effectiveness of the notice methods used and report the results to the commission. </a:t>
            </a:r>
            <a:endParaRPr lang="en-US" sz="1800" b="1" i="1" dirty="0"/>
          </a:p>
        </p:txBody>
      </p:sp>
      <p:sp>
        <p:nvSpPr>
          <p:cNvPr id="2" name="Slide Number Placeholder 1"/>
          <p:cNvSpPr>
            <a:spLocks noGrp="1"/>
          </p:cNvSpPr>
          <p:nvPr>
            <p:ph type="sldNum" sz="quarter" idx="12"/>
          </p:nvPr>
        </p:nvSpPr>
        <p:spPr/>
        <p:txBody>
          <a:bodyPr/>
          <a:lstStyle/>
          <a:p>
            <a:fld id="{1E09741A-8745-4CAC-98C4-CEF0F7BA0772}" type="slidenum">
              <a:rPr lang="en-US" smtClean="0"/>
              <a:t>8</a:t>
            </a:fld>
            <a:endParaRPr lang="en-US"/>
          </a:p>
        </p:txBody>
      </p:sp>
    </p:spTree>
    <p:extLst>
      <p:ext uri="{BB962C8B-B14F-4D97-AF65-F5344CB8AC3E}">
        <p14:creationId xmlns:p14="http://schemas.microsoft.com/office/powerpoint/2010/main" val="1461359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33400" y="152400"/>
            <a:ext cx="11049000" cy="639762"/>
          </a:xfrm>
        </p:spPr>
        <p:txBody>
          <a:bodyPr>
            <a:normAutofit/>
          </a:bodyPr>
          <a:lstStyle/>
          <a:p>
            <a:pPr algn="l"/>
            <a:r>
              <a:rPr lang="en-US" altLang="en-US" sz="2800" u="sng" dirty="0"/>
              <a:t>ERCOT Market Communications</a:t>
            </a:r>
          </a:p>
        </p:txBody>
      </p:sp>
      <p:sp>
        <p:nvSpPr>
          <p:cNvPr id="3075" name="Content Placeholder 2"/>
          <p:cNvSpPr>
            <a:spLocks noGrp="1"/>
          </p:cNvSpPr>
          <p:nvPr>
            <p:ph idx="1"/>
          </p:nvPr>
        </p:nvSpPr>
        <p:spPr>
          <a:xfrm>
            <a:off x="533400" y="900113"/>
            <a:ext cx="11049000" cy="5638800"/>
          </a:xfrm>
        </p:spPr>
        <p:txBody>
          <a:bodyPr>
            <a:normAutofit/>
          </a:bodyPr>
          <a:lstStyle/>
          <a:p>
            <a:pPr marL="0" indent="0">
              <a:buNone/>
            </a:pPr>
            <a:r>
              <a:rPr lang="en-US" altLang="en-US" sz="2400" dirty="0" smtClean="0"/>
              <a:t>PUCT </a:t>
            </a:r>
            <a:r>
              <a:rPr lang="en-US" altLang="en-US" sz="2400" dirty="0"/>
              <a:t>Subst. Rule </a:t>
            </a:r>
            <a:r>
              <a:rPr lang="en-US" sz="2400" dirty="0"/>
              <a:t>§25.43(u) – Market Notice of Transition to POLR Service</a:t>
            </a:r>
          </a:p>
          <a:p>
            <a:pPr marL="0" indent="0">
              <a:buNone/>
            </a:pPr>
            <a:endParaRPr lang="en-US" sz="1000" b="1" i="1" dirty="0"/>
          </a:p>
          <a:p>
            <a:pPr marL="0" indent="0">
              <a:buNone/>
            </a:pPr>
            <a:r>
              <a:rPr lang="en-US" sz="2400" dirty="0" smtClean="0"/>
              <a:t>ERCOT </a:t>
            </a:r>
            <a:r>
              <a:rPr lang="en-US" sz="2400" dirty="0"/>
              <a:t>shall notify all affected Market Participants and the Retail Market Subcommittee (RMS) email listserv of a mass transition event within the same day of an initial mass-transition call after the call has taken place. The notification shall include the exiting </a:t>
            </a:r>
            <a:r>
              <a:rPr lang="en-US" sz="2400" dirty="0" smtClean="0"/>
              <a:t>REP’s </a:t>
            </a:r>
            <a:r>
              <a:rPr lang="en-US" sz="2400" dirty="0"/>
              <a:t>name, total number of ESI IDs, and estimated load. </a:t>
            </a:r>
            <a:endParaRPr lang="en-US" sz="2400" dirty="0" smtClean="0"/>
          </a:p>
          <a:p>
            <a:pPr marL="0" indent="0">
              <a:buNone/>
            </a:pPr>
            <a:endParaRPr lang="en-US" sz="2400" dirty="0"/>
          </a:p>
        </p:txBody>
      </p:sp>
      <p:sp>
        <p:nvSpPr>
          <p:cNvPr id="2" name="Slide Number Placeholder 1"/>
          <p:cNvSpPr>
            <a:spLocks noGrp="1"/>
          </p:cNvSpPr>
          <p:nvPr>
            <p:ph type="sldNum" sz="quarter" idx="12"/>
          </p:nvPr>
        </p:nvSpPr>
        <p:spPr/>
        <p:txBody>
          <a:bodyPr/>
          <a:lstStyle/>
          <a:p>
            <a:fld id="{1E09741A-8745-4CAC-98C4-CEF0F7BA0772}" type="slidenum">
              <a:rPr lang="en-US" smtClean="0"/>
              <a:t>9</a:t>
            </a:fld>
            <a:endParaRPr lang="en-US"/>
          </a:p>
        </p:txBody>
      </p:sp>
    </p:spTree>
    <p:extLst>
      <p:ext uri="{BB962C8B-B14F-4D97-AF65-F5344CB8AC3E}">
        <p14:creationId xmlns:p14="http://schemas.microsoft.com/office/powerpoint/2010/main" val="1582236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e9c0b8d7-bdb4-4fd3-b62a-f50327aaefce" origin="userSelected">
  <element uid="936e22d5-45a7-4cb7-95ab-1aa8c7c88789" value=""/>
</sisl>
</file>

<file path=customXml/itemProps1.xml><?xml version="1.0" encoding="utf-8"?>
<ds:datastoreItem xmlns:ds="http://schemas.openxmlformats.org/officeDocument/2006/customXml" ds:itemID="{5982C503-A649-4426-B825-3AFCFEBEC198}">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1038</TotalTime>
  <Words>653</Words>
  <Application>Microsoft Office PowerPoint</Application>
  <PresentationFormat>Widescreen</PresentationFormat>
  <Paragraphs>104</Paragraphs>
  <Slides>10</Slides>
  <Notes>10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Calibri Light</vt:lpstr>
      <vt:lpstr>Times New Roman</vt:lpstr>
      <vt:lpstr>Office Theme</vt:lpstr>
      <vt:lpstr>Custom Design</vt:lpstr>
      <vt:lpstr>Mass Transition Timeline &amp; Process Review </vt:lpstr>
      <vt:lpstr>PowerPoint Presentation</vt:lpstr>
      <vt:lpstr>Mass Transition Timeline</vt:lpstr>
      <vt:lpstr>Mass Transition with Sunday Effective Date</vt:lpstr>
      <vt:lpstr>TDSP Tariff for Electric Delivery Service – 6.1.2</vt:lpstr>
      <vt:lpstr>Retail Market Guide, Appendix D3</vt:lpstr>
      <vt:lpstr>Market Communications</vt:lpstr>
      <vt:lpstr>Customer Communications (pre-transition)</vt:lpstr>
      <vt:lpstr>ERCOT Market Communications</vt:lpstr>
      <vt:lpstr>PowerPoint Presentation</vt:lpstr>
    </vt:vector>
  </TitlesOfParts>
  <Company>American Electric Power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PUCT Subst. Rule §25.497  Critical Load Industrial Customers, Critical Load Public Safety Customers, Critical Care Residential Customers, and Chronic Condition Residential Customers</dc:title>
  <dc:creator>s262089</dc:creator>
  <cp:keywords/>
  <cp:lastModifiedBy>Clifton, Suzy</cp:lastModifiedBy>
  <cp:revision>57</cp:revision>
  <dcterms:created xsi:type="dcterms:W3CDTF">2019-02-19T18:54:52Z</dcterms:created>
  <dcterms:modified xsi:type="dcterms:W3CDTF">2021-03-01T23:30:44Z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d96c3b1b-c17c-45ad-ab5d-7d84836fe838</vt:lpwstr>
  </property>
  <property fmtid="{D5CDD505-2E9C-101B-9397-08002B2CF9AE}" pid="3" name="bjSaver">
    <vt:lpwstr>hVeZjyyepu7wfUb3kwBo4T82bAn9HrXq</vt:lpwstr>
  </property>
  <property fmtid="{D5CDD505-2E9C-101B-9397-08002B2CF9AE}" pid="4" name="bjDocumentLabelXML">
    <vt:lpwstr>&lt;?xml version="1.0" encoding="us-ascii"?&gt;&lt;sisl xmlns:xsi="http://www.w3.org/2001/XMLSchema-instance" xmlns:xsd="http://www.w3.org/2001/XMLSchema" sislVersion="0" policy="e9c0b8d7-bdb4-4fd3-b62a-f50327aaefce" origin="userSelected" xmlns="http://www.boldonj</vt:lpwstr>
  </property>
  <property fmtid="{D5CDD505-2E9C-101B-9397-08002B2CF9AE}" pid="5" name="bjDocumentLabelXML-0">
    <vt:lpwstr>ames.com/2008/01/sie/internal/label"&gt;&lt;element uid="936e22d5-45a7-4cb7-95ab-1aa8c7c88789" value="" /&gt;&lt;/sisl&gt;</vt:lpwstr>
  </property>
  <property fmtid="{D5CDD505-2E9C-101B-9397-08002B2CF9AE}" pid="6" name="bjDocumentSecurityLabel">
    <vt:lpwstr>Uncategorized</vt:lpwstr>
  </property>
</Properties>
</file>