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6"/>
  </p:notesMasterIdLst>
  <p:handoutMasterIdLst>
    <p:handoutMasterId r:id="rId17"/>
  </p:handoutMasterIdLst>
  <p:sldIdLst>
    <p:sldId id="260" r:id="rId6"/>
    <p:sldId id="279" r:id="rId7"/>
    <p:sldId id="284" r:id="rId8"/>
    <p:sldId id="302" r:id="rId9"/>
    <p:sldId id="304" r:id="rId10"/>
    <p:sldId id="306" r:id="rId11"/>
    <p:sldId id="308" r:id="rId12"/>
    <p:sldId id="303" r:id="rId13"/>
    <p:sldId id="285" r:id="rId14"/>
    <p:sldId id="311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6" d="100"/>
          <a:sy n="56" d="100"/>
        </p:scale>
        <p:origin x="186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976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4743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710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54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4339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9539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1311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0382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494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6217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819400"/>
            <a:ext cx="52578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Renewable Energy Credit Project Update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 smtClean="0"/>
              <a:t>Don Tucker</a:t>
            </a:r>
            <a:endParaRPr lang="en-US" i="1" dirty="0"/>
          </a:p>
          <a:p>
            <a:r>
              <a:rPr lang="en-US" dirty="0" smtClean="0"/>
              <a:t>Manager </a:t>
            </a:r>
            <a:r>
              <a:rPr lang="en-US" smtClean="0"/>
              <a:t>Settlements Metering</a:t>
            </a:r>
            <a:endParaRPr lang="en-US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March 2021 RMS </a:t>
            </a:r>
            <a:r>
              <a:rPr lang="en-US" dirty="0">
                <a:solidFill>
                  <a:schemeClr val="tx2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&amp; </a:t>
            </a:r>
            <a:r>
              <a:rPr lang="en-US" dirty="0" smtClean="0">
                <a:solidFill>
                  <a:schemeClr val="tx2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WMS </a:t>
            </a:r>
            <a:endParaRPr lang="en-US" dirty="0">
              <a:solidFill>
                <a:schemeClr val="tx2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914400"/>
            <a:ext cx="8001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4800" dirty="0" smtClean="0"/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4800" dirty="0"/>
          </a:p>
          <a:p>
            <a:pPr marL="457200" lvl="2"/>
            <a:r>
              <a:rPr lang="en-US" sz="4800" dirty="0" smtClean="0"/>
              <a:t>	Questions or Discussion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FF0000"/>
              </a:solidFill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1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Quick Overview</a:t>
            </a:r>
            <a:endParaRPr lang="en-US" b="1" dirty="0">
              <a:solidFill>
                <a:schemeClr val="accent1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81000" y="914400"/>
            <a:ext cx="8153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Meaning of terms used in this presentation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User login – </a:t>
            </a:r>
            <a:r>
              <a:rPr lang="en-US" sz="2000" i="1" dirty="0" smtClean="0"/>
              <a:t>a specific user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REC account – </a:t>
            </a:r>
            <a:r>
              <a:rPr lang="en-US" sz="2000" i="1" dirty="0" smtClean="0"/>
              <a:t>a specific company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Relationship - </a:t>
            </a:r>
            <a:r>
              <a:rPr lang="en-US" sz="2000" i="1" dirty="0"/>
              <a:t>the link between a user login and REC </a:t>
            </a:r>
            <a:r>
              <a:rPr lang="en-US" sz="2000" i="1" dirty="0" smtClean="0"/>
              <a:t>account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User login to </a:t>
            </a:r>
            <a:r>
              <a:rPr lang="en-US" sz="2000" dirty="0"/>
              <a:t>a REC </a:t>
            </a:r>
            <a:r>
              <a:rPr lang="en-US" sz="2000" dirty="0" smtClean="0"/>
              <a:t>account </a:t>
            </a:r>
            <a:r>
              <a:rPr lang="en-US" sz="2000" dirty="0"/>
              <a:t>is through the use of a login name and </a:t>
            </a:r>
            <a:r>
              <a:rPr lang="en-US" sz="2000" dirty="0" smtClean="0"/>
              <a:t>password 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Many login names use </a:t>
            </a:r>
            <a:r>
              <a:rPr lang="en-US" sz="2000" dirty="0"/>
              <a:t>the </a:t>
            </a:r>
            <a:r>
              <a:rPr lang="en-US" sz="2000" u="sng" dirty="0" smtClean="0"/>
              <a:t>same email</a:t>
            </a:r>
            <a:r>
              <a:rPr lang="en-US" sz="2000" dirty="0" smtClean="0"/>
              <a:t> for a different user login </a:t>
            </a:r>
            <a:endParaRPr lang="en-US" sz="20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Multifactor Authentication is part of the project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User login </a:t>
            </a:r>
            <a:r>
              <a:rPr lang="en-US" sz="2000" dirty="0"/>
              <a:t>name is changing to </a:t>
            </a:r>
            <a:r>
              <a:rPr lang="en-US" sz="2000" dirty="0" smtClean="0"/>
              <a:t>the users </a:t>
            </a:r>
            <a:r>
              <a:rPr lang="en-US" sz="2000" dirty="0"/>
              <a:t>email </a:t>
            </a:r>
            <a:r>
              <a:rPr lang="en-US" sz="2000" dirty="0" smtClean="0"/>
              <a:t> 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Each user login </a:t>
            </a:r>
            <a:r>
              <a:rPr lang="en-US" sz="2000" dirty="0"/>
              <a:t>will be required to have a </a:t>
            </a:r>
            <a:r>
              <a:rPr lang="en-US" sz="2000" u="sng" dirty="0"/>
              <a:t>unique </a:t>
            </a:r>
            <a:r>
              <a:rPr lang="en-US" sz="2000" u="sng" dirty="0" smtClean="0"/>
              <a:t>email </a:t>
            </a:r>
            <a:endParaRPr lang="en-US" sz="20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Some new functionality on the horizon</a:t>
            </a:r>
            <a:endParaRPr lang="en-US" sz="20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05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Multifactor </a:t>
            </a:r>
            <a:r>
              <a:rPr lang="en-US" dirty="0"/>
              <a:t>A</a:t>
            </a:r>
            <a:r>
              <a:rPr lang="en-US" dirty="0" smtClean="0"/>
              <a:t>uthentication for User Login</a:t>
            </a:r>
            <a:endParaRPr lang="en-US" b="1" dirty="0">
              <a:solidFill>
                <a:schemeClr val="accent1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74073" y="914400"/>
            <a:ext cx="816032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Multifactor </a:t>
            </a:r>
            <a:r>
              <a:rPr lang="en-US" dirty="0"/>
              <a:t>authentication </a:t>
            </a:r>
            <a:r>
              <a:rPr lang="en-US" dirty="0" smtClean="0"/>
              <a:t>is needed to maintain higher security standards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Auth0 </a:t>
            </a:r>
            <a:r>
              <a:rPr lang="en-US" dirty="0"/>
              <a:t>is </a:t>
            </a:r>
            <a:r>
              <a:rPr lang="en-US" dirty="0" smtClean="0"/>
              <a:t>the chosen multifactor </a:t>
            </a:r>
            <a:r>
              <a:rPr lang="en-US" dirty="0"/>
              <a:t>authentication </a:t>
            </a:r>
            <a:r>
              <a:rPr lang="en-US" dirty="0" smtClean="0"/>
              <a:t>solution  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User </a:t>
            </a:r>
            <a:r>
              <a:rPr lang="en-US" dirty="0"/>
              <a:t>login </a:t>
            </a:r>
            <a:r>
              <a:rPr lang="en-US" dirty="0" smtClean="0"/>
              <a:t>will be managed </a:t>
            </a:r>
            <a:r>
              <a:rPr lang="en-US" dirty="0"/>
              <a:t>separately from </a:t>
            </a:r>
            <a:r>
              <a:rPr lang="en-US" dirty="0" smtClean="0"/>
              <a:t>the REC application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User access to a REC account will be managed in the REC application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Account admin will set up users &amp; user privileges in each REC account</a:t>
            </a:r>
            <a:endParaRPr lang="en-US" dirty="0"/>
          </a:p>
          <a:p>
            <a:pPr marL="0" lvl="1"/>
            <a:endParaRPr lang="en-US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Creation of user login </a:t>
            </a:r>
            <a:r>
              <a:rPr lang="en-US" dirty="0"/>
              <a:t>name </a:t>
            </a:r>
            <a:r>
              <a:rPr lang="en-US" dirty="0" smtClean="0"/>
              <a:t>for REC accounts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Currently user name is created by account admin</a:t>
            </a:r>
          </a:p>
          <a:p>
            <a:pPr marL="1200150" lvl="3" indent="-285750">
              <a:buFont typeface="Arial" panose="020B0604020202020204" pitchFamily="34" charset="0"/>
              <a:buChar char="•"/>
            </a:pPr>
            <a:r>
              <a:rPr lang="en-US" dirty="0" smtClean="0"/>
              <a:t>Same email can be associated to multiple user login names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New process user login name is created during AUTH0 registration  </a:t>
            </a:r>
          </a:p>
          <a:p>
            <a:pPr marL="1200150" lvl="3" indent="-285750">
              <a:buFont typeface="Arial" panose="020B0604020202020204" pitchFamily="34" charset="0"/>
              <a:buChar char="•"/>
            </a:pPr>
            <a:r>
              <a:rPr lang="en-US" dirty="0" smtClean="0"/>
              <a:t>User login name </a:t>
            </a:r>
            <a:r>
              <a:rPr lang="en-US" u="sng" dirty="0" smtClean="0"/>
              <a:t>will be </a:t>
            </a:r>
            <a:r>
              <a:rPr lang="en-US" dirty="0"/>
              <a:t>the user’s email </a:t>
            </a:r>
            <a:r>
              <a:rPr lang="en-US" dirty="0" smtClean="0"/>
              <a:t>address</a:t>
            </a:r>
          </a:p>
          <a:p>
            <a:pPr marL="1200150" lvl="3" indent="-285750">
              <a:buFont typeface="Arial" panose="020B0604020202020204" pitchFamily="34" charset="0"/>
              <a:buChar char="•"/>
            </a:pPr>
            <a:r>
              <a:rPr lang="en-US" dirty="0" smtClean="0"/>
              <a:t>Ability for the same email address to be associated to multiple user names will no longer exist</a:t>
            </a:r>
            <a:endParaRPr lang="en-US" dirty="0"/>
          </a:p>
          <a:p>
            <a:pPr marL="0"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04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User Login </a:t>
            </a:r>
            <a:r>
              <a:rPr lang="en-US" dirty="0" smtClean="0"/>
              <a:t>&amp; Relationship </a:t>
            </a:r>
            <a:r>
              <a:rPr lang="en-US" dirty="0"/>
              <a:t>with REC Accounts</a:t>
            </a:r>
            <a:endParaRPr lang="en-US" b="1" dirty="0">
              <a:solidFill>
                <a:schemeClr val="accent1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762159"/>
            <a:ext cx="84582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User </a:t>
            </a:r>
            <a:r>
              <a:rPr lang="en-US" dirty="0"/>
              <a:t>logins </a:t>
            </a:r>
            <a:r>
              <a:rPr lang="en-US" dirty="0" smtClean="0"/>
              <a:t>will be managed through the AUTH0 application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Account admin </a:t>
            </a:r>
            <a:r>
              <a:rPr lang="en-US" dirty="0"/>
              <a:t>role/privilege </a:t>
            </a:r>
            <a:r>
              <a:rPr lang="en-US" dirty="0" smtClean="0"/>
              <a:t>is </a:t>
            </a:r>
            <a:r>
              <a:rPr lang="en-US" dirty="0"/>
              <a:t>automatically assigned to the user login that creates the REC </a:t>
            </a:r>
            <a:r>
              <a:rPr lang="en-US" dirty="0" smtClean="0"/>
              <a:t>account </a:t>
            </a:r>
            <a:endParaRPr lang="en-US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/>
              <a:t>There </a:t>
            </a:r>
            <a:r>
              <a:rPr lang="en-US" dirty="0" smtClean="0"/>
              <a:t>is </a:t>
            </a:r>
            <a:r>
              <a:rPr lang="en-US" dirty="0"/>
              <a:t>only </a:t>
            </a:r>
            <a:r>
              <a:rPr lang="en-US" dirty="0" smtClean="0"/>
              <a:t>one account admin </a:t>
            </a:r>
            <a:r>
              <a:rPr lang="en-US" dirty="0"/>
              <a:t>role/privilege for each REC account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Account admin establishes users that have access to the REC account 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Unique email address is used to define a user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Each user is assigned a </a:t>
            </a:r>
            <a:r>
              <a:rPr lang="en-US" dirty="0"/>
              <a:t>role/privilege </a:t>
            </a:r>
            <a:r>
              <a:rPr lang="en-US" dirty="0" smtClean="0"/>
              <a:t>(User or View Only)</a:t>
            </a:r>
          </a:p>
          <a:p>
            <a:pPr marL="1200150" lvl="3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User </a:t>
            </a:r>
            <a:r>
              <a:rPr lang="en-US" dirty="0"/>
              <a:t>logins are fundamentally separate from REC </a:t>
            </a:r>
            <a:r>
              <a:rPr lang="en-US" dirty="0" smtClean="0"/>
              <a:t>accounts </a:t>
            </a:r>
            <a:endParaRPr lang="en-US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/>
              <a:t>A user login can now have a relationship with one or multiple REC </a:t>
            </a:r>
            <a:r>
              <a:rPr lang="en-US" dirty="0" smtClean="0"/>
              <a:t>Accounts  </a:t>
            </a:r>
            <a:endParaRPr lang="en-US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Replaces the </a:t>
            </a:r>
            <a:r>
              <a:rPr lang="en-US" dirty="0"/>
              <a:t>need for 1 </a:t>
            </a:r>
            <a:r>
              <a:rPr lang="en-US" dirty="0" smtClean="0"/>
              <a:t>person </a:t>
            </a:r>
            <a:r>
              <a:rPr lang="en-US" dirty="0"/>
              <a:t>to have multiple user logins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User roles for each account are </a:t>
            </a:r>
            <a:r>
              <a:rPr lang="en-US" dirty="0"/>
              <a:t>assigned by </a:t>
            </a:r>
            <a:r>
              <a:rPr lang="en-US" dirty="0" smtClean="0"/>
              <a:t>the admin for each account</a:t>
            </a:r>
            <a:endParaRPr lang="en-US" dirty="0"/>
          </a:p>
          <a:p>
            <a:pPr marL="1200150" lvl="3" indent="-285750">
              <a:buFont typeface="Arial" panose="020B0604020202020204" pitchFamily="34" charset="0"/>
              <a:buChar char="•"/>
            </a:pPr>
            <a:r>
              <a:rPr lang="en-US" dirty="0" smtClean="0"/>
              <a:t>A user </a:t>
            </a:r>
            <a:r>
              <a:rPr lang="en-US" dirty="0"/>
              <a:t>role/privilege </a:t>
            </a:r>
            <a:r>
              <a:rPr lang="en-US" dirty="0" smtClean="0"/>
              <a:t>can be different for different REC accounts</a:t>
            </a:r>
          </a:p>
          <a:p>
            <a:pPr marL="1200150" lvl="3" indent="-285750">
              <a:buFont typeface="Arial" panose="020B0604020202020204" pitchFamily="34" charset="0"/>
              <a:buChar char="•"/>
            </a:pPr>
            <a:r>
              <a:rPr lang="en-US" dirty="0" smtClean="0"/>
              <a:t>Access in </a:t>
            </a:r>
            <a:r>
              <a:rPr lang="en-US" dirty="0"/>
              <a:t>each REC </a:t>
            </a:r>
            <a:r>
              <a:rPr lang="en-US" dirty="0" smtClean="0"/>
              <a:t>account </a:t>
            </a:r>
            <a:r>
              <a:rPr lang="en-US" dirty="0"/>
              <a:t>is limited by the </a:t>
            </a:r>
            <a:r>
              <a:rPr lang="en-US" dirty="0" smtClean="0"/>
              <a:t>assigned </a:t>
            </a:r>
            <a:r>
              <a:rPr lang="en-US" dirty="0"/>
              <a:t>role/privilege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2583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REC </a:t>
            </a:r>
            <a:r>
              <a:rPr lang="en-US" dirty="0"/>
              <a:t>System </a:t>
            </a:r>
            <a:r>
              <a:rPr lang="en-US" dirty="0" smtClean="0"/>
              <a:t>Generated </a:t>
            </a:r>
            <a:r>
              <a:rPr lang="en-US" dirty="0"/>
              <a:t>E</a:t>
            </a:r>
            <a:r>
              <a:rPr lang="en-US" dirty="0" smtClean="0"/>
              <a:t>mails  </a:t>
            </a:r>
            <a:endParaRPr lang="en-US" b="1" dirty="0">
              <a:solidFill>
                <a:schemeClr val="accent1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840224"/>
            <a:ext cx="8458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Current system 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System generated emails go to the REC account admin email 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New process 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Account admin will define the email used for system generated emails </a:t>
            </a:r>
          </a:p>
          <a:p>
            <a:pPr marL="1200150" lvl="3" indent="-285750">
              <a:buFont typeface="Arial" panose="020B0604020202020204" pitchFamily="34" charset="0"/>
              <a:buChar char="•"/>
            </a:pPr>
            <a:r>
              <a:rPr lang="en-US" dirty="0"/>
              <a:t>S</a:t>
            </a:r>
            <a:r>
              <a:rPr lang="en-US" dirty="0" smtClean="0"/>
              <a:t>et up during the account registration process  </a:t>
            </a:r>
          </a:p>
          <a:p>
            <a:pPr marL="1200150" lvl="3" indent="-285750">
              <a:buFont typeface="Arial" panose="020B0604020202020204" pitchFamily="34" charset="0"/>
              <a:buChar char="•"/>
            </a:pPr>
            <a:r>
              <a:rPr lang="en-US" dirty="0" smtClean="0"/>
              <a:t>Can be </a:t>
            </a:r>
            <a:r>
              <a:rPr lang="en-US" dirty="0"/>
              <a:t>different than the </a:t>
            </a:r>
            <a:r>
              <a:rPr lang="en-US" dirty="0" smtClean="0"/>
              <a:t>admin email</a:t>
            </a:r>
          </a:p>
          <a:p>
            <a:pPr marL="1200150" lvl="3" indent="-285750">
              <a:buFont typeface="Arial" panose="020B0604020202020204" pitchFamily="34" charset="0"/>
              <a:buChar char="•"/>
            </a:pPr>
            <a:r>
              <a:rPr lang="en-US" dirty="0" smtClean="0"/>
              <a:t>Multiple emails can be specified </a:t>
            </a:r>
          </a:p>
          <a:p>
            <a:pPr marL="1657350" lvl="4" indent="-285750">
              <a:buFont typeface="Arial" panose="020B0604020202020204" pitchFamily="34" charset="0"/>
              <a:buChar char="•"/>
            </a:pPr>
            <a:r>
              <a:rPr lang="en-US" dirty="0" smtClean="0"/>
              <a:t>Minimum of one</a:t>
            </a:r>
          </a:p>
          <a:p>
            <a:pPr marL="1657350" lvl="4" indent="-285750">
              <a:buFont typeface="Arial" panose="020B0604020202020204" pitchFamily="34" charset="0"/>
              <a:buChar char="•"/>
            </a:pPr>
            <a:r>
              <a:rPr lang="en-US" dirty="0" smtClean="0"/>
              <a:t>Maximum of four 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What happens at production go-live for existing accounts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account admin email will be used for system generated emails 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Account admin can update the email after prod go-live</a:t>
            </a:r>
          </a:p>
        </p:txBody>
      </p:sp>
    </p:spTree>
    <p:extLst>
      <p:ext uri="{BB962C8B-B14F-4D97-AF65-F5344CB8AC3E}">
        <p14:creationId xmlns:p14="http://schemas.microsoft.com/office/powerpoint/2010/main" val="170058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The Ask - Mapping of User </a:t>
            </a:r>
            <a:r>
              <a:rPr lang="en-US" dirty="0"/>
              <a:t>Name </a:t>
            </a:r>
            <a:r>
              <a:rPr lang="en-US" dirty="0" smtClean="0"/>
              <a:t>to Email </a:t>
            </a:r>
            <a:endParaRPr lang="en-US" b="1" dirty="0">
              <a:solidFill>
                <a:schemeClr val="accent1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1000" y="762000"/>
            <a:ext cx="81534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Current system has many login names associated to the </a:t>
            </a:r>
            <a:r>
              <a:rPr lang="en-US" dirty="0"/>
              <a:t>same email </a:t>
            </a:r>
            <a:r>
              <a:rPr lang="en-US" dirty="0" smtClean="0"/>
              <a:t>address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New </a:t>
            </a:r>
            <a:r>
              <a:rPr lang="en-US" dirty="0"/>
              <a:t>p</a:t>
            </a:r>
            <a:r>
              <a:rPr lang="en-US" dirty="0" smtClean="0"/>
              <a:t>rocess requires login name to be the user email address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 Existing user login names must be mapped to a </a:t>
            </a:r>
            <a:r>
              <a:rPr lang="en-US" u="sng" dirty="0" smtClean="0"/>
              <a:t>unique</a:t>
            </a:r>
            <a:r>
              <a:rPr lang="en-US" dirty="0" smtClean="0"/>
              <a:t> email address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ERCOT will provide </a:t>
            </a:r>
            <a:r>
              <a:rPr lang="en-US" dirty="0"/>
              <a:t>each </a:t>
            </a:r>
            <a:r>
              <a:rPr lang="en-US" dirty="0" smtClean="0"/>
              <a:t>REC account </a:t>
            </a:r>
            <a:r>
              <a:rPr lang="en-US" dirty="0"/>
              <a:t>admin with a list of </a:t>
            </a:r>
            <a:r>
              <a:rPr lang="en-US" u="sng" dirty="0" smtClean="0"/>
              <a:t>active user names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Targeting to provide list by mid-March  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REC account admin will be </a:t>
            </a:r>
            <a:r>
              <a:rPr lang="en-US" u="sng" dirty="0" smtClean="0"/>
              <a:t>asked </a:t>
            </a:r>
            <a:r>
              <a:rPr lang="en-US" dirty="0" smtClean="0"/>
              <a:t>to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/>
              <a:t>M</a:t>
            </a:r>
            <a:r>
              <a:rPr lang="en-US" dirty="0" smtClean="0"/>
              <a:t>ap each user name to a </a:t>
            </a:r>
            <a:r>
              <a:rPr lang="en-US" u="sng" dirty="0" smtClean="0"/>
              <a:t>unique</a:t>
            </a:r>
            <a:r>
              <a:rPr lang="en-US" dirty="0" smtClean="0"/>
              <a:t> email address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/>
              <a:t>M</a:t>
            </a:r>
            <a:r>
              <a:rPr lang="en-US" dirty="0" smtClean="0"/>
              <a:t>ark </a:t>
            </a:r>
            <a:r>
              <a:rPr lang="en-US" dirty="0"/>
              <a:t>any user name that needs to be </a:t>
            </a:r>
            <a:r>
              <a:rPr lang="en-US" dirty="0" smtClean="0"/>
              <a:t>deleted (no mapping required)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Provide response within a couple of weeks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ERCOT will manage the transition of user names into the new prod system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Replace the existing user name with the mapped email address </a:t>
            </a:r>
          </a:p>
          <a:p>
            <a:pPr marL="1200150" lvl="3" indent="-285750">
              <a:buFont typeface="Arial" panose="020B0604020202020204" pitchFamily="34" charset="0"/>
              <a:buChar char="•"/>
            </a:pPr>
            <a:r>
              <a:rPr lang="en-US" dirty="0" smtClean="0"/>
              <a:t>Existing user name </a:t>
            </a:r>
            <a:r>
              <a:rPr lang="en-US" dirty="0"/>
              <a:t>role/privilege </a:t>
            </a:r>
            <a:r>
              <a:rPr lang="en-US" dirty="0" smtClean="0"/>
              <a:t>will be maintained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Remove inactive users and the user names marked for deletion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Mapping of User Name to Email </a:t>
            </a:r>
            <a:r>
              <a:rPr lang="en-US" dirty="0" smtClean="0"/>
              <a:t> </a:t>
            </a:r>
            <a:endParaRPr lang="en-US" b="1" dirty="0">
              <a:solidFill>
                <a:schemeClr val="accent1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1000" y="762000"/>
            <a:ext cx="81534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REC accounts where mapping is not provided by the account admin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User </a:t>
            </a:r>
            <a:r>
              <a:rPr lang="en-US" dirty="0"/>
              <a:t>names will be removed from the account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Account admin will need to reach out to ERCOT to gain access to the account</a:t>
            </a:r>
            <a:endParaRPr lang="en-US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New users created in the existing application prior to go live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/>
              <a:t>New users </a:t>
            </a:r>
            <a:r>
              <a:rPr lang="en-US" dirty="0" smtClean="0"/>
              <a:t>can be added </a:t>
            </a:r>
            <a:r>
              <a:rPr lang="en-US" dirty="0"/>
              <a:t>using the users email as the user </a:t>
            </a:r>
            <a:r>
              <a:rPr lang="en-US" dirty="0" smtClean="0"/>
              <a:t>name</a:t>
            </a:r>
            <a:endParaRPr lang="en-US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FF0000"/>
              </a:solidFill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Prior to go live 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ERCOT will take a second snapshot to capture </a:t>
            </a:r>
            <a:r>
              <a:rPr lang="en-US" dirty="0"/>
              <a:t>n</a:t>
            </a:r>
            <a:r>
              <a:rPr lang="en-US" dirty="0" smtClean="0"/>
              <a:t>ew </a:t>
            </a:r>
            <a:r>
              <a:rPr lang="en-US" dirty="0"/>
              <a:t>users created in </a:t>
            </a:r>
            <a:r>
              <a:rPr lang="en-US" dirty="0" smtClean="0"/>
              <a:t>prod after the initial mapping effort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ERCOT will send follow up requests to account admins as required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Account admins will need to provide a quick response on any requests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Should a user login be missed for any reason during the mapping process the account admin can add the user back after go live</a:t>
            </a:r>
          </a:p>
          <a:p>
            <a:pPr marL="0" lvl="1"/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59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Some Project Dates</a:t>
            </a:r>
            <a:endParaRPr lang="en-US" b="1" dirty="0">
              <a:solidFill>
                <a:schemeClr val="accent1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81000" y="914400"/>
            <a:ext cx="81534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Production go live </a:t>
            </a:r>
            <a:r>
              <a:rPr lang="en-US" sz="2000" dirty="0" smtClean="0"/>
              <a:t>targeted for August 2021 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Investigating a </a:t>
            </a:r>
            <a:r>
              <a:rPr lang="en-US" sz="2000" dirty="0"/>
              <a:t>limited duration market facing I-test prior to </a:t>
            </a:r>
            <a:r>
              <a:rPr lang="en-US" sz="2000" dirty="0" smtClean="0"/>
              <a:t>production </a:t>
            </a:r>
            <a:r>
              <a:rPr lang="en-US" sz="2000" dirty="0"/>
              <a:t>go </a:t>
            </a:r>
            <a:r>
              <a:rPr lang="en-US" sz="2000" dirty="0" smtClean="0"/>
              <a:t>live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Targeting late June or early July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Market Participants 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Trial run with new user login process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View </a:t>
            </a:r>
            <a:r>
              <a:rPr lang="en-US" sz="2000" dirty="0"/>
              <a:t>changes prior to </a:t>
            </a:r>
            <a:r>
              <a:rPr lang="en-US" sz="2000" dirty="0" smtClean="0"/>
              <a:t>production release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Verify mapping of users to email was as expected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Provide feedback on anything that looks like a defect or appears to be out of place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70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Stay Tuned – More to Come </a:t>
            </a:r>
            <a:r>
              <a:rPr lang="en-US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with </a:t>
            </a:r>
            <a:r>
              <a:rPr lang="en-US" dirty="0">
                <a:latin typeface="TradeGothic LT" panose="020B0506030503020504" pitchFamily="34" charset="0"/>
                <a:ea typeface="TradeGothic LT" panose="020B0506030503020504" pitchFamily="34" charset="0"/>
              </a:rPr>
              <a:t>S</a:t>
            </a:r>
            <a:r>
              <a:rPr lang="en-US" dirty="0" smtClean="0">
                <a:latin typeface="TradeGothic LT" panose="020B0506030503020504" pitchFamily="34" charset="0"/>
                <a:ea typeface="TradeGothic LT" panose="020B0506030503020504" pitchFamily="34" charset="0"/>
              </a:rPr>
              <a:t>ome Examples</a:t>
            </a:r>
            <a:endParaRPr lang="en-US" b="1" dirty="0">
              <a:solidFill>
                <a:schemeClr val="accent1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914400"/>
            <a:ext cx="80010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altLang="en-US" sz="2000" kern="0" dirty="0" smtClean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AUTH0 initial user login and set up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Auto retire 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Integrated </a:t>
            </a:r>
            <a:r>
              <a:rPr lang="en-US" dirty="0"/>
              <a:t>help </a:t>
            </a:r>
            <a:endParaRPr lang="en-US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FF0000"/>
              </a:solidFill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User multiple account relationship access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New look and feel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Downloading reports in excel format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New URL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FF0000"/>
              </a:solidFill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srgbClr val="FF0000"/>
              </a:solidFill>
            </a:endParaRP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671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3B813C5-B896-4665-8CDA-23C23DD45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7322</TotalTime>
  <Words>847</Words>
  <Application>Microsoft Office PowerPoint</Application>
  <PresentationFormat>On-screen Show (4:3)</PresentationFormat>
  <Paragraphs>151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TradeGothic LT</vt:lpstr>
      <vt:lpstr>1_Custom Design</vt:lpstr>
      <vt:lpstr>Office Theme</vt:lpstr>
      <vt:lpstr>PowerPoint Presentation</vt:lpstr>
      <vt:lpstr>Quick Overview</vt:lpstr>
      <vt:lpstr>Multifactor Authentication for User Login</vt:lpstr>
      <vt:lpstr>User Login &amp; Relationship with REC Accounts</vt:lpstr>
      <vt:lpstr>REC System Generated Emails  </vt:lpstr>
      <vt:lpstr>The Ask - Mapping of User Name to Email </vt:lpstr>
      <vt:lpstr>Mapping of User Name to Email  </vt:lpstr>
      <vt:lpstr>Some Project Dates</vt:lpstr>
      <vt:lpstr>Stay Tuned – More to Come with Some Examples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Clifton, Suzy</cp:lastModifiedBy>
  <cp:revision>251</cp:revision>
  <cp:lastPrinted>2016-01-21T20:53:15Z</cp:lastPrinted>
  <dcterms:created xsi:type="dcterms:W3CDTF">2016-01-21T15:20:31Z</dcterms:created>
  <dcterms:modified xsi:type="dcterms:W3CDTF">2021-02-26T17:39:08Z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