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8"/>
  </p:notesMasterIdLst>
  <p:handoutMasterIdLst>
    <p:handoutMasterId r:id="rId9"/>
  </p:handoutMasterIdLst>
  <p:sldIdLst>
    <p:sldId id="260" r:id="rId4"/>
    <p:sldId id="257" r:id="rId5"/>
    <p:sldId id="268" r:id="rId6"/>
    <p:sldId id="26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47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51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CRR Activity Calendar Request for Final Approval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Donald House</a:t>
            </a:r>
            <a:endParaRPr lang="en-US" dirty="0"/>
          </a:p>
          <a:p>
            <a:r>
              <a:rPr lang="en-US" dirty="0" smtClean="0"/>
              <a:t>Supervisor, CRR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WMS</a:t>
            </a:r>
          </a:p>
          <a:p>
            <a:r>
              <a:rPr lang="en-US" dirty="0" smtClean="0"/>
              <a:t>March 3,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overview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340" y="1066800"/>
            <a:ext cx="8534400" cy="4953000"/>
          </a:xfrm>
        </p:spPr>
        <p:txBody>
          <a:bodyPr/>
          <a:lstStyle/>
          <a:p>
            <a:r>
              <a:rPr lang="en-US" sz="2400" dirty="0"/>
              <a:t>Calendar was shared with CMWG on January 11, 2021</a:t>
            </a:r>
          </a:p>
          <a:p>
            <a:pPr lvl="1"/>
            <a:r>
              <a:rPr lang="en-US" sz="2000" dirty="0"/>
              <a:t>No </a:t>
            </a:r>
            <a:r>
              <a:rPr lang="en-US" sz="2000" dirty="0" smtClean="0"/>
              <a:t>revisions requested</a:t>
            </a:r>
            <a:endParaRPr lang="en-US" sz="2400" dirty="0" smtClean="0"/>
          </a:p>
          <a:p>
            <a:r>
              <a:rPr lang="en-US" sz="2400" dirty="0" smtClean="0"/>
              <a:t>The calendar was shared with WMS on February 3, 2021, in expectation of a vote for approval</a:t>
            </a:r>
          </a:p>
          <a:p>
            <a:pPr lvl="1"/>
            <a:r>
              <a:rPr lang="en-US" sz="2000" dirty="0" smtClean="0"/>
              <a:t>A request was made to look at options </a:t>
            </a:r>
            <a:r>
              <a:rPr lang="en-US" sz="2000" dirty="0" smtClean="0"/>
              <a:t>for delaying the posting of </a:t>
            </a:r>
            <a:r>
              <a:rPr lang="en-US" sz="2000" dirty="0" smtClean="0"/>
              <a:t>auction </a:t>
            </a:r>
            <a:r>
              <a:rPr lang="en-US" sz="2000" dirty="0" smtClean="0"/>
              <a:t>results around the </a:t>
            </a:r>
            <a:r>
              <a:rPr lang="en-US" sz="2000" dirty="0" smtClean="0"/>
              <a:t>holidays at the end of 2022 and 2023</a:t>
            </a:r>
            <a:endParaRPr lang="en-US" sz="2000" dirty="0" smtClean="0"/>
          </a:p>
          <a:p>
            <a:pPr lvl="2"/>
            <a:r>
              <a:rPr lang="en-US" sz="1800" dirty="0" smtClean="0"/>
              <a:t>This has been done for some previous calendar years, but only to avoid conflicts with non-business days</a:t>
            </a:r>
          </a:p>
          <a:p>
            <a:r>
              <a:rPr lang="en-US" sz="2400" dirty="0" smtClean="0"/>
              <a:t>ERCOT prepared another draft of the calendar for review at the February 15 CMWG meeting, but </a:t>
            </a:r>
            <a:r>
              <a:rPr lang="en-US" sz="2400" dirty="0" smtClean="0"/>
              <a:t>the meeting was </a:t>
            </a:r>
            <a:r>
              <a:rPr lang="en-US" sz="2400" dirty="0" smtClean="0"/>
              <a:t>canceled due to the winter weather event</a:t>
            </a:r>
          </a:p>
          <a:p>
            <a:pPr lvl="1"/>
            <a:r>
              <a:rPr lang="en-US" sz="2000" dirty="0" smtClean="0"/>
              <a:t>So, the draft and an accompanying presentation was emailed to the CMWG distribution list on February 14 with a request for comments and an email vote </a:t>
            </a:r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</a:t>
            </a:r>
            <a:r>
              <a:rPr lang="en-US" dirty="0" smtClean="0"/>
              <a:t>calendar 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916" y="1143000"/>
            <a:ext cx="8534400" cy="4953000"/>
          </a:xfrm>
        </p:spPr>
        <p:txBody>
          <a:bodyPr/>
          <a:lstStyle/>
          <a:p>
            <a:pPr marL="57150" indent="0">
              <a:buNone/>
            </a:pPr>
            <a:r>
              <a:rPr lang="en-US" sz="2400" dirty="0" smtClean="0"/>
              <a:t>Below are the options that were provided in the email to CMWG:</a:t>
            </a:r>
          </a:p>
          <a:p>
            <a:pPr marL="57150" indent="0">
              <a:buNone/>
            </a:pPr>
            <a:endParaRPr lang="en-US" sz="2400" b="1" dirty="0"/>
          </a:p>
          <a:p>
            <a:pPr marL="57150" indent="0">
              <a:buNone/>
            </a:pPr>
            <a:r>
              <a:rPr lang="en-US" sz="2400" dirty="0" smtClean="0"/>
              <a:t>2024.1st6.AnnualAuction.Seq3</a:t>
            </a:r>
          </a:p>
          <a:p>
            <a:pPr marL="400050"/>
            <a:r>
              <a:rPr lang="en-US" sz="2000" dirty="0" smtClean="0"/>
              <a:t>Stick with currently approved dates to post results in DEC 2022?</a:t>
            </a:r>
          </a:p>
          <a:p>
            <a:pPr marL="400050"/>
            <a:r>
              <a:rPr lang="en-US" sz="2000" dirty="0" smtClean="0"/>
              <a:t>Delay posting of auction results until JAN 2023?</a:t>
            </a:r>
            <a:endParaRPr lang="en-US" sz="2000" dirty="0"/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400" dirty="0" smtClean="0"/>
              <a:t>2025.1st6.AnnualAuction.Seq3</a:t>
            </a:r>
          </a:p>
          <a:p>
            <a:pPr marL="400050"/>
            <a:r>
              <a:rPr lang="en-US" sz="2000" dirty="0" smtClean="0"/>
              <a:t>Stick with current draft dates to post results in DEC 2023?</a:t>
            </a:r>
          </a:p>
          <a:p>
            <a:pPr marL="400050"/>
            <a:r>
              <a:rPr lang="en-US" sz="2000" dirty="0" smtClean="0"/>
              <a:t>Delay posting of auction results until JAN 2024?</a:t>
            </a:r>
          </a:p>
          <a:p>
            <a:pPr marL="400050"/>
            <a:r>
              <a:rPr lang="en-US" sz="2000" dirty="0" smtClean="0"/>
              <a:t>Push entire auction back by 1 week?</a:t>
            </a:r>
          </a:p>
          <a:p>
            <a:pPr marL="400050"/>
            <a:endParaRPr lang="en-US" sz="2000" dirty="0"/>
          </a:p>
          <a:p>
            <a:pPr marL="400050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9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</a:t>
            </a:r>
            <a:r>
              <a:rPr lang="en-US" dirty="0" smtClean="0"/>
              <a:t>responses to email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pPr marL="400050"/>
            <a:r>
              <a:rPr lang="en-US" sz="2400" dirty="0" smtClean="0"/>
              <a:t>ERCOT only received 5 total responses</a:t>
            </a:r>
          </a:p>
          <a:p>
            <a:pPr marL="800100" lvl="1"/>
            <a:r>
              <a:rPr lang="en-US" sz="2000" dirty="0" smtClean="0"/>
              <a:t>3 responses requested to stick with the initial draft calendar presented to CMWG on January 11 and to WMS on February </a:t>
            </a:r>
            <a:r>
              <a:rPr lang="en-US" sz="2000" dirty="0" smtClean="0"/>
              <a:t>3</a:t>
            </a:r>
            <a:endParaRPr lang="en-US" sz="2000" dirty="0" smtClean="0"/>
          </a:p>
          <a:p>
            <a:pPr marL="800100" lvl="1"/>
            <a:r>
              <a:rPr lang="en-US" sz="2000" dirty="0" smtClean="0"/>
              <a:t>2 responses requested to delay the auction results postings until January 2023 and 2024</a:t>
            </a:r>
          </a:p>
          <a:p>
            <a:pPr marL="400050"/>
            <a:endParaRPr lang="en-US" sz="2000" dirty="0"/>
          </a:p>
          <a:p>
            <a:pPr marL="400050"/>
            <a:r>
              <a:rPr lang="en-US" sz="2400" dirty="0" smtClean="0"/>
              <a:t>Given the responses received, ERCOT is requesting a vote today to approve the same calendar that was presented to WMS on February </a:t>
            </a:r>
            <a:r>
              <a:rPr lang="en-US" sz="2400" dirty="0" smtClean="0"/>
              <a:t>3</a:t>
            </a:r>
            <a:endParaRPr lang="en-US" sz="2400" dirty="0" smtClean="0"/>
          </a:p>
          <a:p>
            <a:pPr marL="400050"/>
            <a:endParaRPr lang="en-US" sz="2000" b="1" dirty="0" smtClean="0"/>
          </a:p>
          <a:p>
            <a:pPr marL="400050"/>
            <a:r>
              <a:rPr lang="en-US" sz="2400" dirty="0" smtClean="0"/>
              <a:t>Reminder that an approved calendar must be posted no later than April 1</a:t>
            </a:r>
            <a:endParaRPr lang="en-US" sz="2400" dirty="0"/>
          </a:p>
          <a:p>
            <a:pPr marL="400050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314</Words>
  <Application>Microsoft Office PowerPoint</Application>
  <PresentationFormat>On-screen Show (4:3)</PresentationFormat>
  <Paragraphs>40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CRR activity calendar – overview </vt:lpstr>
      <vt:lpstr>CRR activity calendar – calendar options</vt:lpstr>
      <vt:lpstr>CRR activity calendar – responses to email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2021-02-25T23:04:03Z</dcterms:modified>
</cp:coreProperties>
</file>