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302" r:id="rId8"/>
    <p:sldId id="300" r:id="rId9"/>
    <p:sldId id="301" r:id="rId10"/>
    <p:sldId id="306" r:id="rId11"/>
    <p:sldId id="307" r:id="rId12"/>
    <p:sldId id="26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ojosa, Jose Luis" initials="HJL" lastIdx="1" clrIdx="0">
    <p:extLst>
      <p:ext uri="{19B8F6BF-5375-455C-9EA6-DF929625EA0E}">
        <p15:presenceInfo xmlns:p15="http://schemas.microsoft.com/office/powerpoint/2012/main" userId="S-1-5-21-639947351-343809578-3807592339-37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74273" autoAdjust="0"/>
  </p:normalViewPr>
  <p:slideViewPr>
    <p:cSldViewPr showGuides="1">
      <p:cViewPr varScale="1">
        <p:scale>
          <a:sx n="61" d="100"/>
          <a:sy n="61" d="100"/>
        </p:scale>
        <p:origin x="1890" y="72"/>
      </p:cViewPr>
      <p:guideLst>
        <p:guide orient="horz" pos="2160"/>
        <p:guide pos="2880"/>
      </p:guideLst>
    </p:cSldViewPr>
  </p:slideViewPr>
  <p:notesTextViewPr>
    <p:cViewPr>
      <p:scale>
        <a:sx n="125" d="100"/>
        <a:sy n="125" d="100"/>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2/11/2021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Unit</a:t>
            </a:r>
            <a:r>
              <a:rPr lang="en-US" baseline="0" dirty="0" smtClean="0"/>
              <a:t> tripped offline while carrying 453 MW</a:t>
            </a:r>
          </a:p>
          <a:p>
            <a:endParaRPr lang="en-US" baseline="0" dirty="0" smtClean="0"/>
          </a:p>
          <a:p>
            <a:r>
              <a:rPr lang="en-US" baseline="0" dirty="0" smtClean="0"/>
              <a:t>Starting Frequency: 59.994 Hz</a:t>
            </a:r>
          </a:p>
          <a:p>
            <a:r>
              <a:rPr lang="en-US" baseline="0" dirty="0" smtClean="0"/>
              <a:t>Minimum Frequency: 59.8980 Hz</a:t>
            </a:r>
          </a:p>
          <a:p>
            <a:r>
              <a:rPr lang="en-US" baseline="0" dirty="0" smtClean="0"/>
              <a:t>A-C Time: 5 seconds</a:t>
            </a:r>
          </a:p>
          <a:p>
            <a:r>
              <a:rPr lang="en-US" baseline="0" dirty="0" smtClean="0"/>
              <a:t>Recovery Time (back to </a:t>
            </a:r>
            <a:r>
              <a:rPr lang="en-US" baseline="0" dirty="0" err="1" smtClean="0"/>
              <a:t>deadband</a:t>
            </a:r>
            <a:r>
              <a:rPr lang="en-US" baseline="0" dirty="0" smtClean="0"/>
              <a:t>): 4 minutes and 17 seconds </a:t>
            </a:r>
          </a:p>
          <a:p>
            <a:endParaRPr lang="en-US" baseline="0" dirty="0" smtClean="0"/>
          </a:p>
          <a:p>
            <a:r>
              <a:rPr lang="en-US" baseline="0" dirty="0" smtClean="0"/>
              <a:t>RRS Deployed: 568 MW</a:t>
            </a:r>
          </a:p>
          <a:p>
            <a:endParaRPr lang="en-US" baseline="0" dirty="0" smtClean="0"/>
          </a:p>
          <a:p>
            <a:r>
              <a:rPr lang="en-US" baseline="0" dirty="0" smtClean="0"/>
              <a:t>Trip Reason: Unit was performing valve testing and valves went completely closed.</a:t>
            </a:r>
          </a:p>
          <a:p>
            <a:endParaRPr lang="en-US" baseline="0" dirty="0" smtClean="0"/>
          </a:p>
          <a:p>
            <a:r>
              <a:rPr lang="en-US" baseline="0" dirty="0" smtClean="0"/>
              <a:t>Contextual Information: 19 MW of regulation down requested at the time of the event. Total of 148 MW of regulation up was deployed during the event</a:t>
            </a:r>
          </a:p>
          <a:p>
            <a:endParaRPr lang="en-US" baseline="0" dirty="0" smtClean="0"/>
          </a:p>
          <a:p>
            <a:r>
              <a:rPr lang="en-US" baseline="0" dirty="0" smtClean="0"/>
              <a:t>No Selection Reason: MW loss was less than 550 MW and the frequency is not stable prior to the start of the event. </a:t>
            </a:r>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089102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Unit tripped offline carrying around 776 MW. </a:t>
            </a:r>
          </a:p>
          <a:p>
            <a:endParaRPr lang="en-US" baseline="0" dirty="0" smtClean="0"/>
          </a:p>
          <a:p>
            <a:r>
              <a:rPr lang="en-US" baseline="0" dirty="0" smtClean="0"/>
              <a:t>Starting Frequency: 59.977 Hz</a:t>
            </a:r>
          </a:p>
          <a:p>
            <a:r>
              <a:rPr lang="en-US" baseline="0" dirty="0" smtClean="0"/>
              <a:t>Minimum Frequency: 59.828 Hz</a:t>
            </a:r>
          </a:p>
          <a:p>
            <a:r>
              <a:rPr lang="en-US" baseline="0" dirty="0" smtClean="0"/>
              <a:t>A-C Time: 6 seconds</a:t>
            </a:r>
          </a:p>
          <a:p>
            <a:r>
              <a:rPr lang="en-US" baseline="0" dirty="0" smtClean="0"/>
              <a:t>Recovery Time(back to </a:t>
            </a:r>
            <a:r>
              <a:rPr lang="en-US" baseline="0" dirty="0" err="1" smtClean="0"/>
              <a:t>deadband</a:t>
            </a:r>
            <a:r>
              <a:rPr lang="en-US" baseline="0" dirty="0" smtClean="0"/>
              <a:t>): 4 minutes and 30 seconds </a:t>
            </a:r>
          </a:p>
          <a:p>
            <a:r>
              <a:rPr lang="en-US" baseline="0" dirty="0" smtClean="0"/>
              <a:t>RRS Deployed: 998.75 MW</a:t>
            </a:r>
          </a:p>
          <a:p>
            <a:endParaRPr lang="en-US" baseline="0" dirty="0" smtClean="0"/>
          </a:p>
          <a:p>
            <a:r>
              <a:rPr lang="en-US" baseline="0" dirty="0" smtClean="0"/>
              <a:t>Trip Reason: Trip caused by loss of 1 alpha bus</a:t>
            </a:r>
          </a:p>
          <a:p>
            <a:endParaRPr lang="en-US" baseline="0" dirty="0" smtClean="0"/>
          </a:p>
          <a:p>
            <a:r>
              <a:rPr lang="en-US" baseline="0" dirty="0" smtClean="0"/>
              <a:t>Contextual Information: 135 MW of regulation down requested at the time of the event. Total of 300 MW of regulation up was deployed during the event and 300 MW offset was applied after the event</a:t>
            </a:r>
          </a:p>
          <a:p>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627749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Unit tripped offline carrying 774 MW</a:t>
            </a:r>
            <a:endParaRPr lang="en-US" baseline="0" dirty="0" smtClean="0"/>
          </a:p>
          <a:p>
            <a:endParaRPr lang="en-US" baseline="0" dirty="0" smtClean="0"/>
          </a:p>
          <a:p>
            <a:r>
              <a:rPr lang="en-US" baseline="0" dirty="0" smtClean="0"/>
              <a:t>Starting Frequency: 59.988 Hz</a:t>
            </a:r>
          </a:p>
          <a:p>
            <a:r>
              <a:rPr lang="en-US" baseline="0" dirty="0" smtClean="0"/>
              <a:t>Minimum Frequency: 59.848 Hz</a:t>
            </a:r>
          </a:p>
          <a:p>
            <a:r>
              <a:rPr lang="en-US" baseline="0" dirty="0" smtClean="0"/>
              <a:t>A-C Time: 5 seconds</a:t>
            </a:r>
          </a:p>
          <a:p>
            <a:r>
              <a:rPr lang="en-US" baseline="0" dirty="0" smtClean="0"/>
              <a:t>Recovery Time (back to </a:t>
            </a:r>
            <a:r>
              <a:rPr lang="en-US" baseline="0" dirty="0" err="1" smtClean="0"/>
              <a:t>deadband</a:t>
            </a:r>
            <a:r>
              <a:rPr lang="en-US" baseline="0" dirty="0" smtClean="0"/>
              <a:t>): 4 minutes and 32 seconds</a:t>
            </a:r>
          </a:p>
          <a:p>
            <a:r>
              <a:rPr lang="en-US" baseline="0" dirty="0" smtClean="0"/>
              <a:t>RRS Deployed: 795.59 MW</a:t>
            </a:r>
          </a:p>
          <a:p>
            <a:endParaRPr lang="en-US" baseline="0" dirty="0" smtClean="0"/>
          </a:p>
          <a:p>
            <a:r>
              <a:rPr lang="en-US" baseline="0" dirty="0" smtClean="0"/>
              <a:t>Trip Reason: Water wall issues tripped the unit</a:t>
            </a:r>
          </a:p>
          <a:p>
            <a:endParaRPr lang="en-US" baseline="0" dirty="0" smtClean="0"/>
          </a:p>
          <a:p>
            <a:r>
              <a:rPr lang="en-US" baseline="0" dirty="0" smtClean="0"/>
              <a:t>Contextual Information: 241 MW of regulation down was being requested at the time of the event. Total of 350 MW of regulation up was deployed during the event. </a:t>
            </a:r>
          </a:p>
          <a:p>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88913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Unit</a:t>
            </a:r>
            <a:r>
              <a:rPr lang="en-US" baseline="0" dirty="0" smtClean="0"/>
              <a:t> tripped offline while carrying 757 MW</a:t>
            </a:r>
          </a:p>
          <a:p>
            <a:endParaRPr lang="en-US" baseline="0" dirty="0" smtClean="0"/>
          </a:p>
          <a:p>
            <a:r>
              <a:rPr lang="en-US" baseline="0" dirty="0" smtClean="0"/>
              <a:t>Starting Frequency: 59.979 Hz</a:t>
            </a:r>
          </a:p>
          <a:p>
            <a:r>
              <a:rPr lang="en-US" baseline="0" dirty="0" smtClean="0"/>
              <a:t>Minimum Frequency: 59.866 Hz</a:t>
            </a:r>
          </a:p>
          <a:p>
            <a:r>
              <a:rPr lang="en-US" baseline="0" dirty="0" smtClean="0"/>
              <a:t>A-C Time: 7 seconds</a:t>
            </a:r>
          </a:p>
          <a:p>
            <a:r>
              <a:rPr lang="en-US" baseline="0" dirty="0" smtClean="0"/>
              <a:t>Recovery Time (back to </a:t>
            </a:r>
            <a:r>
              <a:rPr lang="en-US" baseline="0" dirty="0" err="1" smtClean="0"/>
              <a:t>deadband</a:t>
            </a:r>
            <a:r>
              <a:rPr lang="en-US" baseline="0" dirty="0" smtClean="0"/>
              <a:t>): 4 minutes and 43 seconds </a:t>
            </a:r>
          </a:p>
          <a:p>
            <a:r>
              <a:rPr lang="en-US" baseline="0" dirty="0" smtClean="0"/>
              <a:t>RRS Deployed: 756.34 MW</a:t>
            </a:r>
          </a:p>
          <a:p>
            <a:endParaRPr lang="en-US" baseline="0" dirty="0" smtClean="0"/>
          </a:p>
          <a:p>
            <a:r>
              <a:rPr lang="en-US" baseline="0" dirty="0" smtClean="0"/>
              <a:t>Trip Reason: Loss of power to all forced draft fans</a:t>
            </a:r>
          </a:p>
          <a:p>
            <a:endParaRPr lang="en-US" baseline="0" dirty="0" smtClean="0"/>
          </a:p>
          <a:p>
            <a:r>
              <a:rPr lang="en-US" baseline="0" dirty="0" smtClean="0"/>
              <a:t>Contextual Information: 60 MW of regulation down was being requested at the time of the event. Total of 255 MW of regulation up was deployed during the event</a:t>
            </a:r>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087598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Three combined</a:t>
            </a:r>
            <a:r>
              <a:rPr lang="en-US" baseline="0" dirty="0" smtClean="0"/>
              <a:t> cycles tripped offline for a combined loss of 718 MW</a:t>
            </a:r>
          </a:p>
          <a:p>
            <a:endParaRPr lang="en-US" baseline="0" dirty="0" smtClean="0"/>
          </a:p>
          <a:p>
            <a:r>
              <a:rPr lang="en-US" baseline="0" dirty="0" smtClean="0"/>
              <a:t>Starting Frequency: 60.007 Hz</a:t>
            </a:r>
          </a:p>
          <a:p>
            <a:r>
              <a:rPr lang="en-US" baseline="0" dirty="0" smtClean="0"/>
              <a:t>Minimum Frequency: 59.875 Hz</a:t>
            </a:r>
          </a:p>
          <a:p>
            <a:r>
              <a:rPr lang="en-US" baseline="0" dirty="0" smtClean="0"/>
              <a:t>A-C Time: 6 seconds</a:t>
            </a:r>
          </a:p>
          <a:p>
            <a:r>
              <a:rPr lang="en-US" baseline="0" dirty="0" smtClean="0"/>
              <a:t>Recovery Time (back to </a:t>
            </a:r>
            <a:r>
              <a:rPr lang="en-US" baseline="0" dirty="0" err="1" smtClean="0"/>
              <a:t>deadband</a:t>
            </a:r>
            <a:r>
              <a:rPr lang="en-US" baseline="0" dirty="0" smtClean="0"/>
              <a:t>.): 4 minutes and 6 seconds</a:t>
            </a:r>
          </a:p>
          <a:p>
            <a:r>
              <a:rPr lang="en-US" baseline="0" dirty="0" smtClean="0"/>
              <a:t>RRS Deployed: 655.8 MW</a:t>
            </a:r>
          </a:p>
          <a:p>
            <a:endParaRPr lang="en-US" baseline="0" dirty="0" smtClean="0"/>
          </a:p>
          <a:p>
            <a:r>
              <a:rPr lang="en-US" baseline="0" dirty="0" smtClean="0"/>
              <a:t>Trip Reason: No information available.</a:t>
            </a:r>
          </a:p>
          <a:p>
            <a:endParaRPr lang="en-US" baseline="0" dirty="0" smtClean="0"/>
          </a:p>
          <a:p>
            <a:r>
              <a:rPr lang="en-US" baseline="0" dirty="0" smtClean="0"/>
              <a:t>Contextual Information: 275 MW of regulation down was being requested at the time of the event. Total of 275 MW of regulation up was deployed during the event</a:t>
            </a:r>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34394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14400"/>
            <a:ext cx="8534400" cy="51816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smtClean="0">
                <a:solidFill>
                  <a:srgbClr val="5B6770"/>
                </a:solidFill>
              </a:rPr>
              <a:t>ERCOT Frequency Events</a:t>
            </a:r>
          </a:p>
          <a:p>
            <a:r>
              <a:rPr lang="en-US" b="1" dirty="0" smtClean="0">
                <a:solidFill>
                  <a:srgbClr val="5B6770"/>
                </a:solidFill>
              </a:rPr>
              <a:t>January 2021</a:t>
            </a:r>
            <a:endParaRPr lang="en-US" b="1" dirty="0">
              <a:solidFill>
                <a:srgbClr val="5B6770"/>
              </a:solidFill>
            </a:endParaRPr>
          </a:p>
          <a:p>
            <a:endParaRPr lang="en-US" dirty="0">
              <a:solidFill>
                <a:srgbClr val="5B6770"/>
              </a:solidFill>
            </a:endParaRPr>
          </a:p>
          <a:p>
            <a:r>
              <a:rPr lang="en-US" dirty="0" smtClean="0">
                <a:solidFill>
                  <a:srgbClr val="5B6770"/>
                </a:solidFill>
              </a:rPr>
              <a:t>ERCOT</a:t>
            </a:r>
          </a:p>
          <a:p>
            <a:r>
              <a:rPr lang="en-US" dirty="0" smtClean="0">
                <a:solidFill>
                  <a:srgbClr val="5B6770"/>
                </a:solidFill>
              </a:rPr>
              <a:t>Operations Planning</a:t>
            </a:r>
            <a:endParaRPr lang="en-US" dirty="0">
              <a:solidFill>
                <a:srgbClr val="5B6770"/>
              </a:solidFill>
            </a:endParaRPr>
          </a:p>
          <a:p>
            <a:endParaRPr lang="en-US" dirty="0">
              <a:solidFill>
                <a:srgbClr val="5B6770"/>
              </a:solidFill>
            </a:endParaRPr>
          </a:p>
          <a:p>
            <a:r>
              <a:rPr lang="en-US" dirty="0" smtClean="0">
                <a:solidFill>
                  <a:srgbClr val="5B6770"/>
                </a:solidFill>
              </a:rPr>
              <a:t>PDCWG | February 12</a:t>
            </a:r>
            <a:r>
              <a:rPr lang="en-US" baseline="30000" dirty="0" smtClean="0">
                <a:solidFill>
                  <a:srgbClr val="5B6770"/>
                </a:solidFill>
              </a:rPr>
              <a:t>th</a:t>
            </a:r>
            <a:r>
              <a:rPr lang="en-US" dirty="0" smtClean="0">
                <a:solidFill>
                  <a:srgbClr val="5B6770"/>
                </a:solidFill>
              </a:rPr>
              <a:t>, 2021</a:t>
            </a:r>
            <a:endParaRPr lang="en-US" dirty="0">
              <a:solidFill>
                <a:srgbClr val="5B6770"/>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1/16/2021 21:35:28 (Non-FME)</a:t>
            </a:r>
            <a:br>
              <a:rPr lang="en-US" dirty="0" smtClean="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pic>
        <p:nvPicPr>
          <p:cNvPr id="6" name="Picture 5"/>
          <p:cNvPicPr>
            <a:picLocks noChangeAspect="1"/>
          </p:cNvPicPr>
          <p:nvPr/>
        </p:nvPicPr>
        <p:blipFill>
          <a:blip r:embed="rId3"/>
          <a:stretch>
            <a:fillRect/>
          </a:stretch>
        </p:blipFill>
        <p:spPr>
          <a:xfrm>
            <a:off x="381001" y="838200"/>
            <a:ext cx="8306156" cy="5257800"/>
          </a:xfrm>
          <a:prstGeom prst="rect">
            <a:avLst/>
          </a:prstGeom>
        </p:spPr>
      </p:pic>
    </p:spTree>
    <p:extLst>
      <p:ext uri="{BB962C8B-B14F-4D97-AF65-F5344CB8AC3E}">
        <p14:creationId xmlns:p14="http://schemas.microsoft.com/office/powerpoint/2010/main" val="17896371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1/3/2021 11:34:14 (FME)</a:t>
            </a:r>
            <a:br>
              <a:rPr lang="en-US" dirty="0" smtClean="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pic>
        <p:nvPicPr>
          <p:cNvPr id="7" name="Picture 6"/>
          <p:cNvPicPr>
            <a:picLocks noChangeAspect="1"/>
          </p:cNvPicPr>
          <p:nvPr/>
        </p:nvPicPr>
        <p:blipFill>
          <a:blip r:embed="rId3"/>
          <a:stretch>
            <a:fillRect/>
          </a:stretch>
        </p:blipFill>
        <p:spPr>
          <a:xfrm>
            <a:off x="457199" y="838200"/>
            <a:ext cx="8229957" cy="5257800"/>
          </a:xfrm>
          <a:prstGeom prst="rect">
            <a:avLst/>
          </a:prstGeom>
        </p:spPr>
      </p:pic>
    </p:spTree>
    <p:extLst>
      <p:ext uri="{BB962C8B-B14F-4D97-AF65-F5344CB8AC3E}">
        <p14:creationId xmlns:p14="http://schemas.microsoft.com/office/powerpoint/2010/main" val="2411751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1/6/2021 18:20:35 (FME)</a:t>
            </a:r>
            <a:br>
              <a:rPr lang="en-US" dirty="0" smtClean="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5" name="Picture 4"/>
          <p:cNvPicPr>
            <a:picLocks noChangeAspect="1"/>
          </p:cNvPicPr>
          <p:nvPr/>
        </p:nvPicPr>
        <p:blipFill>
          <a:blip r:embed="rId3"/>
          <a:stretch>
            <a:fillRect/>
          </a:stretch>
        </p:blipFill>
        <p:spPr>
          <a:xfrm>
            <a:off x="456843" y="838200"/>
            <a:ext cx="8230313" cy="5105400"/>
          </a:xfrm>
          <a:prstGeom prst="rect">
            <a:avLst/>
          </a:prstGeom>
        </p:spPr>
      </p:pic>
    </p:spTree>
    <p:extLst>
      <p:ext uri="{BB962C8B-B14F-4D97-AF65-F5344CB8AC3E}">
        <p14:creationId xmlns:p14="http://schemas.microsoft.com/office/powerpoint/2010/main" val="3731874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1/11/2021 13:03:26 (FME)</a:t>
            </a:r>
            <a:br>
              <a:rPr lang="en-US" dirty="0" smtClean="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5" name="Picture 4"/>
          <p:cNvPicPr>
            <a:picLocks noChangeAspect="1"/>
          </p:cNvPicPr>
          <p:nvPr/>
        </p:nvPicPr>
        <p:blipFill>
          <a:blip r:embed="rId3"/>
          <a:stretch>
            <a:fillRect/>
          </a:stretch>
        </p:blipFill>
        <p:spPr>
          <a:xfrm>
            <a:off x="381000" y="914400"/>
            <a:ext cx="8458199" cy="4953000"/>
          </a:xfrm>
          <a:prstGeom prst="rect">
            <a:avLst/>
          </a:prstGeom>
        </p:spPr>
      </p:pic>
    </p:spTree>
    <p:extLst>
      <p:ext uri="{BB962C8B-B14F-4D97-AF65-F5344CB8AC3E}">
        <p14:creationId xmlns:p14="http://schemas.microsoft.com/office/powerpoint/2010/main" val="1990044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1/28/2021 14:21:20 (FME)</a:t>
            </a:r>
            <a:br>
              <a:rPr lang="en-US" dirty="0" smtClean="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p:cNvPicPr>
            <a:picLocks noChangeAspect="1"/>
          </p:cNvPicPr>
          <p:nvPr/>
        </p:nvPicPr>
        <p:blipFill>
          <a:blip r:embed="rId3"/>
          <a:stretch>
            <a:fillRect/>
          </a:stretch>
        </p:blipFill>
        <p:spPr>
          <a:xfrm>
            <a:off x="381001" y="838200"/>
            <a:ext cx="8306156" cy="5181600"/>
          </a:xfrm>
          <a:prstGeom prst="rect">
            <a:avLst/>
          </a:prstGeom>
        </p:spPr>
      </p:pic>
    </p:spTree>
    <p:extLst>
      <p:ext uri="{BB962C8B-B14F-4D97-AF65-F5344CB8AC3E}">
        <p14:creationId xmlns:p14="http://schemas.microsoft.com/office/powerpoint/2010/main" val="3157158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smtClean="0"/>
              <a:t>Questions?</a:t>
            </a:r>
            <a:endParaRPr lang="en-US" dirty="0"/>
          </a:p>
        </p:txBody>
      </p:sp>
      <p:sp>
        <p:nvSpPr>
          <p:cNvPr id="3" name="Subtitle 2"/>
          <p:cNvSpPr>
            <a:spLocks noGrp="1"/>
          </p:cNvSpPr>
          <p:nvPr>
            <p:ph type="subTitle" idx="1"/>
          </p:nvPr>
        </p:nvSpPr>
        <p:spPr/>
        <p:txBody>
          <a:bodyPr anchor="ctr"/>
          <a:lstStyle/>
          <a:p>
            <a:r>
              <a:rPr lang="en-US" dirty="0" smtClean="0"/>
              <a:t>Thank you!</a:t>
            </a:r>
            <a:endParaRPr lang="en-US" dirty="0"/>
          </a:p>
        </p:txBody>
      </p:sp>
    </p:spTree>
    <p:extLst>
      <p:ext uri="{BB962C8B-B14F-4D97-AF65-F5344CB8AC3E}">
        <p14:creationId xmlns:p14="http://schemas.microsoft.com/office/powerpoint/2010/main" val="2777669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38014</TotalTime>
  <Words>485</Words>
  <Application>Microsoft Office PowerPoint</Application>
  <PresentationFormat>On-screen Show (4:3)</PresentationFormat>
  <Paragraphs>82</Paragraphs>
  <Slides>7</Slides>
  <Notes>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1/16/2021 21:35:28 (Non-FME) </vt:lpstr>
      <vt:lpstr>1/3/2021 11:34:14 (FME) </vt:lpstr>
      <vt:lpstr>1/6/2021 18:20:35 (FME) </vt:lpstr>
      <vt:lpstr>1/11/2021 13:03:26 (FME) </vt:lpstr>
      <vt:lpstr>1/28/2021 14:21:20 (FME) </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Masanna Gari, Abhi</cp:lastModifiedBy>
  <cp:revision>622</cp:revision>
  <cp:lastPrinted>2016-01-21T20:53:15Z</cp:lastPrinted>
  <dcterms:created xsi:type="dcterms:W3CDTF">2016-01-21T15:20:31Z</dcterms:created>
  <dcterms:modified xsi:type="dcterms:W3CDTF">2021-02-11T22:34:02Z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