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43" d="100"/>
          <a:sy n="43" d="100"/>
        </p:scale>
        <p:origin x="1590" y="48"/>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2/9/2021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2/9/2021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smtClean="0"/>
              <a:t>Footer text goes here.</a:t>
            </a:r>
            <a:endParaRPr lang="en-US"/>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smtClean="0"/>
              <a:t>PRS – February 11, 2021 - Proposed Combined Ballot Methodology</a:t>
            </a:r>
            <a:endParaRPr lang="en-US" dirty="0"/>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a:t>
            </a:r>
            <a:r>
              <a:rPr lang="en-US" sz="2000" dirty="0" smtClean="0">
                <a:solidFill>
                  <a:schemeClr val="tx1"/>
                </a:solidFill>
              </a:rPr>
              <a:t>n </a:t>
            </a:r>
            <a:r>
              <a:rPr lang="en-US" sz="2000" dirty="0">
                <a:solidFill>
                  <a:schemeClr val="tx1"/>
                </a:solidFill>
              </a:rPr>
              <a:t>an effort to minimize the number of roll-call </a:t>
            </a:r>
            <a:r>
              <a:rPr lang="en-US" sz="2000" dirty="0" smtClean="0">
                <a:solidFill>
                  <a:schemeClr val="tx1"/>
                </a:solidFill>
              </a:rPr>
              <a:t>votes, PRS Leadership and ERCOT Market Rules would like to propose a combined ballot for NPRRs/SCRs meeting one of the following criteria:</a:t>
            </a:r>
            <a:endParaRPr lang="en-US" sz="2000" strike="sngStrike" dirty="0" smtClean="0">
              <a:solidFill>
                <a:schemeClr val="tx1"/>
              </a:solidFill>
            </a:endParaRPr>
          </a:p>
          <a:p>
            <a:r>
              <a:rPr lang="en-US" sz="2000" dirty="0" smtClean="0">
                <a:solidFill>
                  <a:schemeClr val="tx1"/>
                </a:solidFill>
              </a:rPr>
              <a:t>Impact Analyses votes on SCRs/NPRRs with unopposed language votes at earlier PRS meetings</a:t>
            </a:r>
          </a:p>
          <a:p>
            <a:r>
              <a:rPr lang="en-US" sz="2000" dirty="0" smtClean="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smtClean="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smtClean="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endParaRPr lang="en-US" sz="2000" dirty="0">
              <a:solidFill>
                <a:schemeClr val="tx1"/>
              </a:solidFill>
            </a:endParaRPr>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smtClean="0"/>
              <a:t>PRS – February 11, 2021 – Combined Ballot</a:t>
            </a:r>
            <a:endParaRPr lang="en-US" dirty="0"/>
          </a:p>
        </p:txBody>
      </p:sp>
      <p:sp>
        <p:nvSpPr>
          <p:cNvPr id="6" name="Content Placeholder 5"/>
          <p:cNvSpPr>
            <a:spLocks noGrp="1"/>
          </p:cNvSpPr>
          <p:nvPr>
            <p:ph idx="1"/>
          </p:nvPr>
        </p:nvSpPr>
        <p:spPr>
          <a:xfrm>
            <a:off x="76200" y="815178"/>
            <a:ext cx="12115800" cy="4976022"/>
          </a:xfrm>
        </p:spPr>
        <p:txBody>
          <a:bodyPr/>
          <a:lstStyle/>
          <a:p>
            <a:pPr lvl="0"/>
            <a:r>
              <a:rPr lang="en-US" sz="2400" dirty="0" smtClean="0">
                <a:solidFill>
                  <a:schemeClr val="tx1"/>
                </a:solidFill>
              </a:rPr>
              <a:t>To </a:t>
            </a:r>
            <a:r>
              <a:rPr lang="en-US" sz="2400" dirty="0">
                <a:solidFill>
                  <a:schemeClr val="tx1"/>
                </a:solidFill>
              </a:rPr>
              <a:t>approve the January 14, 2021 PRS Meeting Minutes as </a:t>
            </a:r>
            <a:r>
              <a:rPr lang="en-US" sz="2400" dirty="0" smtClean="0">
                <a:solidFill>
                  <a:schemeClr val="tx1"/>
                </a:solidFill>
              </a:rPr>
              <a:t>presented</a:t>
            </a:r>
          </a:p>
          <a:p>
            <a:pPr lvl="0"/>
            <a:r>
              <a:rPr lang="en-US" sz="2400" dirty="0" smtClean="0">
                <a:solidFill>
                  <a:schemeClr val="tx1"/>
                </a:solidFill>
              </a:rPr>
              <a:t>To </a:t>
            </a:r>
            <a:r>
              <a:rPr lang="en-US" sz="2400" dirty="0">
                <a:solidFill>
                  <a:schemeClr val="tx1"/>
                </a:solidFill>
              </a:rPr>
              <a:t>add the Resource Entity Access to Auxiliary Load Telemetry System Notification </a:t>
            </a:r>
            <a:r>
              <a:rPr lang="en-US" sz="2400" dirty="0" smtClean="0">
                <a:solidFill>
                  <a:schemeClr val="tx1"/>
                </a:solidFill>
              </a:rPr>
              <a:t>Form to the Other Binding Documents List</a:t>
            </a:r>
          </a:p>
          <a:p>
            <a:pPr lvl="0"/>
            <a:r>
              <a:rPr lang="en-US" sz="2400" dirty="0" smtClean="0">
                <a:solidFill>
                  <a:schemeClr val="tx1"/>
                </a:solidFill>
              </a:rPr>
              <a:t>To </a:t>
            </a:r>
            <a:r>
              <a:rPr lang="en-US" sz="2400" dirty="0">
                <a:solidFill>
                  <a:schemeClr val="tx1"/>
                </a:solidFill>
              </a:rPr>
              <a:t>endorse and forward to TAC the 1/14/21 PRS Report and Impact Analysis for </a:t>
            </a:r>
            <a:r>
              <a:rPr lang="en-US" sz="2400" b="1" dirty="0" smtClean="0">
                <a:solidFill>
                  <a:schemeClr val="tx1"/>
                </a:solidFill>
              </a:rPr>
              <a:t>NPRR1045</a:t>
            </a:r>
          </a:p>
          <a:p>
            <a:pPr lvl="0"/>
            <a:r>
              <a:rPr lang="en-US" sz="2400" dirty="0" smtClean="0">
                <a:solidFill>
                  <a:schemeClr val="tx1"/>
                </a:solidFill>
              </a:rPr>
              <a:t>To </a:t>
            </a:r>
            <a:r>
              <a:rPr lang="en-US" sz="2400" dirty="0">
                <a:solidFill>
                  <a:schemeClr val="tx1"/>
                </a:solidFill>
              </a:rPr>
              <a:t>endorse and forward to TAC the 1/14/21 PRS Report and Impact Analysis for </a:t>
            </a:r>
            <a:r>
              <a:rPr lang="en-US" sz="2400" b="1" dirty="0">
                <a:solidFill>
                  <a:schemeClr val="tx1"/>
                </a:solidFill>
              </a:rPr>
              <a:t>NPRR1057</a:t>
            </a:r>
            <a:r>
              <a:rPr lang="en-US" sz="2400" dirty="0">
                <a:solidFill>
                  <a:schemeClr val="tx1"/>
                </a:solidFill>
              </a:rPr>
              <a:t> with a recommended priority of 2021 and rank of 3310</a:t>
            </a:r>
          </a:p>
          <a:p>
            <a:pPr lvl="0"/>
            <a:r>
              <a:rPr lang="en-US" sz="2400" dirty="0">
                <a:solidFill>
                  <a:schemeClr val="tx1"/>
                </a:solidFill>
              </a:rPr>
              <a:t>To endorse and forward to TAC the 1/14/21 PRS Report and Impact Analysis for </a:t>
            </a:r>
            <a:r>
              <a:rPr lang="en-US" sz="2400" b="1" dirty="0" smtClean="0">
                <a:solidFill>
                  <a:schemeClr val="tx1"/>
                </a:solidFill>
              </a:rPr>
              <a:t>NPRR1059</a:t>
            </a:r>
          </a:p>
          <a:p>
            <a:pPr lvl="0"/>
            <a:r>
              <a:rPr lang="en-US" sz="2400" dirty="0">
                <a:solidFill>
                  <a:schemeClr val="tx1"/>
                </a:solidFill>
              </a:rPr>
              <a:t>To recommend approval of </a:t>
            </a:r>
            <a:r>
              <a:rPr lang="en-US" sz="2400" b="1" dirty="0">
                <a:solidFill>
                  <a:schemeClr val="tx1"/>
                </a:solidFill>
              </a:rPr>
              <a:t>NPRR1023</a:t>
            </a:r>
            <a:r>
              <a:rPr lang="en-US" sz="2400" dirty="0">
                <a:solidFill>
                  <a:schemeClr val="tx1"/>
                </a:solidFill>
              </a:rPr>
              <a:t> as amended by the 1/25/21 ERCOT comments</a:t>
            </a:r>
          </a:p>
          <a:p>
            <a:pPr lvl="0"/>
            <a:endParaRPr lang="en-US" sz="2400" b="1" dirty="0">
              <a:solidFill>
                <a:schemeClr val="tx1"/>
              </a:solidFill>
            </a:endParaRPr>
          </a:p>
          <a:p>
            <a:pPr lvl="0"/>
            <a:endParaRPr lang="en-US" sz="2400" b="1" dirty="0" smtClean="0">
              <a:solidFill>
                <a:schemeClr val="tx1"/>
              </a:solidFill>
            </a:endParaRPr>
          </a:p>
          <a:p>
            <a:pPr lvl="0"/>
            <a:endParaRPr lang="en-US" sz="2400" dirty="0" smtClean="0">
              <a:solidFill>
                <a:schemeClr val="tx1"/>
              </a:solidFill>
            </a:endParaRPr>
          </a:p>
          <a:p>
            <a:pPr marL="0" indent="0">
              <a:buNone/>
            </a:pPr>
            <a:endParaRPr lang="en-US" sz="1800" dirty="0">
              <a:solidFill>
                <a:schemeClr val="tx1"/>
              </a:solidFill>
            </a:endParaRPr>
          </a:p>
        </p:txBody>
      </p:sp>
    </p:spTree>
    <p:extLst>
      <p:ext uri="{BB962C8B-B14F-4D97-AF65-F5344CB8AC3E}">
        <p14:creationId xmlns:p14="http://schemas.microsoft.com/office/powerpoint/2010/main" val="2216050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709</TotalTime>
  <Words>302</Words>
  <Application>Microsoft Office PowerPoint</Application>
  <PresentationFormat>Widescreen</PresentationFormat>
  <Paragraphs>21</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February 11, 2021 - Proposed Combined Ballot Methodology</vt:lpstr>
      <vt:lpstr>PRS – February 11, 2021 – Combined Ballot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Clifton, Suzy</cp:lastModifiedBy>
  <cp:revision>94</cp:revision>
  <cp:lastPrinted>2016-01-21T20:53:15Z</cp:lastPrinted>
  <dcterms:created xsi:type="dcterms:W3CDTF">2016-01-21T15:20:31Z</dcterms:created>
  <dcterms:modified xsi:type="dcterms:W3CDTF">2021-02-10T00:18:07Z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