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2" r:id="rId6"/>
  </p:sldMasterIdLst>
  <p:notesMasterIdLst>
    <p:notesMasterId r:id="rId22"/>
  </p:notesMasterIdLst>
  <p:handoutMasterIdLst>
    <p:handoutMasterId r:id="rId23"/>
  </p:handoutMasterIdLst>
  <p:sldIdLst>
    <p:sldId id="411" r:id="rId7"/>
    <p:sldId id="415" r:id="rId8"/>
    <p:sldId id="420" r:id="rId9"/>
    <p:sldId id="414" r:id="rId10"/>
    <p:sldId id="398" r:id="rId11"/>
    <p:sldId id="392" r:id="rId12"/>
    <p:sldId id="399" r:id="rId13"/>
    <p:sldId id="394" r:id="rId14"/>
    <p:sldId id="421" r:id="rId15"/>
    <p:sldId id="402" r:id="rId16"/>
    <p:sldId id="418" r:id="rId17"/>
    <p:sldId id="407" r:id="rId18"/>
    <p:sldId id="406" r:id="rId19"/>
    <p:sldId id="423" r:id="rId20"/>
    <p:sldId id="419"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e, Alex" initials="LA" lastIdx="5" clrIdx="0">
    <p:extLst>
      <p:ext uri="{19B8F6BF-5375-455C-9EA6-DF929625EA0E}">
        <p15:presenceInfo xmlns:p15="http://schemas.microsoft.com/office/powerpoint/2012/main" userId="S-1-5-21-639947351-343809578-3807592339-1290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a:srgbClr val="00AEC7"/>
    <a:srgbClr val="26D07C"/>
    <a:srgbClr val="685B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8" autoAdjust="0"/>
    <p:restoredTop sz="83497" autoAdjust="0"/>
  </p:normalViewPr>
  <p:slideViewPr>
    <p:cSldViewPr showGuides="1">
      <p:cViewPr varScale="1">
        <p:scale>
          <a:sx n="95" d="100"/>
          <a:sy n="95" d="100"/>
        </p:scale>
        <p:origin x="84" y="307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Panhandle_case_20200928!$C$1</c:f>
              <c:strCache>
                <c:ptCount val="1"/>
                <c:pt idx="0">
                  <c:v>Panhandle Limit</c:v>
                </c:pt>
              </c:strCache>
            </c:strRef>
          </c:tx>
          <c:spPr>
            <a:ln w="28575"/>
          </c:spPr>
          <c:marker>
            <c:symbol val="none"/>
          </c:marker>
          <c:cat>
            <c:numRef>
              <c:f>Panhandle_case_20200928!$B$2:$B$26</c:f>
              <c:numCache>
                <c:formatCode>m/d/yyyy\ h:mm</c:formatCode>
                <c:ptCount val="25"/>
                <c:pt idx="0">
                  <c:v>44102.597916666666</c:v>
                </c:pt>
                <c:pt idx="1">
                  <c:v>44102.598611111112</c:v>
                </c:pt>
                <c:pt idx="2">
                  <c:v>44102.599305555559</c:v>
                </c:pt>
                <c:pt idx="3">
                  <c:v>44102.6</c:v>
                </c:pt>
                <c:pt idx="4">
                  <c:v>44102.600694444445</c:v>
                </c:pt>
                <c:pt idx="5">
                  <c:v>44102.601388888892</c:v>
                </c:pt>
                <c:pt idx="6">
                  <c:v>44102.602083333331</c:v>
                </c:pt>
                <c:pt idx="7">
                  <c:v>44102.602777777778</c:v>
                </c:pt>
                <c:pt idx="8">
                  <c:v>44102.603472222225</c:v>
                </c:pt>
                <c:pt idx="9">
                  <c:v>44102.604166666664</c:v>
                </c:pt>
                <c:pt idx="10">
                  <c:v>44102.604861111111</c:v>
                </c:pt>
                <c:pt idx="11">
                  <c:v>44102.605555555558</c:v>
                </c:pt>
                <c:pt idx="12">
                  <c:v>44102.606249999997</c:v>
                </c:pt>
                <c:pt idx="13">
                  <c:v>44102.606944444444</c:v>
                </c:pt>
                <c:pt idx="14">
                  <c:v>44102.607638888891</c:v>
                </c:pt>
                <c:pt idx="15">
                  <c:v>44102.60833333333</c:v>
                </c:pt>
                <c:pt idx="16">
                  <c:v>44102.609027777777</c:v>
                </c:pt>
                <c:pt idx="17">
                  <c:v>44102.609722222223</c:v>
                </c:pt>
                <c:pt idx="18">
                  <c:v>44102.61041666667</c:v>
                </c:pt>
                <c:pt idx="19">
                  <c:v>44102.611111111109</c:v>
                </c:pt>
                <c:pt idx="20">
                  <c:v>44102.611805555556</c:v>
                </c:pt>
                <c:pt idx="21">
                  <c:v>44102.612500000003</c:v>
                </c:pt>
                <c:pt idx="22">
                  <c:v>44102.613194444442</c:v>
                </c:pt>
                <c:pt idx="23">
                  <c:v>44102.613888888889</c:v>
                </c:pt>
                <c:pt idx="24">
                  <c:v>44102.614583333336</c:v>
                </c:pt>
              </c:numCache>
            </c:numRef>
          </c:cat>
          <c:val>
            <c:numRef>
              <c:f>Panhandle_case_20200928!$C$2:$C$26</c:f>
              <c:numCache>
                <c:formatCode>General</c:formatCode>
                <c:ptCount val="25"/>
                <c:pt idx="0">
                  <c:v>2635</c:v>
                </c:pt>
                <c:pt idx="1">
                  <c:v>2635</c:v>
                </c:pt>
                <c:pt idx="2">
                  <c:v>2635</c:v>
                </c:pt>
                <c:pt idx="3">
                  <c:v>2635</c:v>
                </c:pt>
                <c:pt idx="4">
                  <c:v>2635</c:v>
                </c:pt>
                <c:pt idx="5">
                  <c:v>2635</c:v>
                </c:pt>
                <c:pt idx="6">
                  <c:v>2635</c:v>
                </c:pt>
                <c:pt idx="7">
                  <c:v>2635</c:v>
                </c:pt>
                <c:pt idx="8">
                  <c:v>2635</c:v>
                </c:pt>
                <c:pt idx="9">
                  <c:v>2635</c:v>
                </c:pt>
                <c:pt idx="10">
                  <c:v>2635</c:v>
                </c:pt>
                <c:pt idx="11">
                  <c:v>2635</c:v>
                </c:pt>
                <c:pt idx="12">
                  <c:v>2635</c:v>
                </c:pt>
                <c:pt idx="13">
                  <c:v>2635</c:v>
                </c:pt>
                <c:pt idx="14">
                  <c:v>2635</c:v>
                </c:pt>
                <c:pt idx="15">
                  <c:v>2635</c:v>
                </c:pt>
                <c:pt idx="16">
                  <c:v>2635</c:v>
                </c:pt>
                <c:pt idx="17">
                  <c:v>2635</c:v>
                </c:pt>
                <c:pt idx="18">
                  <c:v>2635</c:v>
                </c:pt>
                <c:pt idx="19">
                  <c:v>2635</c:v>
                </c:pt>
                <c:pt idx="20">
                  <c:v>2635</c:v>
                </c:pt>
                <c:pt idx="21">
                  <c:v>2635</c:v>
                </c:pt>
                <c:pt idx="22">
                  <c:v>2635</c:v>
                </c:pt>
                <c:pt idx="23">
                  <c:v>2635</c:v>
                </c:pt>
                <c:pt idx="24">
                  <c:v>2635</c:v>
                </c:pt>
              </c:numCache>
            </c:numRef>
          </c:val>
          <c:smooth val="0"/>
        </c:ser>
        <c:ser>
          <c:idx val="1"/>
          <c:order val="1"/>
          <c:tx>
            <c:strRef>
              <c:f>Panhandle_case_20200928!$D$1</c:f>
              <c:strCache>
                <c:ptCount val="1"/>
                <c:pt idx="0">
                  <c:v>Panhandle Interface Real Time Flow</c:v>
                </c:pt>
              </c:strCache>
            </c:strRef>
          </c:tx>
          <c:spPr>
            <a:ln w="28575">
              <a:solidFill>
                <a:srgbClr val="FF0000"/>
              </a:solidFill>
            </a:ln>
          </c:spPr>
          <c:marker>
            <c:symbol val="none"/>
          </c:marker>
          <c:cat>
            <c:numRef>
              <c:f>Panhandle_case_20200928!$B$2:$B$26</c:f>
              <c:numCache>
                <c:formatCode>m/d/yyyy\ h:mm</c:formatCode>
                <c:ptCount val="25"/>
                <c:pt idx="0">
                  <c:v>44102.597916666666</c:v>
                </c:pt>
                <c:pt idx="1">
                  <c:v>44102.598611111112</c:v>
                </c:pt>
                <c:pt idx="2">
                  <c:v>44102.599305555559</c:v>
                </c:pt>
                <c:pt idx="3">
                  <c:v>44102.6</c:v>
                </c:pt>
                <c:pt idx="4">
                  <c:v>44102.600694444445</c:v>
                </c:pt>
                <c:pt idx="5">
                  <c:v>44102.601388888892</c:v>
                </c:pt>
                <c:pt idx="6">
                  <c:v>44102.602083333331</c:v>
                </c:pt>
                <c:pt idx="7">
                  <c:v>44102.602777777778</c:v>
                </c:pt>
                <c:pt idx="8">
                  <c:v>44102.603472222225</c:v>
                </c:pt>
                <c:pt idx="9">
                  <c:v>44102.604166666664</c:v>
                </c:pt>
                <c:pt idx="10">
                  <c:v>44102.604861111111</c:v>
                </c:pt>
                <c:pt idx="11">
                  <c:v>44102.605555555558</c:v>
                </c:pt>
                <c:pt idx="12">
                  <c:v>44102.606249999997</c:v>
                </c:pt>
                <c:pt idx="13">
                  <c:v>44102.606944444444</c:v>
                </c:pt>
                <c:pt idx="14">
                  <c:v>44102.607638888891</c:v>
                </c:pt>
                <c:pt idx="15">
                  <c:v>44102.60833333333</c:v>
                </c:pt>
                <c:pt idx="16">
                  <c:v>44102.609027777777</c:v>
                </c:pt>
                <c:pt idx="17">
                  <c:v>44102.609722222223</c:v>
                </c:pt>
                <c:pt idx="18">
                  <c:v>44102.61041666667</c:v>
                </c:pt>
                <c:pt idx="19">
                  <c:v>44102.611111111109</c:v>
                </c:pt>
                <c:pt idx="20">
                  <c:v>44102.611805555556</c:v>
                </c:pt>
                <c:pt idx="21">
                  <c:v>44102.612500000003</c:v>
                </c:pt>
                <c:pt idx="22">
                  <c:v>44102.613194444442</c:v>
                </c:pt>
                <c:pt idx="23">
                  <c:v>44102.613888888889</c:v>
                </c:pt>
                <c:pt idx="24">
                  <c:v>44102.614583333336</c:v>
                </c:pt>
              </c:numCache>
            </c:numRef>
          </c:cat>
          <c:val>
            <c:numRef>
              <c:f>Panhandle_case_20200928!$D$2:$D$26</c:f>
              <c:numCache>
                <c:formatCode>General</c:formatCode>
                <c:ptCount val="25"/>
                <c:pt idx="0">
                  <c:v>2428.5486649999998</c:v>
                </c:pt>
                <c:pt idx="1">
                  <c:v>2446.2672120000002</c:v>
                </c:pt>
                <c:pt idx="2">
                  <c:v>2471.579346</c:v>
                </c:pt>
                <c:pt idx="3">
                  <c:v>2522.920736</c:v>
                </c:pt>
                <c:pt idx="4">
                  <c:v>2533.0941979999998</c:v>
                </c:pt>
                <c:pt idx="5">
                  <c:v>2513.492839</c:v>
                </c:pt>
                <c:pt idx="6">
                  <c:v>2514.9623620000002</c:v>
                </c:pt>
                <c:pt idx="7">
                  <c:v>2533.8611649999998</c:v>
                </c:pt>
                <c:pt idx="8">
                  <c:v>2559.327311</c:v>
                </c:pt>
                <c:pt idx="9">
                  <c:v>2582.4028320000002</c:v>
                </c:pt>
                <c:pt idx="10">
                  <c:v>2595.33313</c:v>
                </c:pt>
                <c:pt idx="11">
                  <c:v>2583.5668540000001</c:v>
                </c:pt>
                <c:pt idx="12">
                  <c:v>2596.0955399999998</c:v>
                </c:pt>
                <c:pt idx="13">
                  <c:v>2643.536865</c:v>
                </c:pt>
                <c:pt idx="14">
                  <c:v>2690.355998</c:v>
                </c:pt>
                <c:pt idx="15">
                  <c:v>2686.7082930000001</c:v>
                </c:pt>
                <c:pt idx="16">
                  <c:v>2648.909627</c:v>
                </c:pt>
                <c:pt idx="17">
                  <c:v>2607.5343830000002</c:v>
                </c:pt>
                <c:pt idx="18">
                  <c:v>2554.0535479999999</c:v>
                </c:pt>
                <c:pt idx="19">
                  <c:v>2514.5738529999999</c:v>
                </c:pt>
                <c:pt idx="20">
                  <c:v>2491.7426759999998</c:v>
                </c:pt>
                <c:pt idx="21">
                  <c:v>2486.5093590000001</c:v>
                </c:pt>
                <c:pt idx="22">
                  <c:v>2505.4399010000002</c:v>
                </c:pt>
                <c:pt idx="23">
                  <c:v>2510.5446780000002</c:v>
                </c:pt>
                <c:pt idx="24">
                  <c:v>2498.7094320000001</c:v>
                </c:pt>
              </c:numCache>
            </c:numRef>
          </c:val>
          <c:smooth val="0"/>
        </c:ser>
        <c:ser>
          <c:idx val="2"/>
          <c:order val="2"/>
          <c:tx>
            <c:strRef>
              <c:f>Panhandle_case_20200928!$F$1</c:f>
              <c:strCache>
                <c:ptCount val="1"/>
                <c:pt idx="0">
                  <c:v>Panhandle Wind MW</c:v>
                </c:pt>
              </c:strCache>
            </c:strRef>
          </c:tx>
          <c:spPr>
            <a:ln w="28575"/>
          </c:spPr>
          <c:marker>
            <c:symbol val="none"/>
          </c:marker>
          <c:cat>
            <c:numRef>
              <c:f>Panhandle_case_20200928!$B$2:$B$26</c:f>
              <c:numCache>
                <c:formatCode>m/d/yyyy\ h:mm</c:formatCode>
                <c:ptCount val="25"/>
                <c:pt idx="0">
                  <c:v>44102.597916666666</c:v>
                </c:pt>
                <c:pt idx="1">
                  <c:v>44102.598611111112</c:v>
                </c:pt>
                <c:pt idx="2">
                  <c:v>44102.599305555559</c:v>
                </c:pt>
                <c:pt idx="3">
                  <c:v>44102.6</c:v>
                </c:pt>
                <c:pt idx="4">
                  <c:v>44102.600694444445</c:v>
                </c:pt>
                <c:pt idx="5">
                  <c:v>44102.601388888892</c:v>
                </c:pt>
                <c:pt idx="6">
                  <c:v>44102.602083333331</c:v>
                </c:pt>
                <c:pt idx="7">
                  <c:v>44102.602777777778</c:v>
                </c:pt>
                <c:pt idx="8">
                  <c:v>44102.603472222225</c:v>
                </c:pt>
                <c:pt idx="9">
                  <c:v>44102.604166666664</c:v>
                </c:pt>
                <c:pt idx="10">
                  <c:v>44102.604861111111</c:v>
                </c:pt>
                <c:pt idx="11">
                  <c:v>44102.605555555558</c:v>
                </c:pt>
                <c:pt idx="12">
                  <c:v>44102.606249999997</c:v>
                </c:pt>
                <c:pt idx="13">
                  <c:v>44102.606944444444</c:v>
                </c:pt>
                <c:pt idx="14">
                  <c:v>44102.607638888891</c:v>
                </c:pt>
                <c:pt idx="15">
                  <c:v>44102.60833333333</c:v>
                </c:pt>
                <c:pt idx="16">
                  <c:v>44102.609027777777</c:v>
                </c:pt>
                <c:pt idx="17">
                  <c:v>44102.609722222223</c:v>
                </c:pt>
                <c:pt idx="18">
                  <c:v>44102.61041666667</c:v>
                </c:pt>
                <c:pt idx="19">
                  <c:v>44102.611111111109</c:v>
                </c:pt>
                <c:pt idx="20">
                  <c:v>44102.611805555556</c:v>
                </c:pt>
                <c:pt idx="21">
                  <c:v>44102.612500000003</c:v>
                </c:pt>
                <c:pt idx="22">
                  <c:v>44102.613194444442</c:v>
                </c:pt>
                <c:pt idx="23">
                  <c:v>44102.613888888889</c:v>
                </c:pt>
                <c:pt idx="24">
                  <c:v>44102.614583333336</c:v>
                </c:pt>
              </c:numCache>
            </c:numRef>
          </c:cat>
          <c:val>
            <c:numRef>
              <c:f>Panhandle_case_20200928!$F$2:$F$26</c:f>
              <c:numCache>
                <c:formatCode>General</c:formatCode>
                <c:ptCount val="25"/>
                <c:pt idx="0">
                  <c:v>2506.4360190000002</c:v>
                </c:pt>
                <c:pt idx="1">
                  <c:v>2514.7529949999998</c:v>
                </c:pt>
                <c:pt idx="2">
                  <c:v>2537.6749840000002</c:v>
                </c:pt>
                <c:pt idx="3">
                  <c:v>2558.0534990000001</c:v>
                </c:pt>
                <c:pt idx="4">
                  <c:v>2536.050765</c:v>
                </c:pt>
                <c:pt idx="5">
                  <c:v>2503.0830569999998</c:v>
                </c:pt>
                <c:pt idx="6">
                  <c:v>2515.9216630000001</c:v>
                </c:pt>
                <c:pt idx="7">
                  <c:v>2533.4812339999999</c:v>
                </c:pt>
                <c:pt idx="8">
                  <c:v>2555.255404</c:v>
                </c:pt>
                <c:pt idx="9">
                  <c:v>2573.531234</c:v>
                </c:pt>
                <c:pt idx="10">
                  <c:v>2578.4817710000002</c:v>
                </c:pt>
                <c:pt idx="11">
                  <c:v>2575.6061199999999</c:v>
                </c:pt>
                <c:pt idx="12">
                  <c:v>2629.0318200000002</c:v>
                </c:pt>
                <c:pt idx="13">
                  <c:v>2704.1340169999999</c:v>
                </c:pt>
                <c:pt idx="14">
                  <c:v>2732.1998859999999</c:v>
                </c:pt>
                <c:pt idx="15">
                  <c:v>2721.8714030000001</c:v>
                </c:pt>
                <c:pt idx="16">
                  <c:v>2685.7162269999999</c:v>
                </c:pt>
                <c:pt idx="17">
                  <c:v>2638.77207</c:v>
                </c:pt>
                <c:pt idx="18">
                  <c:v>2588.7325519999999</c:v>
                </c:pt>
                <c:pt idx="19">
                  <c:v>2563.9315759999999</c:v>
                </c:pt>
                <c:pt idx="20">
                  <c:v>2546.8868819999998</c:v>
                </c:pt>
                <c:pt idx="21">
                  <c:v>2550.4007809999998</c:v>
                </c:pt>
                <c:pt idx="22">
                  <c:v>2580.3326659999998</c:v>
                </c:pt>
                <c:pt idx="23">
                  <c:v>2586.519303</c:v>
                </c:pt>
                <c:pt idx="24">
                  <c:v>2565.5696779999998</c:v>
                </c:pt>
              </c:numCache>
            </c:numRef>
          </c:val>
          <c:smooth val="0"/>
        </c:ser>
        <c:ser>
          <c:idx val="3"/>
          <c:order val="3"/>
          <c:tx>
            <c:strRef>
              <c:f>Panhandle_case_20200928!$I$1</c:f>
              <c:strCache>
                <c:ptCount val="1"/>
                <c:pt idx="0">
                  <c:v>Panhandle Wind UDBP</c:v>
                </c:pt>
              </c:strCache>
            </c:strRef>
          </c:tx>
          <c:spPr>
            <a:ln w="28575"/>
          </c:spPr>
          <c:marker>
            <c:symbol val="none"/>
          </c:marker>
          <c:cat>
            <c:numRef>
              <c:f>Panhandle_case_20200928!$B$2:$B$26</c:f>
              <c:numCache>
                <c:formatCode>m/d/yyyy\ h:mm</c:formatCode>
                <c:ptCount val="25"/>
                <c:pt idx="0">
                  <c:v>44102.597916666666</c:v>
                </c:pt>
                <c:pt idx="1">
                  <c:v>44102.598611111112</c:v>
                </c:pt>
                <c:pt idx="2">
                  <c:v>44102.599305555559</c:v>
                </c:pt>
                <c:pt idx="3">
                  <c:v>44102.6</c:v>
                </c:pt>
                <c:pt idx="4">
                  <c:v>44102.600694444445</c:v>
                </c:pt>
                <c:pt idx="5">
                  <c:v>44102.601388888892</c:v>
                </c:pt>
                <c:pt idx="6">
                  <c:v>44102.602083333331</c:v>
                </c:pt>
                <c:pt idx="7">
                  <c:v>44102.602777777778</c:v>
                </c:pt>
                <c:pt idx="8">
                  <c:v>44102.603472222225</c:v>
                </c:pt>
                <c:pt idx="9">
                  <c:v>44102.604166666664</c:v>
                </c:pt>
                <c:pt idx="10">
                  <c:v>44102.604861111111</c:v>
                </c:pt>
                <c:pt idx="11">
                  <c:v>44102.605555555558</c:v>
                </c:pt>
                <c:pt idx="12">
                  <c:v>44102.606249999997</c:v>
                </c:pt>
                <c:pt idx="13">
                  <c:v>44102.606944444444</c:v>
                </c:pt>
                <c:pt idx="14">
                  <c:v>44102.607638888891</c:v>
                </c:pt>
                <c:pt idx="15">
                  <c:v>44102.60833333333</c:v>
                </c:pt>
                <c:pt idx="16">
                  <c:v>44102.609027777777</c:v>
                </c:pt>
                <c:pt idx="17">
                  <c:v>44102.609722222223</c:v>
                </c:pt>
                <c:pt idx="18">
                  <c:v>44102.61041666667</c:v>
                </c:pt>
                <c:pt idx="19">
                  <c:v>44102.611111111109</c:v>
                </c:pt>
                <c:pt idx="20">
                  <c:v>44102.611805555556</c:v>
                </c:pt>
                <c:pt idx="21">
                  <c:v>44102.612500000003</c:v>
                </c:pt>
                <c:pt idx="22">
                  <c:v>44102.613194444442</c:v>
                </c:pt>
                <c:pt idx="23">
                  <c:v>44102.613888888889</c:v>
                </c:pt>
                <c:pt idx="24">
                  <c:v>44102.614583333336</c:v>
                </c:pt>
              </c:numCache>
            </c:numRef>
          </c:cat>
          <c:val>
            <c:numRef>
              <c:f>Panhandle_case_20200928!$I$2:$I$26</c:f>
              <c:numCache>
                <c:formatCode>General</c:formatCode>
                <c:ptCount val="25"/>
                <c:pt idx="0">
                  <c:v>2591.5952812440005</c:v>
                </c:pt>
                <c:pt idx="1">
                  <c:v>2571.6310015039999</c:v>
                </c:pt>
                <c:pt idx="2">
                  <c:v>2549.9303375539998</c:v>
                </c:pt>
                <c:pt idx="3">
                  <c:v>2528.2306732140005</c:v>
                </c:pt>
                <c:pt idx="4">
                  <c:v>2510.4351746239995</c:v>
                </c:pt>
                <c:pt idx="5">
                  <c:v>2509.294788744</c:v>
                </c:pt>
                <c:pt idx="6">
                  <c:v>2512.391171884</c:v>
                </c:pt>
                <c:pt idx="7">
                  <c:v>2515.7660590240002</c:v>
                </c:pt>
                <c:pt idx="8">
                  <c:v>2519.1417827439996</c:v>
                </c:pt>
                <c:pt idx="9">
                  <c:v>2521.9167196839994</c:v>
                </c:pt>
                <c:pt idx="10">
                  <c:v>2524.328330284</c:v>
                </c:pt>
                <c:pt idx="11">
                  <c:v>2535.2516645640003</c:v>
                </c:pt>
                <c:pt idx="12">
                  <c:v>2547.1266609740005</c:v>
                </c:pt>
                <c:pt idx="13">
                  <c:v>2558.9749945140006</c:v>
                </c:pt>
                <c:pt idx="14">
                  <c:v>2568.7416595839995</c:v>
                </c:pt>
                <c:pt idx="15">
                  <c:v>2570.1951638539995</c:v>
                </c:pt>
                <c:pt idx="16">
                  <c:v>2572.7684367340003</c:v>
                </c:pt>
                <c:pt idx="17">
                  <c:v>2575.5683874340007</c:v>
                </c:pt>
                <c:pt idx="18">
                  <c:v>2578.3686062239999</c:v>
                </c:pt>
                <c:pt idx="19">
                  <c:v>2580.6666607219991</c:v>
                </c:pt>
                <c:pt idx="20">
                  <c:v>2581.2394914739998</c:v>
                </c:pt>
                <c:pt idx="21">
                  <c:v>2582.9929947040005</c:v>
                </c:pt>
                <c:pt idx="22">
                  <c:v>2584.8923293939997</c:v>
                </c:pt>
                <c:pt idx="23">
                  <c:v>2586.7924347440003</c:v>
                </c:pt>
                <c:pt idx="24">
                  <c:v>2588.3577161339995</c:v>
                </c:pt>
              </c:numCache>
            </c:numRef>
          </c:val>
          <c:smooth val="0"/>
        </c:ser>
        <c:dLbls>
          <c:showLegendKey val="0"/>
          <c:showVal val="0"/>
          <c:showCatName val="0"/>
          <c:showSerName val="0"/>
          <c:showPercent val="0"/>
          <c:showBubbleSize val="0"/>
        </c:dLbls>
        <c:smooth val="0"/>
        <c:axId val="198057744"/>
        <c:axId val="198058136"/>
      </c:lineChart>
      <c:catAx>
        <c:axId val="198057744"/>
        <c:scaling>
          <c:orientation val="minMax"/>
        </c:scaling>
        <c:delete val="0"/>
        <c:axPos val="b"/>
        <c:title>
          <c:tx>
            <c:rich>
              <a:bodyPr/>
              <a:lstStyle/>
              <a:p>
                <a:pPr>
                  <a:defRPr sz="800" b="1" i="0" u="none" strike="noStrike">
                    <a:solidFill>
                      <a:srgbClr val="000000"/>
                    </a:solidFill>
                    <a:latin typeface="Arial"/>
                    <a:ea typeface="Arial"/>
                    <a:cs typeface="Arial"/>
                  </a:defRPr>
                </a:pPr>
                <a:r>
                  <a:rPr lang="en-US"/>
                  <a:t>Time</a:t>
                </a:r>
              </a:p>
            </c:rich>
          </c:tx>
          <c:layout/>
          <c:overlay val="0"/>
        </c:title>
        <c:numFmt formatCode="m/d/yyyy\ h:mm" sourceLinked="1"/>
        <c:majorTickMark val="none"/>
        <c:minorTickMark val="out"/>
        <c:tickLblPos val="low"/>
        <c:spPr>
          <a:ln w="0">
            <a:solidFill>
              <a:srgbClr val="000000"/>
            </a:solidFill>
            <a:prstDash val="solid"/>
          </a:ln>
        </c:spPr>
        <c:txPr>
          <a:bodyPr/>
          <a:lstStyle/>
          <a:p>
            <a:pPr>
              <a:defRPr sz="800" b="0" i="0" u="none" strike="noStrike">
                <a:solidFill>
                  <a:srgbClr val="000000"/>
                </a:solidFill>
                <a:latin typeface="Arial"/>
                <a:ea typeface="Arial"/>
                <a:cs typeface="Arial"/>
              </a:defRPr>
            </a:pPr>
            <a:endParaRPr lang="en-US"/>
          </a:p>
        </c:txPr>
        <c:crossAx val="198058136"/>
        <c:crosses val="autoZero"/>
        <c:auto val="0"/>
        <c:lblAlgn val="ctr"/>
        <c:lblOffset val="100"/>
        <c:noMultiLvlLbl val="0"/>
      </c:catAx>
      <c:valAx>
        <c:axId val="198058136"/>
        <c:scaling>
          <c:orientation val="minMax"/>
          <c:min val="2300"/>
        </c:scaling>
        <c:delete val="0"/>
        <c:axPos val="l"/>
        <c:majorGridlines>
          <c:spPr>
            <a:ln w="0">
              <a:solidFill>
                <a:srgbClr val="CCCCCC"/>
              </a:solidFill>
              <a:prstDash val="solid"/>
            </a:ln>
          </c:spPr>
        </c:majorGridlines>
        <c:title>
          <c:tx>
            <c:rich>
              <a:bodyPr/>
              <a:lstStyle/>
              <a:p>
                <a:pPr>
                  <a:defRPr sz="800" b="1" i="0" u="none" strike="noStrike">
                    <a:solidFill>
                      <a:srgbClr val="000000"/>
                    </a:solidFill>
                    <a:latin typeface="Arial"/>
                    <a:ea typeface="Arial"/>
                    <a:cs typeface="Arial"/>
                  </a:defRPr>
                </a:pPr>
                <a:r>
                  <a:rPr lang="en-US"/>
                  <a:t>MW</a:t>
                </a:r>
              </a:p>
            </c:rich>
          </c:tx>
          <c:layout/>
          <c:overlay val="0"/>
        </c:title>
        <c:numFmt formatCode="#,##0.########" sourceLinked="0"/>
        <c:majorTickMark val="out"/>
        <c:minorTickMark val="none"/>
        <c:tickLblPos val="nextTo"/>
        <c:spPr>
          <a:ln w="0">
            <a:solidFill>
              <a:srgbClr val="000000"/>
            </a:solidFill>
            <a:prstDash val="solid"/>
          </a:ln>
        </c:spPr>
        <c:txPr>
          <a:bodyPr/>
          <a:lstStyle/>
          <a:p>
            <a:pPr>
              <a:defRPr sz="800" b="0" i="0" u="none" strike="noStrike">
                <a:solidFill>
                  <a:srgbClr val="000000"/>
                </a:solidFill>
                <a:latin typeface="Arial"/>
                <a:ea typeface="Arial"/>
                <a:cs typeface="Arial"/>
              </a:defRPr>
            </a:pPr>
            <a:endParaRPr lang="en-US"/>
          </a:p>
        </c:txPr>
        <c:crossAx val="198057744"/>
        <c:crosses val="autoZero"/>
        <c:crossBetween val="between"/>
      </c:valAx>
      <c:spPr>
        <a:noFill/>
      </c:spPr>
    </c:plotArea>
    <c:legend>
      <c:legendPos val="t"/>
      <c:layout/>
      <c:overlay val="0"/>
      <c:spPr>
        <a:noFill/>
        <a:ln>
          <a:noFill/>
        </a:ln>
      </c:spPr>
      <c:txPr>
        <a:bodyPr/>
        <a:lstStyle/>
        <a:p>
          <a:pPr>
            <a:defRPr sz="800" b="0" i="0" u="none" strike="noStrike">
              <a:solidFill>
                <a:srgbClr val="000000"/>
              </a:solidFill>
              <a:latin typeface="Arial"/>
              <a:ea typeface="Arial"/>
              <a:cs typeface="Arial"/>
            </a:defRPr>
          </a:pPr>
          <a:endParaRPr lang="en-US"/>
        </a:p>
      </c:txPr>
    </c:legend>
    <c:plotVisOnly val="0"/>
    <c:dispBlanksAs val="gap"/>
    <c:showDLblsOverMax val="0"/>
  </c:chart>
  <c:spPr>
    <a:ln>
      <a:no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2/10/2021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2/10/2021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611945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808347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926708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3960160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2424381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1"/>
                </a:solidFill>
              </a:defRPr>
            </a:lvl1pPr>
            <a:lvl2pPr>
              <a:defRPr sz="1800">
                <a:solidFill>
                  <a:schemeClr val="tx1"/>
                </a:solidFill>
              </a:defRPr>
            </a:lvl2pPr>
            <a:lvl3pPr>
              <a:defRPr sz="1600">
                <a:solidFill>
                  <a:schemeClr val="tx1"/>
                </a:solidFill>
              </a:defRPr>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a:prstGeom prst="rect">
            <a:avLst/>
          </a:prstGeo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993568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921805863"/>
      </p:ext>
    </p:extLst>
  </p:cSld>
  <p:clrMap bg1="lt1" tx1="dk1" bg2="lt2" tx2="dk2" accent1="accent1" accent2="accent2" accent3="accent3" accent4="accent4" accent5="accent5" accent6="accent6" hlink="hlink" folHlink="folHlink"/>
  <p:sldLayoutIdLst>
    <p:sldLayoutId id="2147483663" r:id="rId1"/>
    <p:sldLayoutId id="2147483664"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content/wcm/key_documents_lists/189413/05.__New_SOL_Methodology_IROL_Assessment_ROS_09_03_2020.pdf"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www.ercot.com/calendar/2020/8/21/209816"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ercot.com/content/wcm/key_documents_lists/90055/Transmission_and_Security_Desk_Operating_Procedure.docx"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ercot.com/content/wcm/key_documents_lists/90055/Transmission_and_Security_Desk_Operating_Procedure.docx"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smtClean="0"/>
              <a:t>Improving Efficient Control of IRRs to Manage GTC Stability Limits</a:t>
            </a:r>
            <a:endParaRPr lang="en-US" dirty="0"/>
          </a:p>
        </p:txBody>
      </p:sp>
      <p:sp>
        <p:nvSpPr>
          <p:cNvPr id="3" name="Text Placeholder 2"/>
          <p:cNvSpPr>
            <a:spLocks noGrp="1"/>
          </p:cNvSpPr>
          <p:nvPr>
            <p:ph type="body" sz="quarter" idx="3"/>
          </p:nvPr>
        </p:nvSpPr>
        <p:spPr>
          <a:xfrm>
            <a:off x="3597878" y="4027932"/>
            <a:ext cx="4465283" cy="649224"/>
          </a:xfrm>
        </p:spPr>
        <p:txBody>
          <a:bodyPr/>
          <a:lstStyle/>
          <a:p>
            <a:r>
              <a:rPr lang="en-US" dirty="0" smtClean="0"/>
              <a:t>ERCOT</a:t>
            </a:r>
            <a:endParaRPr lang="en-US" dirty="0"/>
          </a:p>
        </p:txBody>
      </p:sp>
      <p:sp>
        <p:nvSpPr>
          <p:cNvPr id="4" name="Text Placeholder 2"/>
          <p:cNvSpPr>
            <a:spLocks noGrp="1"/>
          </p:cNvSpPr>
          <p:nvPr>
            <p:ph type="body" sz="quarter" idx="3"/>
          </p:nvPr>
        </p:nvSpPr>
        <p:spPr>
          <a:xfrm>
            <a:off x="3633900" y="4876800"/>
            <a:ext cx="4465283" cy="649224"/>
          </a:xfrm>
        </p:spPr>
        <p:txBody>
          <a:bodyPr/>
          <a:lstStyle/>
          <a:p>
            <a:r>
              <a:rPr lang="en-US" altLang="zh-CN" dirty="0" smtClean="0"/>
              <a:t>Feb</a:t>
            </a:r>
            <a:r>
              <a:rPr lang="en-US" dirty="0" smtClean="0"/>
              <a:t> 15, 2021</a:t>
            </a:r>
            <a:endParaRPr lang="en-US" dirty="0"/>
          </a:p>
        </p:txBody>
      </p:sp>
    </p:spTree>
    <p:extLst>
      <p:ext uri="{BB962C8B-B14F-4D97-AF65-F5344CB8AC3E}">
        <p14:creationId xmlns:p14="http://schemas.microsoft.com/office/powerpoint/2010/main" val="20800441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NTE Concept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32" name="Content Placeholder 2"/>
          <p:cNvSpPr>
            <a:spLocks noGrp="1"/>
          </p:cNvSpPr>
          <p:nvPr>
            <p:ph idx="1"/>
          </p:nvPr>
        </p:nvSpPr>
        <p:spPr>
          <a:xfrm>
            <a:off x="304800" y="1057848"/>
            <a:ext cx="8153399" cy="5266752"/>
          </a:xfrm>
        </p:spPr>
        <p:txBody>
          <a:bodyPr/>
          <a:lstStyle/>
          <a:p>
            <a:r>
              <a:rPr lang="en-US" sz="2000" dirty="0" smtClean="0"/>
              <a:t>Should </a:t>
            </a:r>
            <a:r>
              <a:rPr lang="en-US" sz="2000" dirty="0"/>
              <a:t>allow ERCOT to bind </a:t>
            </a:r>
            <a:r>
              <a:rPr lang="en-US" sz="2000" dirty="0" smtClean="0"/>
              <a:t>at a </a:t>
            </a:r>
            <a:r>
              <a:rPr lang="en-US" sz="2000" dirty="0"/>
              <a:t>higher limit, resulting in more MW production from IRRs behind IROL when binding</a:t>
            </a:r>
          </a:p>
          <a:p>
            <a:pPr lvl="1"/>
            <a:r>
              <a:rPr lang="en-US" sz="1800" dirty="0" smtClean="0"/>
              <a:t>Allows </a:t>
            </a:r>
            <a:r>
              <a:rPr lang="en-US" sz="1800" dirty="0"/>
              <a:t>for fewer time intervals of low prices behind the constraints</a:t>
            </a:r>
          </a:p>
          <a:p>
            <a:r>
              <a:rPr lang="en-US" sz="2000" dirty="0" smtClean="0"/>
              <a:t>Keeps </a:t>
            </a:r>
            <a:r>
              <a:rPr lang="en-US" sz="2000" dirty="0"/>
              <a:t>ERCOT from exceeding SOLs and IROLs</a:t>
            </a:r>
          </a:p>
          <a:p>
            <a:r>
              <a:rPr lang="en-US" sz="2000" dirty="0"/>
              <a:t>More efficient way of meeting reliability requirements, especially when </a:t>
            </a:r>
            <a:r>
              <a:rPr lang="en-US" sz="2000" dirty="0" smtClean="0"/>
              <a:t>GTC limit constraints </a:t>
            </a:r>
            <a:r>
              <a:rPr lang="en-US" sz="2000" dirty="0"/>
              <a:t>are binding</a:t>
            </a:r>
          </a:p>
          <a:p>
            <a:r>
              <a:rPr lang="en-US" sz="2000" dirty="0" smtClean="0"/>
              <a:t>Additional advantages to real-time operations</a:t>
            </a:r>
            <a:endParaRPr lang="en-US" sz="2000" dirty="0"/>
          </a:p>
          <a:p>
            <a:pPr lvl="1"/>
            <a:r>
              <a:rPr lang="en-US" sz="1400" dirty="0"/>
              <a:t>Requires less operator attention</a:t>
            </a:r>
          </a:p>
          <a:p>
            <a:pPr lvl="1"/>
            <a:r>
              <a:rPr lang="en-US" sz="1400" dirty="0"/>
              <a:t>Provides greater certainty in managing flow </a:t>
            </a:r>
            <a:endParaRPr lang="en-US" sz="1400" dirty="0" smtClean="0"/>
          </a:p>
        </p:txBody>
      </p:sp>
    </p:spTree>
    <p:extLst>
      <p:ext uri="{BB962C8B-B14F-4D97-AF65-F5344CB8AC3E}">
        <p14:creationId xmlns:p14="http://schemas.microsoft.com/office/powerpoint/2010/main" val="25411337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NTE Concept Example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32" name="Content Placeholder 2"/>
          <p:cNvSpPr>
            <a:spLocks noGrp="1"/>
          </p:cNvSpPr>
          <p:nvPr>
            <p:ph idx="1"/>
          </p:nvPr>
        </p:nvSpPr>
        <p:spPr>
          <a:xfrm>
            <a:off x="241736" y="1057848"/>
            <a:ext cx="6593993" cy="5266752"/>
          </a:xfrm>
        </p:spPr>
        <p:txBody>
          <a:bodyPr/>
          <a:lstStyle/>
          <a:p>
            <a:pPr marL="457200" lvl="1" indent="0">
              <a:buNone/>
            </a:pPr>
            <a:endParaRPr lang="en-US" sz="1400" dirty="0" smtClean="0"/>
          </a:p>
          <a:p>
            <a:pPr marL="457200" lvl="1" indent="0">
              <a:buNone/>
            </a:pPr>
            <a:endParaRPr lang="en-US" sz="1400" dirty="0" smtClean="0"/>
          </a:p>
        </p:txBody>
      </p:sp>
      <p:pic>
        <p:nvPicPr>
          <p:cNvPr id="1026" name="Picture 2"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008" y="1080403"/>
            <a:ext cx="8516183"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89218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of NTE Concept</a:t>
            </a:r>
            <a:endParaRPr lang="en-US" dirty="0">
              <a:solidFill>
                <a:srgbClr val="FF0000"/>
              </a:solidFill>
            </a:endParaRPr>
          </a:p>
        </p:txBody>
      </p:sp>
      <p:sp>
        <p:nvSpPr>
          <p:cNvPr id="3" name="Content Placeholder 2"/>
          <p:cNvSpPr>
            <a:spLocks noGrp="1"/>
          </p:cNvSpPr>
          <p:nvPr>
            <p:ph idx="1"/>
          </p:nvPr>
        </p:nvSpPr>
        <p:spPr>
          <a:xfrm>
            <a:off x="266700" y="4774287"/>
            <a:ext cx="8534400" cy="5052221"/>
          </a:xfrm>
        </p:spPr>
        <p:txBody>
          <a:bodyPr/>
          <a:lstStyle/>
          <a:p>
            <a:endParaRPr lang="en-US" sz="1800" dirty="0" smtClean="0"/>
          </a:p>
          <a:p>
            <a:r>
              <a:rPr lang="en-US" sz="1800" dirty="0" smtClean="0"/>
              <a:t>Post-processing is needed to override SBBH signal when NTE is triggered</a:t>
            </a:r>
          </a:p>
          <a:p>
            <a:r>
              <a:rPr lang="en-US" sz="1800" dirty="0" smtClean="0"/>
              <a:t>SCED in </a:t>
            </a:r>
            <a:r>
              <a:rPr lang="en-US" sz="1800" dirty="0" smtClean="0">
                <a:solidFill>
                  <a:srgbClr val="FF0000"/>
                </a:solidFill>
              </a:rPr>
              <a:t>MMS</a:t>
            </a:r>
            <a:r>
              <a:rPr lang="en-US" sz="1800" dirty="0" smtClean="0"/>
              <a:t> will remain unchanged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pic>
        <p:nvPicPr>
          <p:cNvPr id="8" name="Picture 7"/>
          <p:cNvPicPr>
            <a:picLocks noChangeAspect="1"/>
          </p:cNvPicPr>
          <p:nvPr/>
        </p:nvPicPr>
        <p:blipFill>
          <a:blip r:embed="rId2"/>
          <a:stretch>
            <a:fillRect/>
          </a:stretch>
        </p:blipFill>
        <p:spPr>
          <a:xfrm>
            <a:off x="914400" y="799764"/>
            <a:ext cx="6934200" cy="3936759"/>
          </a:xfrm>
          <a:prstGeom prst="rect">
            <a:avLst/>
          </a:prstGeom>
        </p:spPr>
      </p:pic>
    </p:spTree>
    <p:extLst>
      <p:ext uri="{BB962C8B-B14F-4D97-AF65-F5344CB8AC3E}">
        <p14:creationId xmlns:p14="http://schemas.microsoft.com/office/powerpoint/2010/main" val="23613800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Following BP </a:t>
            </a:r>
            <a:r>
              <a:rPr lang="en-US" altLang="zh-CN" dirty="0" smtClean="0"/>
              <a:t>once NTE is Implemented</a:t>
            </a:r>
            <a:endParaRPr lang="en-US" dirty="0"/>
          </a:p>
        </p:txBody>
      </p:sp>
      <p:sp>
        <p:nvSpPr>
          <p:cNvPr id="3" name="Content Placeholder 2"/>
          <p:cNvSpPr>
            <a:spLocks noGrp="1"/>
          </p:cNvSpPr>
          <p:nvPr>
            <p:ph idx="1"/>
          </p:nvPr>
        </p:nvSpPr>
        <p:spPr/>
        <p:txBody>
          <a:bodyPr/>
          <a:lstStyle/>
          <a:p>
            <a:r>
              <a:rPr lang="en-US" sz="1800" dirty="0" smtClean="0"/>
              <a:t>Current SBBH is issued to Resources in cases where </a:t>
            </a:r>
            <a:r>
              <a:rPr lang="en-US" sz="1800" dirty="0"/>
              <a:t>the Nodal LMP is aligned with the BP MW on the Resource EOC, </a:t>
            </a:r>
            <a:r>
              <a:rPr lang="en-US" sz="1800" dirty="0" smtClean="0"/>
              <a:t>and </a:t>
            </a:r>
            <a:r>
              <a:rPr lang="en-US" sz="1800" dirty="0"/>
              <a:t>that the expansion of SBBH to the NTE approach will also include issuing an SBBH to Resources in cases where the Nodal LMP is </a:t>
            </a:r>
            <a:r>
              <a:rPr lang="en-US" sz="1800" b="1" i="1" u="sng" dirty="0"/>
              <a:t>not</a:t>
            </a:r>
            <a:r>
              <a:rPr lang="en-US" sz="1800" dirty="0"/>
              <a:t> aligned with the BP MW on the Resource EOC</a:t>
            </a:r>
            <a:endParaRPr lang="en-US" sz="1800" dirty="0" smtClean="0"/>
          </a:p>
          <a:p>
            <a:r>
              <a:rPr lang="en-US" sz="1800" dirty="0" smtClean="0"/>
              <a:t>According to Protocol 6.5.7.4 and 6.6.5.4,  ERCOT expects </a:t>
            </a:r>
            <a:r>
              <a:rPr lang="fr-FR" sz="1800" dirty="0" smtClean="0"/>
              <a:t>IRR </a:t>
            </a:r>
            <a:r>
              <a:rPr lang="fr-FR" sz="1800" dirty="0" err="1"/>
              <a:t>Generation</a:t>
            </a:r>
            <a:r>
              <a:rPr lang="fr-FR" sz="1800" dirty="0"/>
              <a:t> Resource </a:t>
            </a:r>
            <a:r>
              <a:rPr lang="fr-FR" sz="1800" dirty="0" smtClean="0"/>
              <a:t>to </a:t>
            </a:r>
            <a:r>
              <a:rPr lang="fr-FR" sz="1800" dirty="0" err="1" smtClean="0"/>
              <a:t>follow</a:t>
            </a:r>
            <a:r>
              <a:rPr lang="fr-FR" sz="1800" dirty="0" smtClean="0"/>
              <a:t> Base </a:t>
            </a:r>
            <a:r>
              <a:rPr lang="fr-FR" sz="1800" dirty="0"/>
              <a:t>Point </a:t>
            </a:r>
            <a:r>
              <a:rPr lang="fr-FR" sz="1800" dirty="0" smtClean="0"/>
              <a:t>once NTE </a:t>
            </a:r>
            <a:r>
              <a:rPr lang="fr-FR" sz="1800" dirty="0" err="1" smtClean="0"/>
              <a:t>is</a:t>
            </a:r>
            <a:r>
              <a:rPr lang="fr-FR" sz="1800" dirty="0" smtClean="0"/>
              <a:t> </a:t>
            </a:r>
            <a:r>
              <a:rPr lang="fr-FR" sz="1800" dirty="0" err="1" smtClean="0"/>
              <a:t>implemented</a:t>
            </a:r>
            <a:r>
              <a:rPr lang="fr-FR" sz="1800" dirty="0" smtClean="0"/>
              <a:t>.</a:t>
            </a:r>
          </a:p>
          <a:p>
            <a:pPr lvl="1"/>
            <a:r>
              <a:rPr lang="fr-FR" sz="1800" dirty="0" smtClean="0"/>
              <a:t>The </a:t>
            </a:r>
            <a:r>
              <a:rPr lang="fr-FR" sz="1800" dirty="0" err="1" smtClean="0"/>
              <a:t>benefits</a:t>
            </a:r>
            <a:r>
              <a:rPr lang="fr-FR" sz="1800" dirty="0" smtClean="0"/>
              <a:t> of NTE </a:t>
            </a:r>
            <a:r>
              <a:rPr lang="fr-FR" sz="1800" dirty="0" err="1" smtClean="0"/>
              <a:t>can</a:t>
            </a:r>
            <a:r>
              <a:rPr lang="fr-FR" sz="1800" dirty="0" smtClean="0"/>
              <a:t> </a:t>
            </a:r>
            <a:r>
              <a:rPr lang="fr-FR" sz="1800" dirty="0" err="1" smtClean="0"/>
              <a:t>be</a:t>
            </a:r>
            <a:r>
              <a:rPr lang="fr-FR" sz="1800" dirty="0" smtClean="0"/>
              <a:t> </a:t>
            </a:r>
            <a:r>
              <a:rPr lang="fr-FR" sz="1800" dirty="0" err="1" smtClean="0"/>
              <a:t>maximized</a:t>
            </a:r>
            <a:r>
              <a:rPr lang="fr-FR" sz="1800" dirty="0" smtClean="0"/>
              <a:t> </a:t>
            </a:r>
            <a:r>
              <a:rPr lang="fr-FR" sz="1800" dirty="0" err="1" smtClean="0"/>
              <a:t>only</a:t>
            </a:r>
            <a:r>
              <a:rPr lang="fr-FR" sz="1800" dirty="0" smtClean="0"/>
              <a:t> </a:t>
            </a:r>
            <a:r>
              <a:rPr lang="fr-FR" sz="1800" dirty="0" err="1" smtClean="0"/>
              <a:t>when</a:t>
            </a:r>
            <a:r>
              <a:rPr lang="fr-FR" sz="1800" dirty="0" smtClean="0"/>
              <a:t> </a:t>
            </a:r>
            <a:r>
              <a:rPr lang="fr-FR" sz="1800" dirty="0" err="1" smtClean="0"/>
              <a:t>each</a:t>
            </a:r>
            <a:r>
              <a:rPr lang="fr-FR" sz="1800" dirty="0" smtClean="0"/>
              <a:t> </a:t>
            </a:r>
            <a:r>
              <a:rPr lang="fr-FR" sz="1800" dirty="0" err="1" smtClean="0"/>
              <a:t>individual</a:t>
            </a:r>
            <a:r>
              <a:rPr lang="fr-FR" sz="1800" dirty="0" smtClean="0"/>
              <a:t> IRR </a:t>
            </a:r>
            <a:r>
              <a:rPr lang="fr-FR" sz="1800" dirty="0" err="1" smtClean="0"/>
              <a:t>resource</a:t>
            </a:r>
            <a:r>
              <a:rPr lang="fr-FR" sz="1800" dirty="0" smtClean="0"/>
              <a:t> </a:t>
            </a:r>
            <a:r>
              <a:rPr lang="fr-FR" sz="1800" dirty="0" err="1" smtClean="0"/>
              <a:t>behind</a:t>
            </a:r>
            <a:r>
              <a:rPr lang="fr-FR" sz="1800" dirty="0" smtClean="0"/>
              <a:t> the GTC </a:t>
            </a:r>
            <a:r>
              <a:rPr lang="fr-FR" sz="1800" dirty="0" err="1" smtClean="0"/>
              <a:t>follows</a:t>
            </a:r>
            <a:r>
              <a:rPr lang="fr-FR" sz="1800" dirty="0" smtClean="0"/>
              <a:t> </a:t>
            </a:r>
            <a:r>
              <a:rPr lang="fr-FR" sz="1800" dirty="0" err="1" smtClean="0"/>
              <a:t>its</a:t>
            </a:r>
            <a:r>
              <a:rPr lang="fr-FR" sz="1800" dirty="0" smtClean="0"/>
              <a:t> BP.</a:t>
            </a:r>
          </a:p>
          <a:p>
            <a:pPr lvl="1"/>
            <a:r>
              <a:rPr lang="fr-FR" sz="1800" dirty="0" err="1"/>
              <a:t>Operators</a:t>
            </a:r>
            <a:r>
              <a:rPr lang="fr-FR" sz="1800" dirty="0"/>
              <a:t> </a:t>
            </a:r>
            <a:r>
              <a:rPr lang="fr-FR" sz="1800" dirty="0" err="1"/>
              <a:t>may</a:t>
            </a:r>
            <a:r>
              <a:rPr lang="fr-FR" sz="1800" dirty="0"/>
              <a:t> have to </a:t>
            </a:r>
            <a:r>
              <a:rPr lang="fr-FR" sz="1800" dirty="0" err="1"/>
              <a:t>reduce</a:t>
            </a:r>
            <a:r>
              <a:rPr lang="fr-FR" sz="1800" dirty="0"/>
              <a:t> the discount factor </a:t>
            </a:r>
            <a:r>
              <a:rPr lang="fr-FR" sz="1800" dirty="0" smtClean="0"/>
              <a:t>to </a:t>
            </a:r>
            <a:r>
              <a:rPr lang="fr-FR" sz="1800" dirty="0" err="1" smtClean="0"/>
              <a:t>accomodate</a:t>
            </a:r>
            <a:r>
              <a:rPr lang="fr-FR" sz="1800" dirty="0" smtClean="0"/>
              <a:t> </a:t>
            </a:r>
            <a:r>
              <a:rPr lang="fr-FR" sz="1800" dirty="0"/>
              <a:t>the </a:t>
            </a:r>
            <a:r>
              <a:rPr lang="fr-FR" sz="1800" dirty="0" err="1" smtClean="0"/>
              <a:t>expected</a:t>
            </a:r>
            <a:r>
              <a:rPr lang="fr-FR" sz="1800" dirty="0" smtClean="0"/>
              <a:t> over-</a:t>
            </a:r>
            <a:r>
              <a:rPr lang="fr-FR" sz="1800" dirty="0" err="1" smtClean="0"/>
              <a:t>generation</a:t>
            </a:r>
            <a:r>
              <a:rPr lang="fr-FR" sz="1800" dirty="0" smtClean="0"/>
              <a:t> </a:t>
            </a:r>
            <a:r>
              <a:rPr lang="fr-FR" sz="1800" dirty="0" err="1"/>
              <a:t>above</a:t>
            </a:r>
            <a:r>
              <a:rPr lang="fr-FR" sz="1800" dirty="0"/>
              <a:t> BP</a:t>
            </a:r>
            <a:r>
              <a:rPr lang="fr-FR" sz="1800" dirty="0" smtClean="0"/>
              <a:t>.</a:t>
            </a:r>
          </a:p>
          <a:p>
            <a:pPr lvl="1"/>
            <a:r>
              <a:rPr lang="fr-FR" sz="1800" dirty="0" smtClean="0"/>
              <a:t>A large over-</a:t>
            </a:r>
            <a:r>
              <a:rPr lang="fr-FR" sz="1800" dirty="0" err="1" smtClean="0"/>
              <a:t>generation</a:t>
            </a:r>
            <a:r>
              <a:rPr lang="fr-FR" sz="1800" dirty="0" smtClean="0"/>
              <a:t> </a:t>
            </a:r>
            <a:r>
              <a:rPr lang="fr-FR" sz="1800" dirty="0" err="1" smtClean="0"/>
              <a:t>above</a:t>
            </a:r>
            <a:r>
              <a:rPr lang="fr-FR" sz="1800" dirty="0" smtClean="0"/>
              <a:t> the BP for an IRR </a:t>
            </a:r>
            <a:r>
              <a:rPr lang="fr-FR" sz="1800" dirty="0" err="1"/>
              <a:t>behind</a:t>
            </a:r>
            <a:r>
              <a:rPr lang="fr-FR" sz="1800" dirty="0"/>
              <a:t> the GTC </a:t>
            </a:r>
            <a:r>
              <a:rPr lang="fr-FR" sz="1800" dirty="0" err="1" smtClean="0"/>
              <a:t>when</a:t>
            </a:r>
            <a:r>
              <a:rPr lang="fr-FR" sz="1800" dirty="0" smtClean="0"/>
              <a:t> SBBH flag </a:t>
            </a:r>
            <a:r>
              <a:rPr lang="fr-FR" sz="1800" dirty="0" err="1" smtClean="0"/>
              <a:t>is</a:t>
            </a:r>
            <a:r>
              <a:rPr lang="fr-FR" sz="1800" dirty="0" smtClean="0"/>
              <a:t> set </a:t>
            </a:r>
            <a:r>
              <a:rPr lang="fr-FR" sz="1800" dirty="0" err="1" smtClean="0"/>
              <a:t>may</a:t>
            </a:r>
            <a:r>
              <a:rPr lang="fr-FR" sz="1800" dirty="0" smtClean="0"/>
              <a:t> </a:t>
            </a:r>
            <a:r>
              <a:rPr lang="fr-FR" sz="1800" dirty="0" err="1" smtClean="0"/>
              <a:t>threaten</a:t>
            </a:r>
            <a:r>
              <a:rPr lang="fr-FR" sz="1800" dirty="0" smtClean="0"/>
              <a:t> the </a:t>
            </a:r>
            <a:r>
              <a:rPr lang="fr-FR" sz="1800" dirty="0" err="1" smtClean="0"/>
              <a:t>grid</a:t>
            </a:r>
            <a:r>
              <a:rPr lang="fr-FR" sz="1800" dirty="0" smtClean="0"/>
              <a:t> </a:t>
            </a:r>
            <a:r>
              <a:rPr lang="fr-FR" sz="1800" dirty="0" err="1" smtClean="0"/>
              <a:t>reliability</a:t>
            </a:r>
            <a:r>
              <a:rPr lang="fr-FR" sz="1800" dirty="0" smtClean="0"/>
              <a:t>, and </a:t>
            </a:r>
            <a:r>
              <a:rPr lang="fr-FR" sz="1800" dirty="0" err="1" smtClean="0"/>
              <a:t>could</a:t>
            </a:r>
            <a:r>
              <a:rPr lang="fr-FR" sz="1800" dirty="0" smtClean="0"/>
              <a:t> </a:t>
            </a:r>
            <a:r>
              <a:rPr lang="fr-FR" sz="1800" dirty="0" err="1" smtClean="0"/>
              <a:t>run</a:t>
            </a:r>
            <a:r>
              <a:rPr lang="fr-FR" sz="1800" dirty="0" smtClean="0"/>
              <a:t> </a:t>
            </a:r>
            <a:r>
              <a:rPr lang="fr-FR" sz="1800" dirty="0" err="1" smtClean="0"/>
              <a:t>into</a:t>
            </a:r>
            <a:r>
              <a:rPr lang="fr-FR" sz="1800" dirty="0" smtClean="0"/>
              <a:t> a </a:t>
            </a:r>
            <a:r>
              <a:rPr lang="fr-FR" sz="1800" dirty="0" err="1" smtClean="0"/>
              <a:t>risk</a:t>
            </a:r>
            <a:r>
              <a:rPr lang="fr-FR" sz="1800" dirty="0" smtClean="0"/>
              <a:t> of </a:t>
            </a:r>
            <a:r>
              <a:rPr lang="fr-FR" sz="1800" dirty="0" err="1" smtClean="0"/>
              <a:t>being</a:t>
            </a:r>
            <a:r>
              <a:rPr lang="fr-FR" sz="1800" dirty="0" smtClean="0"/>
              <a:t> </a:t>
            </a:r>
            <a:r>
              <a:rPr lang="fr-FR" sz="1800" dirty="0" err="1" smtClean="0"/>
              <a:t>instructed</a:t>
            </a:r>
            <a:r>
              <a:rPr lang="fr-FR" sz="1800" dirty="0" smtClean="0"/>
              <a:t> to </a:t>
            </a:r>
            <a:r>
              <a:rPr lang="fr-FR" sz="1800" dirty="0" err="1" smtClean="0"/>
              <a:t>be</a:t>
            </a:r>
            <a:r>
              <a:rPr lang="fr-FR" sz="1800" dirty="0" smtClean="0"/>
              <a:t> </a:t>
            </a:r>
            <a:r>
              <a:rPr lang="fr-FR" sz="1800" dirty="0" err="1" smtClean="0"/>
              <a:t>disconnected</a:t>
            </a:r>
            <a:r>
              <a:rPr lang="fr-FR" sz="1800" dirty="0" smtClean="0"/>
              <a:t> </a:t>
            </a:r>
            <a:r>
              <a:rPr lang="fr-FR" sz="1800" dirty="0" err="1" smtClean="0"/>
              <a:t>from</a:t>
            </a:r>
            <a:r>
              <a:rPr lang="fr-FR" sz="1800" dirty="0" smtClean="0"/>
              <a:t> the </a:t>
            </a:r>
            <a:r>
              <a:rPr lang="fr-FR" sz="1800" dirty="0" err="1" smtClean="0"/>
              <a:t>grid</a:t>
            </a:r>
            <a:r>
              <a:rPr lang="fr-FR" sz="1800" dirty="0" smtClean="0"/>
              <a:t>. </a:t>
            </a:r>
          </a:p>
          <a:p>
            <a:pPr lvl="1"/>
            <a:endParaRPr lang="fr-FR" sz="1400" dirty="0" smtClean="0"/>
          </a:p>
          <a:p>
            <a:pPr marL="0" indent="0">
              <a:buNone/>
            </a:pPr>
            <a:endParaRPr lang="fr-FR" sz="1400" dirty="0" smtClean="0"/>
          </a:p>
          <a:p>
            <a:pPr marL="0" indent="0">
              <a:buNone/>
            </a:pPr>
            <a:endParaRPr lang="fr-FR" sz="1400" dirty="0"/>
          </a:p>
          <a:p>
            <a:pPr marL="0" indent="0">
              <a:buNone/>
            </a:pPr>
            <a:endParaRPr lang="en-US" sz="1400" dirty="0"/>
          </a:p>
          <a:p>
            <a:pPr marL="0" indent="0">
              <a:buNone/>
            </a:pPr>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8913486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Transmission and </a:t>
            </a:r>
            <a:r>
              <a:rPr lang="en-US" sz="2000" dirty="0" smtClean="0"/>
              <a:t>Security Desk </a:t>
            </a:r>
            <a:r>
              <a:rPr lang="en-US" sz="2000" i="1" dirty="0"/>
              <a:t>OPERATING PROCEDURE</a:t>
            </a:r>
            <a:r>
              <a:rPr lang="en-US" sz="2000" dirty="0"/>
              <a:t/>
            </a:r>
            <a:br>
              <a:rPr lang="en-US" sz="2000" dirty="0"/>
            </a:br>
            <a:r>
              <a:rPr lang="en-US" sz="2000" dirty="0"/>
              <a:t/>
            </a:r>
            <a:br>
              <a:rPr lang="en-US" sz="2000" dirty="0"/>
            </a:b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003067578"/>
              </p:ext>
            </p:extLst>
          </p:nvPr>
        </p:nvGraphicFramePr>
        <p:xfrm>
          <a:off x="1371600" y="1066800"/>
          <a:ext cx="6096000" cy="2931160"/>
        </p:xfrm>
        <a:graphic>
          <a:graphicData uri="http://schemas.openxmlformats.org/drawingml/2006/table">
            <a:tbl>
              <a:tblPr firstRow="1" bandRow="1">
                <a:tableStyleId>{5C22544A-7EE6-4342-B048-85BDC9FD1C3A}</a:tableStyleId>
              </a:tblPr>
              <a:tblGrid>
                <a:gridCol w="1676400"/>
                <a:gridCol w="4419600"/>
              </a:tblGrid>
              <a:tr h="370840">
                <a:tc>
                  <a:txBody>
                    <a:bodyPr/>
                    <a:lstStyle/>
                    <a:p>
                      <a:r>
                        <a:rPr lang="en-US" dirty="0" smtClean="0"/>
                        <a:t>Situation</a:t>
                      </a:r>
                      <a:endParaRPr lang="en-US" dirty="0"/>
                    </a:p>
                  </a:txBody>
                  <a:tcPr/>
                </a:tc>
                <a:tc>
                  <a:txBody>
                    <a:bodyPr/>
                    <a:lstStyle/>
                    <a:p>
                      <a:endParaRPr lang="en-US" dirty="0"/>
                    </a:p>
                  </a:txBody>
                  <a:tcPr/>
                </a:tc>
              </a:tr>
              <a:tr h="370840">
                <a:tc>
                  <a:txBody>
                    <a:bodyPr/>
                    <a:lstStyle/>
                    <a:p>
                      <a:r>
                        <a:rPr lang="en-US" sz="1200" b="1" kern="1200" dirty="0" smtClean="0">
                          <a:solidFill>
                            <a:schemeClr val="dk1"/>
                          </a:solidFill>
                          <a:effectLst/>
                          <a:latin typeface="+mn-lt"/>
                          <a:ea typeface="+mn-ea"/>
                          <a:cs typeface="+mn-cs"/>
                        </a:rPr>
                        <a:t>IF:</a:t>
                      </a:r>
                      <a:endParaRPr lang="en-US" sz="1200" kern="1200" dirty="0" smtClean="0">
                        <a:solidFill>
                          <a:schemeClr val="dk1"/>
                        </a:solidFill>
                        <a:effectLst/>
                        <a:latin typeface="+mn-lt"/>
                        <a:ea typeface="+mn-ea"/>
                        <a:cs typeface="+mn-cs"/>
                      </a:endParaRPr>
                    </a:p>
                    <a:p>
                      <a:pPr lvl="0"/>
                      <a:r>
                        <a:rPr lang="en-US" sz="1200" kern="1200" dirty="0" smtClean="0">
                          <a:solidFill>
                            <a:schemeClr val="dk1"/>
                          </a:solidFill>
                          <a:effectLst/>
                          <a:latin typeface="+mn-lt"/>
                          <a:ea typeface="+mn-ea"/>
                          <a:cs typeface="+mn-cs"/>
                        </a:rPr>
                        <a:t>BASECASE PNHNDL is approaching 92%;</a:t>
                      </a:r>
                    </a:p>
                    <a:p>
                      <a:endParaRPr lang="en-US" sz="1200" dirty="0"/>
                    </a:p>
                  </a:txBody>
                  <a:tcPr/>
                </a:tc>
                <a:tc>
                  <a:txBody>
                    <a:bodyPr/>
                    <a:lstStyle/>
                    <a:p>
                      <a:r>
                        <a:rPr lang="en-US" sz="1200" b="1" kern="1200" dirty="0" smtClean="0">
                          <a:solidFill>
                            <a:schemeClr val="dk1"/>
                          </a:solidFill>
                          <a:effectLst/>
                          <a:latin typeface="+mn-lt"/>
                          <a:ea typeface="+mn-ea"/>
                          <a:cs typeface="+mn-cs"/>
                        </a:rPr>
                        <a:t>THEN:</a:t>
                      </a:r>
                      <a:endParaRPr lang="en-US" sz="1200" kern="1200" dirty="0" smtClean="0">
                        <a:solidFill>
                          <a:schemeClr val="dk1"/>
                        </a:solidFill>
                        <a:effectLst/>
                        <a:latin typeface="+mn-lt"/>
                        <a:ea typeface="+mn-ea"/>
                        <a:cs typeface="+mn-cs"/>
                      </a:endParaRPr>
                    </a:p>
                    <a:p>
                      <a:pPr lvl="0"/>
                      <a:r>
                        <a:rPr lang="en-US" sz="1200" kern="1200" dirty="0" smtClean="0">
                          <a:solidFill>
                            <a:schemeClr val="dk1"/>
                          </a:solidFill>
                          <a:effectLst/>
                          <a:latin typeface="+mn-lt"/>
                          <a:ea typeface="+mn-ea"/>
                          <a:cs typeface="+mn-cs"/>
                        </a:rPr>
                        <a:t>Tighten constraint to at least 85%,</a:t>
                      </a:r>
                    </a:p>
                    <a:p>
                      <a:pPr lvl="0"/>
                      <a:r>
                        <a:rPr lang="en-US" sz="1200" kern="1200" dirty="0" smtClean="0">
                          <a:solidFill>
                            <a:schemeClr val="dk1"/>
                          </a:solidFill>
                          <a:effectLst/>
                          <a:latin typeface="+mn-lt"/>
                          <a:ea typeface="+mn-ea"/>
                          <a:cs typeface="+mn-cs"/>
                        </a:rPr>
                        <a:t>Rerun SCED,</a:t>
                      </a:r>
                    </a:p>
                    <a:p>
                      <a:pPr lvl="0"/>
                      <a:r>
                        <a:rPr lang="en-US" sz="1200" kern="1200" dirty="0" smtClean="0">
                          <a:solidFill>
                            <a:schemeClr val="dk1"/>
                          </a:solidFill>
                          <a:effectLst/>
                          <a:latin typeface="+mn-lt"/>
                          <a:ea typeface="+mn-ea"/>
                          <a:cs typeface="+mn-cs"/>
                        </a:rPr>
                        <a:t>Call QSEs beginning with those which have the largest IRR base point deviations and issue Operating Instruction as appropriate.</a:t>
                      </a:r>
                    </a:p>
                    <a:p>
                      <a:endParaRPr lang="en-US" sz="1200" dirty="0"/>
                    </a:p>
                  </a:txBody>
                  <a:tcPr/>
                </a:tc>
              </a:tr>
              <a:tr h="370840">
                <a:tc>
                  <a:txBody>
                    <a:bodyPr/>
                    <a:lstStyle/>
                    <a:p>
                      <a:r>
                        <a:rPr lang="en-US" sz="1200" b="1" kern="1200" dirty="0" smtClean="0">
                          <a:solidFill>
                            <a:schemeClr val="dk1"/>
                          </a:solidFill>
                          <a:effectLst/>
                          <a:latin typeface="+mn-lt"/>
                          <a:ea typeface="+mn-ea"/>
                          <a:cs typeface="+mn-cs"/>
                        </a:rPr>
                        <a:t>IF:</a:t>
                      </a:r>
                      <a:endParaRPr lang="en-US" sz="1200" kern="1200" dirty="0" smtClean="0">
                        <a:solidFill>
                          <a:schemeClr val="dk1"/>
                        </a:solidFill>
                        <a:effectLst/>
                        <a:latin typeface="+mn-lt"/>
                        <a:ea typeface="+mn-ea"/>
                        <a:cs typeface="+mn-cs"/>
                      </a:endParaRPr>
                    </a:p>
                    <a:p>
                      <a:pPr lvl="0"/>
                      <a:r>
                        <a:rPr lang="en-US" sz="1200" kern="1200" dirty="0" smtClean="0">
                          <a:solidFill>
                            <a:schemeClr val="dk1"/>
                          </a:solidFill>
                          <a:effectLst/>
                          <a:latin typeface="+mn-lt"/>
                          <a:ea typeface="+mn-ea"/>
                          <a:cs typeface="+mn-cs"/>
                        </a:rPr>
                        <a:t>BASECASE PNHNDL is approaching 95%;</a:t>
                      </a:r>
                    </a:p>
                    <a:p>
                      <a:endParaRPr lang="en-US" sz="1200" dirty="0"/>
                    </a:p>
                  </a:txBody>
                  <a:tcPr/>
                </a:tc>
                <a:tc>
                  <a:txBody>
                    <a:bodyPr/>
                    <a:lstStyle/>
                    <a:p>
                      <a:r>
                        <a:rPr lang="en-US" sz="1200" b="1" kern="1200" dirty="0" smtClean="0">
                          <a:solidFill>
                            <a:schemeClr val="dk1"/>
                          </a:solidFill>
                          <a:effectLst/>
                          <a:latin typeface="+mn-lt"/>
                          <a:ea typeface="+mn-ea"/>
                          <a:cs typeface="+mn-cs"/>
                        </a:rPr>
                        <a:t>THEN:</a:t>
                      </a:r>
                      <a:endParaRPr lang="en-US" sz="1200" kern="1200" dirty="0" smtClean="0">
                        <a:solidFill>
                          <a:schemeClr val="dk1"/>
                        </a:solidFill>
                        <a:effectLst/>
                        <a:latin typeface="+mn-lt"/>
                        <a:ea typeface="+mn-ea"/>
                        <a:cs typeface="+mn-cs"/>
                      </a:endParaRPr>
                    </a:p>
                    <a:p>
                      <a:pPr lvl="0"/>
                      <a:r>
                        <a:rPr lang="en-US" sz="1200" kern="1200" dirty="0" smtClean="0">
                          <a:solidFill>
                            <a:schemeClr val="dk1"/>
                          </a:solidFill>
                          <a:effectLst/>
                          <a:latin typeface="+mn-lt"/>
                          <a:ea typeface="+mn-ea"/>
                          <a:cs typeface="+mn-cs"/>
                        </a:rPr>
                        <a:t>Instruct QSEs, beginning with those which continue to have the largest IRR base point deviation, to zero immediately (violate ramp rate), as long as exceedance exists</a:t>
                      </a:r>
                    </a:p>
                    <a:p>
                      <a:pPr lvl="0"/>
                      <a:r>
                        <a:rPr lang="en-US" sz="1200" kern="1200" dirty="0" smtClean="0">
                          <a:solidFill>
                            <a:schemeClr val="dk1"/>
                          </a:solidFill>
                          <a:effectLst/>
                          <a:latin typeface="+mn-lt"/>
                          <a:ea typeface="+mn-ea"/>
                          <a:cs typeface="+mn-cs"/>
                        </a:rPr>
                        <a:t>Issue electronic VDI as time permits,</a:t>
                      </a:r>
                    </a:p>
                    <a:p>
                      <a:r>
                        <a:rPr lang="en-US" sz="1200" kern="1200" dirty="0" smtClean="0">
                          <a:solidFill>
                            <a:schemeClr val="dk1"/>
                          </a:solidFill>
                          <a:effectLst/>
                          <a:latin typeface="+mn-lt"/>
                          <a:ea typeface="+mn-ea"/>
                          <a:cs typeface="+mn-cs"/>
                        </a:rPr>
                        <a:t>Confirm with Market Participant electronic VDI received.</a:t>
                      </a:r>
                      <a:r>
                        <a:rPr lang="en-US" sz="1200" b="1" kern="1200" dirty="0" smtClean="0">
                          <a:solidFill>
                            <a:schemeClr val="dk1"/>
                          </a:solidFill>
                          <a:effectLst/>
                          <a:latin typeface="+mn-lt"/>
                          <a:ea typeface="+mn-ea"/>
                          <a:cs typeface="+mn-cs"/>
                        </a:rPr>
                        <a:t> </a:t>
                      </a:r>
                      <a:endParaRPr lang="en-US" sz="1200" dirty="0"/>
                    </a:p>
                  </a:txBody>
                  <a:tcPr/>
                </a:tc>
              </a:tr>
            </a:tbl>
          </a:graphicData>
        </a:graphic>
      </p:graphicFrame>
      <p:sp>
        <p:nvSpPr>
          <p:cNvPr id="6" name="Rectangle 5"/>
          <p:cNvSpPr/>
          <p:nvPr/>
        </p:nvSpPr>
        <p:spPr>
          <a:xfrm>
            <a:off x="685800" y="4648200"/>
            <a:ext cx="7543800" cy="646331"/>
          </a:xfrm>
          <a:prstGeom prst="rect">
            <a:avLst/>
          </a:prstGeom>
        </p:spPr>
        <p:txBody>
          <a:bodyPr wrap="square">
            <a:spAutoFit/>
          </a:bodyPr>
          <a:lstStyle/>
          <a:p>
            <a:r>
              <a:rPr lang="en-US" dirty="0" smtClean="0"/>
              <a:t>When there is a risk for IROL exceedance, Operators may instruct QSEs with large IRR </a:t>
            </a:r>
            <a:r>
              <a:rPr lang="en-US" altLang="zh-CN" dirty="0" smtClean="0"/>
              <a:t>base point deviation to zero immediately</a:t>
            </a:r>
            <a:endParaRPr lang="en-US" dirty="0"/>
          </a:p>
        </p:txBody>
      </p:sp>
    </p:spTree>
    <p:extLst>
      <p:ext uri="{BB962C8B-B14F-4D97-AF65-F5344CB8AC3E}">
        <p14:creationId xmlns:p14="http://schemas.microsoft.com/office/powerpoint/2010/main" val="1145714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and Next Steps</a:t>
            </a:r>
            <a:endParaRPr lang="en-US"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
        <p:nvSpPr>
          <p:cNvPr id="6" name="Content Placeholder 2"/>
          <p:cNvSpPr>
            <a:spLocks noGrp="1"/>
          </p:cNvSpPr>
          <p:nvPr>
            <p:ph idx="1"/>
          </p:nvPr>
        </p:nvSpPr>
        <p:spPr>
          <a:xfrm>
            <a:off x="304800" y="990600"/>
            <a:ext cx="8763000" cy="5052221"/>
          </a:xfrm>
        </p:spPr>
        <p:txBody>
          <a:bodyPr/>
          <a:lstStyle/>
          <a:p>
            <a:r>
              <a:rPr lang="en-US" sz="2000" dirty="0" smtClean="0"/>
              <a:t>The NTE method will require all IRR units with shift factors greater than 0.02, behind a GTC to not exceed their SCED BP.</a:t>
            </a:r>
          </a:p>
          <a:p>
            <a:pPr lvl="1"/>
            <a:r>
              <a:rPr lang="en-US" sz="1800" dirty="0" smtClean="0"/>
              <a:t>Benefits</a:t>
            </a:r>
          </a:p>
          <a:p>
            <a:pPr lvl="2"/>
            <a:r>
              <a:rPr lang="en-US" sz="1400" dirty="0"/>
              <a:t>Keeps ERCOT from exceeding SOLs and IROLs</a:t>
            </a:r>
          </a:p>
          <a:p>
            <a:pPr lvl="2"/>
            <a:r>
              <a:rPr lang="en-US" sz="1400" dirty="0" smtClean="0"/>
              <a:t>More efficient dispatch</a:t>
            </a:r>
            <a:endParaRPr lang="en-US" sz="1400" dirty="0"/>
          </a:p>
          <a:p>
            <a:pPr lvl="2"/>
            <a:r>
              <a:rPr lang="en-US" sz="1400" dirty="0"/>
              <a:t>GTC constraints will bind at higher limit, resulting in fewer time intervals of low prices behind the constraints</a:t>
            </a:r>
          </a:p>
          <a:p>
            <a:pPr lvl="2"/>
            <a:r>
              <a:rPr lang="en-US" sz="1400" dirty="0"/>
              <a:t>Advantages to real-time operations</a:t>
            </a:r>
          </a:p>
          <a:p>
            <a:pPr lvl="3"/>
            <a:r>
              <a:rPr lang="en-US" sz="1100" dirty="0"/>
              <a:t>Requires less operator attention</a:t>
            </a:r>
          </a:p>
          <a:p>
            <a:pPr lvl="3"/>
            <a:r>
              <a:rPr lang="en-US" sz="1100" dirty="0"/>
              <a:t>Provides greater certainty in managing flow by restricting feasible region of IRR’s </a:t>
            </a:r>
            <a:r>
              <a:rPr lang="en-US" sz="1100" dirty="0" smtClean="0"/>
              <a:t>output</a:t>
            </a:r>
          </a:p>
          <a:p>
            <a:pPr lvl="1"/>
            <a:r>
              <a:rPr lang="en-US" sz="1800" dirty="0" smtClean="0"/>
              <a:t>Implementation will need to fit into project portfolio</a:t>
            </a:r>
          </a:p>
          <a:p>
            <a:r>
              <a:rPr lang="en-US" sz="2000" dirty="0" smtClean="0"/>
              <a:t>ERCOT is seeking comments and </a:t>
            </a:r>
            <a:r>
              <a:rPr lang="en-US" sz="2000" dirty="0"/>
              <a:t>feedback</a:t>
            </a:r>
            <a:r>
              <a:rPr lang="en-US" sz="2000" dirty="0" smtClean="0"/>
              <a:t> from Stakeholders for the implementation of NTE and next steps</a:t>
            </a:r>
          </a:p>
          <a:p>
            <a:r>
              <a:rPr lang="en-US" sz="2000" dirty="0"/>
              <a:t>Following this feedback, ERCOT will propose the SCR and Protocol Revisions necessary to implement the preferred solution, which can then be discussed further through the approval process</a:t>
            </a:r>
          </a:p>
        </p:txBody>
      </p:sp>
    </p:spTree>
    <p:extLst>
      <p:ext uri="{BB962C8B-B14F-4D97-AF65-F5344CB8AC3E}">
        <p14:creationId xmlns:p14="http://schemas.microsoft.com/office/powerpoint/2010/main" val="37483271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553" y="381000"/>
            <a:ext cx="8458200" cy="518318"/>
          </a:xfrm>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sz="2000" dirty="0" smtClean="0"/>
              <a:t>Introduction</a:t>
            </a:r>
          </a:p>
          <a:p>
            <a:pPr lvl="1"/>
            <a:r>
              <a:rPr lang="en-US" sz="1800" dirty="0" smtClean="0"/>
              <a:t>Generic Transmission Constraint (GTC) Overview</a:t>
            </a:r>
          </a:p>
          <a:p>
            <a:pPr lvl="1"/>
            <a:r>
              <a:rPr lang="en-US" sz="1800" dirty="0" smtClean="0"/>
              <a:t>Current Method of Managing GTC Flow</a:t>
            </a:r>
          </a:p>
          <a:p>
            <a:r>
              <a:rPr lang="en-US" sz="2000" dirty="0" smtClean="0"/>
              <a:t>Proposed Solution: Not-To-Exceed Method</a:t>
            </a:r>
          </a:p>
          <a:p>
            <a:pPr lvl="1"/>
            <a:r>
              <a:rPr lang="en-US" sz="1800" dirty="0" smtClean="0"/>
              <a:t>Benefits</a:t>
            </a:r>
          </a:p>
          <a:p>
            <a:pPr lvl="1"/>
            <a:r>
              <a:rPr lang="en-US" sz="1800" dirty="0" smtClean="0"/>
              <a:t>Implementation</a:t>
            </a:r>
          </a:p>
          <a:p>
            <a:pPr lvl="1"/>
            <a:r>
              <a:rPr lang="en-US" sz="1800" dirty="0" smtClean="0"/>
              <a:t>Other Considerations</a:t>
            </a:r>
          </a:p>
          <a:p>
            <a:r>
              <a:rPr lang="en-US" sz="2000" dirty="0" smtClean="0"/>
              <a:t>Summary and Next Steps</a:t>
            </a:r>
          </a:p>
          <a:p>
            <a:endParaRPr lang="en-US" sz="1800" dirty="0" smtClean="0"/>
          </a:p>
          <a:p>
            <a:pPr lvl="1"/>
            <a:endParaRPr lang="en-US" sz="1600" dirty="0" smtClean="0"/>
          </a:p>
          <a:p>
            <a:pPr lvl="1"/>
            <a:endParaRPr lang="en-US" sz="1600" dirty="0" smtClean="0"/>
          </a:p>
          <a:p>
            <a:pPr lvl="1"/>
            <a:endParaRPr lang="en-US" sz="1600" dirty="0" smtClean="0"/>
          </a:p>
          <a:p>
            <a:pPr lvl="1"/>
            <a:endParaRPr lang="en-US" sz="1600" dirty="0"/>
          </a:p>
          <a:p>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932921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553" y="381000"/>
            <a:ext cx="8458200" cy="518318"/>
          </a:xfrm>
        </p:spPr>
        <p:txBody>
          <a:bodyPr/>
          <a:lstStyle/>
          <a:p>
            <a:r>
              <a:rPr lang="en-US" dirty="0" smtClean="0"/>
              <a:t>GTC Background</a:t>
            </a:r>
            <a:endParaRPr lang="en-US" dirty="0"/>
          </a:p>
        </p:txBody>
      </p:sp>
      <p:sp>
        <p:nvSpPr>
          <p:cNvPr id="3" name="Content Placeholder 2"/>
          <p:cNvSpPr>
            <a:spLocks noGrp="1"/>
          </p:cNvSpPr>
          <p:nvPr>
            <p:ph idx="1"/>
          </p:nvPr>
        </p:nvSpPr>
        <p:spPr/>
        <p:txBody>
          <a:bodyPr/>
          <a:lstStyle/>
          <a:p>
            <a:r>
              <a:rPr lang="en-US" sz="1600" dirty="0"/>
              <a:t>Generic Transmission Constraints (GTCs): A transmission constraint made up of one or more grouped Transmission Elements that is used to constrain flow between geographic areas of ERCOT for the purpose of managing stability, voltage, and other constraints that cannot otherwise be modeled directly in ERCOT’s </a:t>
            </a:r>
            <a:r>
              <a:rPr lang="en-US" sz="1600" dirty="0" err="1"/>
              <a:t>powerflow</a:t>
            </a:r>
            <a:r>
              <a:rPr lang="en-US" sz="1600" dirty="0"/>
              <a:t> and contingency analysis applications</a:t>
            </a:r>
            <a:r>
              <a:rPr lang="en-US" sz="1600" dirty="0" smtClean="0"/>
              <a:t>.</a:t>
            </a:r>
          </a:p>
          <a:p>
            <a:r>
              <a:rPr lang="en-US" sz="1600" dirty="0" smtClean="0"/>
              <a:t>Each GTC is designed so that the appropriate Resources are controlled (as a result of the GTC) to protect against the stability phenomenon </a:t>
            </a:r>
          </a:p>
          <a:p>
            <a:pPr lvl="1"/>
            <a:r>
              <a:rPr lang="en-US" sz="1600" dirty="0" smtClean="0"/>
              <a:t>Some </a:t>
            </a:r>
            <a:r>
              <a:rPr lang="en-US" sz="1600" dirty="0"/>
              <a:t>GTCs have </a:t>
            </a:r>
            <a:r>
              <a:rPr lang="en-US" sz="1600" dirty="0" smtClean="0"/>
              <a:t>a closed interface (where all Resources behind the interface have a similar affect on the stability phenomenon) </a:t>
            </a:r>
            <a:r>
              <a:rPr lang="en-US" sz="1600" dirty="0"/>
              <a:t>while others </a:t>
            </a:r>
            <a:r>
              <a:rPr lang="en-US" sz="1600" dirty="0" smtClean="0"/>
              <a:t>are an open interface (where different Resources have a different impact on the stability phenomenon</a:t>
            </a:r>
            <a:r>
              <a:rPr lang="zh-CN" altLang="en-US" sz="1600" dirty="0" smtClean="0"/>
              <a:t>）</a:t>
            </a:r>
            <a:r>
              <a:rPr lang="en-US" sz="1600" dirty="0" smtClean="0"/>
              <a:t> </a:t>
            </a:r>
            <a:endParaRPr lang="en-US" sz="1600" dirty="0"/>
          </a:p>
          <a:p>
            <a:r>
              <a:rPr lang="en-US" sz="1600" dirty="0" smtClean="0"/>
              <a:t>From </a:t>
            </a:r>
            <a:r>
              <a:rPr lang="en-US" sz="1600" dirty="0"/>
              <a:t>GTC limit management perspective, a margin is desirable to be maintained so as to accommodate </a:t>
            </a:r>
            <a:r>
              <a:rPr lang="en-US" sz="1600" dirty="0" smtClean="0"/>
              <a:t>unaccounted factors when determining GTC limit, which include, but not limited to deviations </a:t>
            </a:r>
            <a:r>
              <a:rPr lang="en-US" sz="1600" dirty="0"/>
              <a:t>from base </a:t>
            </a:r>
            <a:r>
              <a:rPr lang="en-US" sz="1600" dirty="0" smtClean="0"/>
              <a:t>points</a:t>
            </a:r>
          </a:p>
          <a:p>
            <a:pPr lvl="1"/>
            <a:r>
              <a:rPr lang="en-US" sz="1400" dirty="0" smtClean="0"/>
              <a:t>For </a:t>
            </a:r>
            <a:r>
              <a:rPr lang="en-US" sz="1400" dirty="0"/>
              <a:t>those GTCs designated as </a:t>
            </a:r>
            <a:r>
              <a:rPr lang="en-US" sz="1400" dirty="0" smtClean="0"/>
              <a:t>IROLs </a:t>
            </a:r>
            <a:r>
              <a:rPr lang="en-US" sz="1400" dirty="0"/>
              <a:t>(Interconnection Reliability Operating Limits), a tighter control is needed to avoid IROL Exceedances in order to comply with NERC Requirement (</a:t>
            </a:r>
            <a:r>
              <a:rPr lang="en-US" sz="1400" dirty="0">
                <a:hlinkClick r:id="rId3"/>
              </a:rPr>
              <a:t>New ERCOT SOL Methodology - IROL Assessment</a:t>
            </a:r>
            <a:r>
              <a:rPr lang="en-US" sz="1400" dirty="0"/>
              <a:t>)</a:t>
            </a:r>
          </a:p>
          <a:p>
            <a:r>
              <a:rPr lang="en-US" sz="1600" dirty="0" smtClean="0"/>
              <a:t>Workshop on GTC was held on August 21</a:t>
            </a:r>
            <a:r>
              <a:rPr lang="en-US" sz="1600" baseline="30000" dirty="0" smtClean="0"/>
              <a:t>st</a:t>
            </a:r>
            <a:r>
              <a:rPr lang="en-US" sz="1600" dirty="0" smtClean="0"/>
              <a:t> </a:t>
            </a:r>
          </a:p>
          <a:p>
            <a:pPr lvl="1"/>
            <a:r>
              <a:rPr lang="en-US" sz="1400" dirty="0" smtClean="0"/>
              <a:t>Slides: </a:t>
            </a:r>
            <a:r>
              <a:rPr lang="en-US" sz="1400" dirty="0" smtClean="0">
                <a:hlinkClick r:id="rId4"/>
              </a:rPr>
              <a:t>http</a:t>
            </a:r>
            <a:r>
              <a:rPr lang="en-US" sz="1400" dirty="0">
                <a:hlinkClick r:id="rId4"/>
              </a:rPr>
              <a:t>://www.ercot.com/calendar/2020/8/21/209816</a:t>
            </a:r>
            <a:r>
              <a:rPr lang="en-US" sz="1400" dirty="0"/>
              <a:t> </a:t>
            </a:r>
          </a:p>
          <a:p>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861147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Current </a:t>
            </a:r>
            <a:r>
              <a:rPr lang="en-US" dirty="0"/>
              <a:t>GTC/IROLs (as of 2/9/21)</a:t>
            </a:r>
          </a:p>
        </p:txBody>
      </p:sp>
      <p:sp>
        <p:nvSpPr>
          <p:cNvPr id="3" name="Content Placeholder 2"/>
          <p:cNvSpPr>
            <a:spLocks noGrp="1"/>
          </p:cNvSpPr>
          <p:nvPr>
            <p:ph idx="1"/>
          </p:nvPr>
        </p:nvSpPr>
        <p:spPr>
          <a:xfrm>
            <a:off x="304800" y="838200"/>
            <a:ext cx="8534400" cy="5204621"/>
          </a:xfrm>
        </p:spPr>
        <p:txBody>
          <a:bodyPr/>
          <a:lstStyle/>
          <a:p>
            <a:pPr marL="0" indent="0">
              <a:buNone/>
            </a:pPr>
            <a:r>
              <a:rPr lang="en-US" sz="1900" dirty="0" smtClean="0"/>
              <a:t>Interconnection Reliability Operating Limit (IROL)</a:t>
            </a:r>
          </a:p>
          <a:p>
            <a:pPr marL="800100" lvl="2" indent="0">
              <a:buNone/>
            </a:pPr>
            <a:r>
              <a:rPr lang="en-US" sz="1700" dirty="0" smtClean="0"/>
              <a:t>North-Houston Import IROL</a:t>
            </a:r>
          </a:p>
          <a:p>
            <a:pPr marL="800100" lvl="2" indent="0">
              <a:buNone/>
            </a:pPr>
            <a:r>
              <a:rPr lang="en-US" sz="1700" dirty="0" smtClean="0"/>
              <a:t>Valley Import IROL</a:t>
            </a:r>
          </a:p>
          <a:p>
            <a:pPr marL="800100" lvl="2" indent="0">
              <a:buNone/>
            </a:pPr>
            <a:r>
              <a:rPr lang="en-US" sz="1700" dirty="0" smtClean="0"/>
              <a:t>West Texas Export IROL</a:t>
            </a:r>
          </a:p>
          <a:p>
            <a:pPr marL="800100" lvl="2" indent="0">
              <a:buNone/>
            </a:pPr>
            <a:r>
              <a:rPr lang="en-US" sz="1700" dirty="0" smtClean="0"/>
              <a:t>Panhandle Export IRO</a:t>
            </a:r>
          </a:p>
          <a:p>
            <a:pPr marL="0" indent="0">
              <a:buNone/>
            </a:pPr>
            <a:r>
              <a:rPr lang="en-US" sz="1900" dirty="0" smtClean="0"/>
              <a:t>GTC Stability Limits</a:t>
            </a:r>
          </a:p>
          <a:p>
            <a:pPr marL="800100" lvl="2" indent="0">
              <a:buNone/>
            </a:pPr>
            <a:r>
              <a:rPr lang="en-US" sz="1700" dirty="0" smtClean="0"/>
              <a:t>Nelson Sharpe – Rio Hondo 345kV Stability</a:t>
            </a:r>
          </a:p>
          <a:p>
            <a:pPr marL="800100" lvl="2" indent="0">
              <a:buNone/>
            </a:pPr>
            <a:r>
              <a:rPr lang="en-US" sz="1700" dirty="0" smtClean="0"/>
              <a:t>Red Tap Stability</a:t>
            </a:r>
          </a:p>
          <a:p>
            <a:pPr marL="800100" lvl="2" indent="0">
              <a:buNone/>
            </a:pPr>
            <a:r>
              <a:rPr lang="en-US" sz="1700" dirty="0" smtClean="0"/>
              <a:t>North Edinburg-Lobo</a:t>
            </a:r>
          </a:p>
          <a:p>
            <a:pPr marL="800100" lvl="2" indent="0">
              <a:buNone/>
            </a:pPr>
            <a:r>
              <a:rPr lang="en-US" sz="1700" dirty="0" err="1"/>
              <a:t>McCamey</a:t>
            </a:r>
            <a:r>
              <a:rPr lang="en-US" sz="1700" dirty="0"/>
              <a:t> Export</a:t>
            </a:r>
          </a:p>
          <a:p>
            <a:pPr marL="800100" lvl="2" indent="0">
              <a:buNone/>
            </a:pPr>
            <a:r>
              <a:rPr lang="en-US" sz="1700" dirty="0" smtClean="0"/>
              <a:t>East Texas Stability</a:t>
            </a:r>
          </a:p>
          <a:p>
            <a:pPr marL="800100" lvl="2" indent="0">
              <a:buNone/>
            </a:pPr>
            <a:r>
              <a:rPr lang="en-US" sz="1700" dirty="0" smtClean="0"/>
              <a:t>Treadwell Stability</a:t>
            </a:r>
          </a:p>
          <a:p>
            <a:pPr marL="800100" lvl="2" indent="0">
              <a:buNone/>
            </a:pPr>
            <a:r>
              <a:rPr lang="en-US" sz="1700" dirty="0" smtClean="0"/>
              <a:t>Raymondville – </a:t>
            </a:r>
            <a:r>
              <a:rPr lang="en-US" sz="1700" dirty="0" err="1" smtClean="0"/>
              <a:t>RioHondo</a:t>
            </a:r>
            <a:r>
              <a:rPr lang="en-US" sz="1700" dirty="0" smtClean="0"/>
              <a:t> Stability</a:t>
            </a:r>
          </a:p>
          <a:p>
            <a:pPr marL="800100" lvl="2" indent="0">
              <a:buNone/>
            </a:pPr>
            <a:r>
              <a:rPr lang="en-US" sz="1700" dirty="0" err="1" smtClean="0"/>
              <a:t>Bearkat</a:t>
            </a:r>
            <a:r>
              <a:rPr lang="en-US" sz="1700" dirty="0" smtClean="0"/>
              <a:t> Stability</a:t>
            </a:r>
          </a:p>
          <a:p>
            <a:pPr marL="800100" lvl="2" indent="0">
              <a:buNone/>
            </a:pPr>
            <a:r>
              <a:rPr lang="en-US" sz="1700" dirty="0" smtClean="0"/>
              <a:t>PIGSOL Stability</a:t>
            </a:r>
          </a:p>
          <a:p>
            <a:pPr marL="800100" lvl="2" indent="0">
              <a:buNone/>
            </a:pPr>
            <a:r>
              <a:rPr lang="en-US" sz="1700" dirty="0"/>
              <a:t>Valley Export</a:t>
            </a:r>
          </a:p>
          <a:p>
            <a:pPr marL="800100" lvl="2" indent="0">
              <a:buNone/>
            </a:pPr>
            <a:r>
              <a:rPr lang="en-US" sz="1700" dirty="0"/>
              <a:t>Zapata - Starr</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Rectangle 4"/>
          <p:cNvSpPr/>
          <p:nvPr/>
        </p:nvSpPr>
        <p:spPr>
          <a:xfrm>
            <a:off x="3808859" y="6042821"/>
            <a:ext cx="4983928" cy="369332"/>
          </a:xfrm>
          <a:prstGeom prst="rect">
            <a:avLst/>
          </a:prstGeom>
        </p:spPr>
        <p:txBody>
          <a:bodyPr wrap="none">
            <a:spAutoFit/>
          </a:bodyPr>
          <a:lstStyle/>
          <a:p>
            <a:r>
              <a:rPr lang="en-US" dirty="0" smtClean="0"/>
              <a:t>*</a:t>
            </a:r>
            <a:r>
              <a:rPr lang="en-US" sz="1600" b="1" dirty="0">
                <a:hlinkClick r:id="rId2"/>
              </a:rPr>
              <a:t>Transmission and Security Operating Procedure</a:t>
            </a:r>
            <a:endParaRPr lang="en-US" sz="1600" dirty="0"/>
          </a:p>
        </p:txBody>
      </p:sp>
    </p:spTree>
    <p:extLst>
      <p:ext uri="{BB962C8B-B14F-4D97-AF65-F5344CB8AC3E}">
        <p14:creationId xmlns:p14="http://schemas.microsoft.com/office/powerpoint/2010/main" val="37131701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of GTC Limits</a:t>
            </a:r>
            <a:endParaRPr lang="en-US"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8" name="Content Placeholder 2"/>
          <p:cNvSpPr>
            <a:spLocks noGrp="1"/>
          </p:cNvSpPr>
          <p:nvPr>
            <p:ph idx="1"/>
          </p:nvPr>
        </p:nvSpPr>
        <p:spPr>
          <a:xfrm>
            <a:off x="4572000" y="885760"/>
            <a:ext cx="4399156" cy="2886901"/>
          </a:xfrm>
        </p:spPr>
        <p:txBody>
          <a:bodyPr/>
          <a:lstStyle/>
          <a:p>
            <a:r>
              <a:rPr lang="en-US" sz="1600" dirty="0" smtClean="0">
                <a:solidFill>
                  <a:schemeClr val="tx1"/>
                </a:solidFill>
              </a:rPr>
              <a:t>SCED dispatches units in the most </a:t>
            </a:r>
            <a:r>
              <a:rPr lang="en-US" sz="1600" dirty="0">
                <a:solidFill>
                  <a:schemeClr val="tx1"/>
                </a:solidFill>
              </a:rPr>
              <a:t>optimal</a:t>
            </a:r>
            <a:r>
              <a:rPr lang="en-US" sz="1600" dirty="0" smtClean="0">
                <a:solidFill>
                  <a:schemeClr val="tx1"/>
                </a:solidFill>
              </a:rPr>
              <a:t> manner in order not to exceed the GTC limit by considering offer and shift factor from Resources</a:t>
            </a:r>
          </a:p>
          <a:p>
            <a:pPr lvl="1"/>
            <a:r>
              <a:rPr lang="en-US" sz="1600" dirty="0" smtClean="0">
                <a:solidFill>
                  <a:schemeClr val="tx1"/>
                </a:solidFill>
              </a:rPr>
              <a:t>If </a:t>
            </a:r>
            <a:r>
              <a:rPr lang="en-US" sz="1600" dirty="0">
                <a:solidFill>
                  <a:schemeClr val="tx1"/>
                </a:solidFill>
              </a:rPr>
              <a:t>all units have same SF </a:t>
            </a:r>
            <a:r>
              <a:rPr lang="en-US" sz="1600" dirty="0" smtClean="0">
                <a:solidFill>
                  <a:schemeClr val="tx1"/>
                </a:solidFill>
              </a:rPr>
              <a:t>(</a:t>
            </a:r>
            <a:r>
              <a:rPr lang="en-US" sz="1600" dirty="0"/>
              <a:t>S</a:t>
            </a:r>
            <a:r>
              <a:rPr lang="en-US" sz="1600" dirty="0" smtClean="0"/>
              <a:t>hift </a:t>
            </a:r>
            <a:r>
              <a:rPr lang="en-US" sz="1600" dirty="0"/>
              <a:t>F</a:t>
            </a:r>
            <a:r>
              <a:rPr lang="en-US" sz="1600" dirty="0" smtClean="0"/>
              <a:t>actor</a:t>
            </a:r>
            <a:r>
              <a:rPr lang="en-US" sz="1600" dirty="0">
                <a:solidFill>
                  <a:schemeClr val="tx1"/>
                </a:solidFill>
              </a:rPr>
              <a:t>) on GTC elements (closed interface) then units with highest offers are curtailed down to where interface flow is within </a:t>
            </a:r>
            <a:r>
              <a:rPr lang="en-US" sz="1600" dirty="0" smtClean="0">
                <a:solidFill>
                  <a:schemeClr val="tx1"/>
                </a:solidFill>
              </a:rPr>
              <a:t>limit.  It does this </a:t>
            </a:r>
            <a:r>
              <a:rPr lang="en-US" sz="1600" dirty="0">
                <a:solidFill>
                  <a:schemeClr val="tx1"/>
                </a:solidFill>
              </a:rPr>
              <a:t>by setting SBBH </a:t>
            </a:r>
            <a:r>
              <a:rPr lang="en-US" sz="1600" dirty="0" smtClean="0">
                <a:solidFill>
                  <a:schemeClr val="tx1"/>
                </a:solidFill>
              </a:rPr>
              <a:t>(</a:t>
            </a:r>
            <a:r>
              <a:rPr lang="en-US" sz="1600" dirty="0"/>
              <a:t>SCED Base Point Below </a:t>
            </a:r>
            <a:r>
              <a:rPr lang="en-US" sz="1600" dirty="0" smtClean="0"/>
              <a:t>HDL</a:t>
            </a:r>
            <a:r>
              <a:rPr lang="en-US" sz="1600" dirty="0" smtClean="0">
                <a:solidFill>
                  <a:schemeClr val="tx1"/>
                </a:solidFill>
              </a:rPr>
              <a:t>)</a:t>
            </a:r>
            <a:r>
              <a:rPr lang="en-US" sz="1600" dirty="0" smtClean="0"/>
              <a:t> </a:t>
            </a:r>
            <a:r>
              <a:rPr lang="en-US" sz="1600" dirty="0" smtClean="0">
                <a:solidFill>
                  <a:schemeClr val="tx1"/>
                </a:solidFill>
              </a:rPr>
              <a:t>flag </a:t>
            </a:r>
            <a:r>
              <a:rPr lang="en-US" sz="1600" dirty="0">
                <a:solidFill>
                  <a:schemeClr val="tx1"/>
                </a:solidFill>
              </a:rPr>
              <a:t>for the marginal units and requiring them to not exceed (or follow) their </a:t>
            </a:r>
            <a:r>
              <a:rPr lang="en-US" sz="1600" dirty="0" smtClean="0">
                <a:solidFill>
                  <a:schemeClr val="tx1"/>
                </a:solidFill>
              </a:rPr>
              <a:t>UDBP (</a:t>
            </a:r>
            <a:r>
              <a:rPr lang="en-US" sz="1600" dirty="0" smtClean="0"/>
              <a:t>Updated </a:t>
            </a:r>
            <a:r>
              <a:rPr lang="en-US" sz="1600" dirty="0"/>
              <a:t>Desired Base </a:t>
            </a:r>
            <a:r>
              <a:rPr lang="en-US" sz="1600" dirty="0" smtClean="0"/>
              <a:t>Point</a:t>
            </a:r>
            <a:r>
              <a:rPr lang="en-US" sz="1600" dirty="0" smtClean="0">
                <a:solidFill>
                  <a:schemeClr val="tx1"/>
                </a:solidFill>
              </a:rPr>
              <a:t>) </a:t>
            </a:r>
            <a:endParaRPr lang="en-US" sz="1600" dirty="0">
              <a:solidFill>
                <a:schemeClr val="tx1"/>
              </a:solidFill>
            </a:endParaRPr>
          </a:p>
          <a:p>
            <a:pPr lvl="1"/>
            <a:r>
              <a:rPr lang="en-US" sz="1600" dirty="0">
                <a:solidFill>
                  <a:schemeClr val="tx1"/>
                </a:solidFill>
              </a:rPr>
              <a:t>Other infra-marginal units not required to follow UDBP </a:t>
            </a:r>
            <a:r>
              <a:rPr lang="en-US" sz="1600" dirty="0" smtClean="0">
                <a:solidFill>
                  <a:schemeClr val="tx1"/>
                </a:solidFill>
              </a:rPr>
              <a:t>since their SBBH </a:t>
            </a:r>
            <a:r>
              <a:rPr lang="en-US" sz="1600" dirty="0">
                <a:solidFill>
                  <a:schemeClr val="tx1"/>
                </a:solidFill>
              </a:rPr>
              <a:t>flag is not set (those </a:t>
            </a:r>
            <a:r>
              <a:rPr lang="en-US" sz="1600" dirty="0" smtClean="0">
                <a:solidFill>
                  <a:schemeClr val="tx1"/>
                </a:solidFill>
              </a:rPr>
              <a:t>IRR units </a:t>
            </a:r>
            <a:r>
              <a:rPr lang="en-US" sz="1600" dirty="0">
                <a:solidFill>
                  <a:schemeClr val="tx1"/>
                </a:solidFill>
              </a:rPr>
              <a:t>without SBBH flag to be set can increase output above UDBP, sometimes very quickly, </a:t>
            </a:r>
            <a:r>
              <a:rPr lang="en-US" sz="1600" dirty="0" smtClean="0">
                <a:solidFill>
                  <a:schemeClr val="tx1"/>
                </a:solidFill>
              </a:rPr>
              <a:t>if wind </a:t>
            </a:r>
            <a:r>
              <a:rPr lang="en-US" sz="1600" dirty="0">
                <a:solidFill>
                  <a:schemeClr val="tx1"/>
                </a:solidFill>
              </a:rPr>
              <a:t>speed or </a:t>
            </a:r>
            <a:r>
              <a:rPr lang="en-US" sz="1600" dirty="0" smtClean="0">
                <a:solidFill>
                  <a:schemeClr val="tx1"/>
                </a:solidFill>
              </a:rPr>
              <a:t>irradiance allows them to do so).</a:t>
            </a:r>
            <a:endParaRPr lang="en-US" sz="1600" dirty="0">
              <a:solidFill>
                <a:schemeClr val="tx1"/>
              </a:solidFill>
            </a:endParaRPr>
          </a:p>
          <a:p>
            <a:endParaRPr lang="en-US" sz="1400" dirty="0" smtClean="0"/>
          </a:p>
          <a:p>
            <a:pPr marL="342900" lvl="1" indent="0">
              <a:buNone/>
            </a:pPr>
            <a:endParaRPr lang="en-US" sz="1800" dirty="0"/>
          </a:p>
        </p:txBody>
      </p:sp>
      <p:pic>
        <p:nvPicPr>
          <p:cNvPr id="3" name="Picture 2"/>
          <p:cNvPicPr>
            <a:picLocks noChangeAspect="1"/>
          </p:cNvPicPr>
          <p:nvPr/>
        </p:nvPicPr>
        <p:blipFill>
          <a:blip r:embed="rId2"/>
          <a:stretch>
            <a:fillRect/>
          </a:stretch>
        </p:blipFill>
        <p:spPr>
          <a:xfrm>
            <a:off x="152400" y="1066800"/>
            <a:ext cx="4907953" cy="3304865"/>
          </a:xfrm>
          <a:prstGeom prst="rect">
            <a:avLst/>
          </a:prstGeom>
        </p:spPr>
      </p:pic>
      <p:sp>
        <p:nvSpPr>
          <p:cNvPr id="5" name="Rectangle 4"/>
          <p:cNvSpPr/>
          <p:nvPr/>
        </p:nvSpPr>
        <p:spPr>
          <a:xfrm>
            <a:off x="609600" y="5257800"/>
            <a:ext cx="3733800" cy="923330"/>
          </a:xfrm>
          <a:prstGeom prst="rect">
            <a:avLst/>
          </a:prstGeom>
        </p:spPr>
        <p:txBody>
          <a:bodyPr wrap="square">
            <a:spAutoFit/>
          </a:bodyPr>
          <a:lstStyle/>
          <a:p>
            <a:r>
              <a:rPr lang="en-US" dirty="0" smtClean="0">
                <a:solidFill>
                  <a:schemeClr val="accent1"/>
                </a:solidFill>
              </a:rPr>
              <a:t>**The effective GTC limit used by SCED is the GTC limit times discount factor</a:t>
            </a:r>
            <a:endParaRPr lang="en-US" dirty="0">
              <a:solidFill>
                <a:schemeClr val="accent1"/>
              </a:solidFill>
            </a:endParaRPr>
          </a:p>
        </p:txBody>
      </p:sp>
    </p:spTree>
    <p:extLst>
      <p:ext uri="{BB962C8B-B14F-4D97-AF65-F5344CB8AC3E}">
        <p14:creationId xmlns:p14="http://schemas.microsoft.com/office/powerpoint/2010/main" val="25593172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Ramp-up for Un-curtailed IRRs Causes GTC Limit to be Exceeded</a:t>
            </a:r>
            <a:endParaRPr lang="en-US"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10" name="Rectangle 9"/>
          <p:cNvSpPr/>
          <p:nvPr/>
        </p:nvSpPr>
        <p:spPr>
          <a:xfrm>
            <a:off x="1676400" y="5258018"/>
            <a:ext cx="6667500" cy="584775"/>
          </a:xfrm>
          <a:prstGeom prst="rect">
            <a:avLst/>
          </a:prstGeom>
        </p:spPr>
        <p:txBody>
          <a:bodyPr wrap="square">
            <a:spAutoFit/>
          </a:bodyPr>
          <a:lstStyle/>
          <a:p>
            <a:r>
              <a:rPr lang="en-US" sz="1600" dirty="0" smtClean="0"/>
              <a:t>Rapid changes in power production from IRRs without </a:t>
            </a:r>
            <a:r>
              <a:rPr lang="en-US" sz="1600" dirty="0"/>
              <a:t>SBBH flag </a:t>
            </a:r>
            <a:r>
              <a:rPr lang="en-US" sz="1600" dirty="0" smtClean="0"/>
              <a:t>set may result in GTC exceedance.</a:t>
            </a:r>
            <a:endParaRPr lang="en-US" sz="1600" dirty="0"/>
          </a:p>
        </p:txBody>
      </p:sp>
      <p:graphicFrame>
        <p:nvGraphicFramePr>
          <p:cNvPr id="13" name="chart1.xml"/>
          <p:cNvGraphicFramePr>
            <a:graphicFrameLocks/>
          </p:cNvGraphicFramePr>
          <p:nvPr>
            <p:extLst>
              <p:ext uri="{D42A27DB-BD31-4B8C-83A1-F6EECF244321}">
                <p14:modId xmlns:p14="http://schemas.microsoft.com/office/powerpoint/2010/main" val="3930627425"/>
              </p:ext>
            </p:extLst>
          </p:nvPr>
        </p:nvGraphicFramePr>
        <p:xfrm>
          <a:off x="381000" y="1600200"/>
          <a:ext cx="8234362" cy="3524250"/>
        </p:xfrm>
        <a:graphic>
          <a:graphicData uri="http://schemas.openxmlformats.org/drawingml/2006/chart">
            <c:chart xmlns:c="http://schemas.openxmlformats.org/drawingml/2006/chart" xmlns:r="http://schemas.openxmlformats.org/officeDocument/2006/relationships" r:id="rId2"/>
          </a:graphicData>
        </a:graphic>
      </p:graphicFrame>
      <p:cxnSp>
        <p:nvCxnSpPr>
          <p:cNvPr id="7" name="Straight Arrow Connector 6"/>
          <p:cNvCxnSpPr/>
          <p:nvPr/>
        </p:nvCxnSpPr>
        <p:spPr>
          <a:xfrm flipH="1" flipV="1">
            <a:off x="5029200" y="2438400"/>
            <a:ext cx="685800" cy="2819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67882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Approach</a:t>
            </a:r>
            <a:endParaRPr lang="en-US" dirty="0"/>
          </a:p>
        </p:txBody>
      </p:sp>
      <p:sp>
        <p:nvSpPr>
          <p:cNvPr id="3" name="Content Placeholder 2"/>
          <p:cNvSpPr>
            <a:spLocks noGrp="1"/>
          </p:cNvSpPr>
          <p:nvPr>
            <p:ph idx="1"/>
          </p:nvPr>
        </p:nvSpPr>
        <p:spPr/>
        <p:txBody>
          <a:bodyPr/>
          <a:lstStyle/>
          <a:p>
            <a:r>
              <a:rPr lang="en-US" dirty="0"/>
              <a:t>Current approach: to bind and dispatch GTC flow to a certain lower limit </a:t>
            </a:r>
            <a:r>
              <a:rPr lang="en-US" dirty="0" smtClean="0"/>
              <a:t>(percentage of actual limit) due </a:t>
            </a:r>
            <a:r>
              <a:rPr lang="en-US" dirty="0"/>
              <a:t>to potential for IRR units that do not have SBBH flag to ramp up.</a:t>
            </a:r>
          </a:p>
          <a:p>
            <a:pPr lvl="1"/>
            <a:r>
              <a:rPr lang="en-US" sz="2000" dirty="0"/>
              <a:t>This percentage is lower for GTCs that are IROLs due to increased reliability implications of exceeding the limit</a:t>
            </a:r>
          </a:p>
          <a:p>
            <a:r>
              <a:rPr lang="en-US" dirty="0" smtClean="0"/>
              <a:t>Selecting the appropriate percentage:</a:t>
            </a:r>
          </a:p>
          <a:p>
            <a:pPr lvl="1"/>
            <a:r>
              <a:rPr lang="en-US" sz="2000" dirty="0" smtClean="0"/>
              <a:t>Controlling to a higher percentage of the limit will not be sufficient </a:t>
            </a:r>
            <a:r>
              <a:rPr lang="en-US" sz="2000" dirty="0"/>
              <a:t>to avoid </a:t>
            </a:r>
            <a:r>
              <a:rPr lang="en-US" sz="2000" dirty="0" smtClean="0"/>
              <a:t>exceedances in the case when IRRs ramp up (</a:t>
            </a:r>
            <a:r>
              <a:rPr lang="en-US" sz="2000" dirty="0" smtClean="0">
                <a:solidFill>
                  <a:schemeClr val="accent1"/>
                </a:solidFill>
              </a:rPr>
              <a:t>reliability risk</a:t>
            </a:r>
            <a:r>
              <a:rPr lang="en-US" sz="2000" dirty="0" smtClean="0"/>
              <a:t>)</a:t>
            </a:r>
          </a:p>
          <a:p>
            <a:pPr lvl="1"/>
            <a:r>
              <a:rPr lang="en-US" sz="2000" dirty="0"/>
              <a:t>Controlling to a </a:t>
            </a:r>
            <a:r>
              <a:rPr lang="en-US" sz="2000" dirty="0" smtClean="0"/>
              <a:t>lower </a:t>
            </a:r>
            <a:r>
              <a:rPr lang="en-US" sz="2000" dirty="0"/>
              <a:t>percentage of the limit </a:t>
            </a:r>
            <a:r>
              <a:rPr lang="en-US" sz="2000" dirty="0" smtClean="0"/>
              <a:t>may lead to excessive curtailment of IRRs (</a:t>
            </a:r>
            <a:r>
              <a:rPr lang="en-US" sz="2000" dirty="0" smtClean="0">
                <a:solidFill>
                  <a:schemeClr val="accent1"/>
                </a:solidFill>
              </a:rPr>
              <a:t>efficiency loss</a:t>
            </a:r>
            <a:r>
              <a:rPr lang="en-US" sz="2000" dirty="0" smtClean="0"/>
              <a:t>) </a:t>
            </a:r>
            <a:r>
              <a:rPr lang="en-US" sz="2000" dirty="0"/>
              <a:t>and more binding intervals for all units behind the GTC</a:t>
            </a:r>
          </a:p>
          <a:p>
            <a:pPr lvl="2"/>
            <a:r>
              <a:rPr lang="en-US" sz="2000" dirty="0" smtClean="0"/>
              <a:t>If assessed as IROL, a lower percentage may be needed per </a:t>
            </a:r>
            <a:r>
              <a:rPr lang="en-US" sz="2000" dirty="0" smtClean="0">
                <a:solidFill>
                  <a:srgbClr val="FF0000"/>
                </a:solidFill>
                <a:hlinkClick r:id="rId3"/>
              </a:rPr>
              <a:t>Operating Procedure</a:t>
            </a:r>
            <a:r>
              <a:rPr lang="en-US" sz="2000" dirty="0" smtClean="0">
                <a:solidFill>
                  <a:schemeClr val="accent2"/>
                </a:solidFill>
              </a:rPr>
              <a:t> to avoid NERC reporting</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5558488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Panhandle GTC Limit Exceedance</a:t>
            </a:r>
            <a:endParaRPr lang="en-US"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7" name="Rectangle 6"/>
          <p:cNvSpPr/>
          <p:nvPr/>
        </p:nvSpPr>
        <p:spPr>
          <a:xfrm>
            <a:off x="6172200" y="1143000"/>
            <a:ext cx="2971800" cy="5078313"/>
          </a:xfrm>
          <a:prstGeom prst="rect">
            <a:avLst/>
          </a:prstGeom>
        </p:spPr>
        <p:txBody>
          <a:bodyPr wrap="square">
            <a:spAutoFit/>
          </a:bodyPr>
          <a:lstStyle/>
          <a:p>
            <a:r>
              <a:rPr lang="en-US" dirty="0"/>
              <a:t>From January to September 2020, ERCOT controlled </a:t>
            </a:r>
            <a:r>
              <a:rPr lang="en-US" dirty="0" smtClean="0"/>
              <a:t>to 90-95</a:t>
            </a:r>
            <a:r>
              <a:rPr lang="en-US" dirty="0"/>
              <a:t>% of the actual limit for the vast majority of intervals</a:t>
            </a:r>
            <a:r>
              <a:rPr lang="en-US" dirty="0" smtClean="0"/>
              <a:t>, there were a total of </a:t>
            </a:r>
            <a:r>
              <a:rPr lang="en-US" dirty="0" smtClean="0">
                <a:solidFill>
                  <a:srgbClr val="FF0000"/>
                </a:solidFill>
              </a:rPr>
              <a:t>136 </a:t>
            </a:r>
            <a:r>
              <a:rPr lang="en-US" dirty="0" smtClean="0"/>
              <a:t>instances of exceedance of Panhandle GTC limit </a:t>
            </a:r>
            <a:r>
              <a:rPr lang="en-US" dirty="0"/>
              <a:t>between Jan. and Sep. </a:t>
            </a:r>
            <a:r>
              <a:rPr lang="en-US" dirty="0" smtClean="0"/>
              <a:t>2020 </a:t>
            </a:r>
          </a:p>
          <a:p>
            <a:endParaRPr lang="en-US" dirty="0"/>
          </a:p>
          <a:p>
            <a:r>
              <a:rPr lang="en-US" dirty="0" smtClean="0"/>
              <a:t>Now that the Panhandle GTC is an IROL, ERCOT has controlled to 85-90% of the limit, </a:t>
            </a:r>
            <a:r>
              <a:rPr lang="en-US" dirty="0"/>
              <a:t>in order to prevent any exceedances which </a:t>
            </a:r>
            <a:r>
              <a:rPr lang="en-US" dirty="0" smtClean="0"/>
              <a:t>in turn results </a:t>
            </a:r>
            <a:r>
              <a:rPr lang="en-US" dirty="0"/>
              <a:t>in more </a:t>
            </a:r>
            <a:r>
              <a:rPr lang="en-US" dirty="0" smtClean="0"/>
              <a:t>binding intervals and curtailment</a:t>
            </a:r>
            <a:endParaRPr lang="en-US" dirty="0"/>
          </a:p>
        </p:txBody>
      </p:sp>
      <p:pic>
        <p:nvPicPr>
          <p:cNvPr id="3" name="Picture 2"/>
          <p:cNvPicPr>
            <a:picLocks noChangeAspect="1"/>
          </p:cNvPicPr>
          <p:nvPr/>
        </p:nvPicPr>
        <p:blipFill>
          <a:blip r:embed="rId2"/>
          <a:stretch>
            <a:fillRect/>
          </a:stretch>
        </p:blipFill>
        <p:spPr>
          <a:xfrm>
            <a:off x="0" y="1676400"/>
            <a:ext cx="6019800" cy="3936023"/>
          </a:xfrm>
          <a:prstGeom prst="rect">
            <a:avLst/>
          </a:prstGeom>
        </p:spPr>
      </p:pic>
    </p:spTree>
    <p:extLst>
      <p:ext uri="{BB962C8B-B14F-4D97-AF65-F5344CB8AC3E}">
        <p14:creationId xmlns:p14="http://schemas.microsoft.com/office/powerpoint/2010/main" val="42246158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a:t>
            </a:r>
            <a:r>
              <a:rPr lang="en-US" u="sng" dirty="0" smtClean="0"/>
              <a:t>Concept</a:t>
            </a:r>
            <a:r>
              <a:rPr lang="en-US" dirty="0" smtClean="0"/>
              <a:t>: Not-to-Exceed </a:t>
            </a:r>
            <a:r>
              <a:rPr lang="en-US" dirty="0"/>
              <a:t>(NTE) Method</a:t>
            </a:r>
          </a:p>
        </p:txBody>
      </p:sp>
      <p:sp>
        <p:nvSpPr>
          <p:cNvPr id="3" name="Content Placeholder 2"/>
          <p:cNvSpPr>
            <a:spLocks noGrp="1"/>
          </p:cNvSpPr>
          <p:nvPr>
            <p:ph idx="1"/>
          </p:nvPr>
        </p:nvSpPr>
        <p:spPr>
          <a:xfrm>
            <a:off x="304800" y="990600"/>
            <a:ext cx="8534400" cy="5029200"/>
          </a:xfrm>
        </p:spPr>
        <p:txBody>
          <a:bodyPr/>
          <a:lstStyle/>
          <a:p>
            <a:r>
              <a:rPr lang="en-US" altLang="zh-CN" sz="2000" dirty="0" smtClean="0"/>
              <a:t>General description</a:t>
            </a:r>
          </a:p>
          <a:p>
            <a:pPr lvl="1"/>
            <a:r>
              <a:rPr lang="en-US" sz="1800" dirty="0" smtClean="0">
                <a:solidFill>
                  <a:schemeClr val="accent1"/>
                </a:solidFill>
              </a:rPr>
              <a:t>IRR units behind a binding GTC with a considerable impact over the GTC flow (which units) </a:t>
            </a:r>
            <a:r>
              <a:rPr lang="en-US" sz="1800" dirty="0" smtClean="0">
                <a:solidFill>
                  <a:srgbClr val="FFC000"/>
                </a:solidFill>
              </a:rPr>
              <a:t>should NOT exceed </a:t>
            </a:r>
            <a:r>
              <a:rPr lang="en-US" sz="1800" dirty="0">
                <a:solidFill>
                  <a:srgbClr val="FFC000"/>
                </a:solidFill>
              </a:rPr>
              <a:t>their </a:t>
            </a:r>
            <a:r>
              <a:rPr lang="en-US" sz="1800" dirty="0" smtClean="0">
                <a:solidFill>
                  <a:srgbClr val="FFC000"/>
                </a:solidFill>
              </a:rPr>
              <a:t>SCED BP (how) </a:t>
            </a:r>
            <a:r>
              <a:rPr lang="en-US" sz="1800" dirty="0" smtClean="0">
                <a:solidFill>
                  <a:schemeClr val="accent3"/>
                </a:solidFill>
              </a:rPr>
              <a:t>when </a:t>
            </a:r>
            <a:r>
              <a:rPr lang="en-US" sz="1800" dirty="0">
                <a:solidFill>
                  <a:schemeClr val="accent3"/>
                </a:solidFill>
              </a:rPr>
              <a:t>NTE is </a:t>
            </a:r>
            <a:r>
              <a:rPr lang="en-US" sz="1800" dirty="0" smtClean="0">
                <a:solidFill>
                  <a:schemeClr val="accent3"/>
                </a:solidFill>
              </a:rPr>
              <a:t>activated (when)</a:t>
            </a:r>
            <a:r>
              <a:rPr lang="en-US" sz="1800" dirty="0" smtClean="0"/>
              <a:t>.</a:t>
            </a:r>
            <a:endParaRPr lang="en-US" sz="1800" dirty="0"/>
          </a:p>
          <a:p>
            <a:r>
              <a:rPr lang="en-US" sz="1800" dirty="0" smtClean="0"/>
              <a:t>NTE Method parameters:</a:t>
            </a:r>
          </a:p>
          <a:p>
            <a:pPr lvl="1"/>
            <a:r>
              <a:rPr lang="en-US" sz="1600" b="1" dirty="0" smtClean="0"/>
              <a:t>Triggering condition:</a:t>
            </a:r>
            <a:r>
              <a:rPr lang="en-US" sz="1600" dirty="0" smtClean="0"/>
              <a:t> To be determined. Trigger conditions being considered are:</a:t>
            </a:r>
          </a:p>
          <a:p>
            <a:pPr lvl="2"/>
            <a:r>
              <a:rPr lang="en-US" sz="1400" dirty="0" smtClean="0"/>
              <a:t>When GTC loading is above a threshold</a:t>
            </a:r>
          </a:p>
          <a:p>
            <a:pPr lvl="2"/>
            <a:r>
              <a:rPr lang="en-US" sz="1400" dirty="0" smtClean="0"/>
              <a:t>When GTC constraint is </a:t>
            </a:r>
            <a:r>
              <a:rPr lang="en-US" sz="1400" dirty="0"/>
              <a:t>activated/ binding </a:t>
            </a:r>
            <a:r>
              <a:rPr lang="en-US" sz="1400" dirty="0" smtClean="0"/>
              <a:t>in SCED</a:t>
            </a:r>
          </a:p>
          <a:p>
            <a:pPr lvl="1"/>
            <a:r>
              <a:rPr lang="en-US" sz="1600" b="1" dirty="0" smtClean="0"/>
              <a:t>Discount factor: </a:t>
            </a:r>
            <a:r>
              <a:rPr lang="en-US" sz="1600" dirty="0" smtClean="0"/>
              <a:t>Reliability limit will be discounted in a less-conservative manner, closer to 1.0.</a:t>
            </a:r>
          </a:p>
          <a:p>
            <a:pPr lvl="1"/>
            <a:r>
              <a:rPr lang="en-US" sz="1600" b="1" dirty="0"/>
              <a:t>Unit Impacts:</a:t>
            </a:r>
            <a:r>
              <a:rPr lang="en-US" sz="1600" dirty="0"/>
              <a:t> IRR units with shift factor greater than </a:t>
            </a:r>
            <a:r>
              <a:rPr lang="en-US" sz="1600" dirty="0" smtClean="0"/>
              <a:t>2% </a:t>
            </a:r>
            <a:r>
              <a:rPr lang="en-US" sz="1600" dirty="0"/>
              <a:t>on a </a:t>
            </a:r>
            <a:r>
              <a:rPr lang="en-US" sz="1600" dirty="0" smtClean="0"/>
              <a:t>GTC cannot exceed their SCED BP.</a:t>
            </a:r>
            <a:endParaRPr lang="en-US" sz="1600" dirty="0"/>
          </a:p>
          <a:p>
            <a:pPr lvl="1"/>
            <a:endParaRPr lang="en-US" sz="16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2071078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31042</TotalTime>
  <Words>1267</Words>
  <Application>Microsoft Office PowerPoint</Application>
  <PresentationFormat>On-screen Show (4:3)</PresentationFormat>
  <Paragraphs>139</Paragraphs>
  <Slides>15</Slides>
  <Notes>4</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15</vt:i4>
      </vt:variant>
    </vt:vector>
  </HeadingPairs>
  <TitlesOfParts>
    <vt:vector size="21" baseType="lpstr">
      <vt:lpstr>Arial</vt:lpstr>
      <vt:lpstr>Calibri</vt:lpstr>
      <vt:lpstr>黑体</vt:lpstr>
      <vt:lpstr>1_Custom Design</vt:lpstr>
      <vt:lpstr>Office Theme</vt:lpstr>
      <vt:lpstr>2_Custom Design</vt:lpstr>
      <vt:lpstr>PowerPoint Presentation</vt:lpstr>
      <vt:lpstr>Agenda</vt:lpstr>
      <vt:lpstr>GTC Background</vt:lpstr>
      <vt:lpstr>List of Current GTC/IROLs (as of 2/9/21)</vt:lpstr>
      <vt:lpstr>Management of GTC Limits</vt:lpstr>
      <vt:lpstr>Problem: Ramp-up for Un-curtailed IRRs Causes GTC Limit to be Exceeded</vt:lpstr>
      <vt:lpstr>Current Approach</vt:lpstr>
      <vt:lpstr>Panhandle GTC Limit Exceedance</vt:lpstr>
      <vt:lpstr>Proposed Concept: Not-to-Exceed (NTE) Method</vt:lpstr>
      <vt:lpstr>Benefits of NTE Concept</vt:lpstr>
      <vt:lpstr>NTE Concept Example</vt:lpstr>
      <vt:lpstr>Implementation of NTE Concept</vt:lpstr>
      <vt:lpstr>Following BP once NTE is Implemented</vt:lpstr>
      <vt:lpstr>Transmission and Security Desk OPERATING PROCEDURE  </vt:lpstr>
      <vt:lpstr>Summary and Next Steps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Freddy G.</cp:lastModifiedBy>
  <cp:revision>565</cp:revision>
  <cp:lastPrinted>2016-01-21T20:53:15Z</cp:lastPrinted>
  <dcterms:created xsi:type="dcterms:W3CDTF">2016-01-21T15:20:31Z</dcterms:created>
  <dcterms:modified xsi:type="dcterms:W3CDTF">2021-02-10T21:37:03Z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