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77" r:id="rId7"/>
    <p:sldId id="346" r:id="rId8"/>
    <p:sldId id="350" r:id="rId9"/>
    <p:sldId id="360" r:id="rId10"/>
    <p:sldId id="356" r:id="rId11"/>
    <p:sldId id="359" r:id="rId12"/>
    <p:sldId id="35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rehead" initials="JM(1)" lastIdx="1" clrIdx="0">
    <p:extLst>
      <p:ext uri="{19B8F6BF-5375-455C-9EA6-DF929625EA0E}">
        <p15:presenceInfo xmlns:p15="http://schemas.microsoft.com/office/powerpoint/2012/main" userId="Juliana Morehe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AC510C"/>
    <a:srgbClr val="EF7011"/>
    <a:srgbClr val="0F010A"/>
    <a:srgbClr val="D6AD7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29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smtClean="0">
                <a:solidFill>
                  <a:schemeClr val="tx1"/>
                </a:solidFill>
              </a:rPr>
              <a:t>ERCOT </a:t>
            </a:r>
            <a:r>
              <a:rPr lang="en-US" sz="1000" b="0" baseline="0" dirty="0" smtClean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Passport </a:t>
            </a:r>
            <a:r>
              <a:rPr lang="en-US" sz="2000" b="1" dirty="0" smtClean="0"/>
              <a:t>Update</a:t>
            </a:r>
          </a:p>
          <a:p>
            <a:r>
              <a:rPr lang="en-US" sz="2000" b="1" dirty="0" smtClean="0"/>
              <a:t>Future NPRR Consideration </a:t>
            </a:r>
            <a:endParaRPr lang="en-US" sz="2000" b="1" dirty="0" smtClean="0"/>
          </a:p>
          <a:p>
            <a:endParaRPr lang="en-US" b="1" dirty="0" smtClean="0"/>
          </a:p>
          <a:p>
            <a:r>
              <a:rPr lang="en-US" i="1" dirty="0" smtClean="0"/>
              <a:t>Matt Mereness</a:t>
            </a:r>
            <a:endParaRPr lang="en-US" i="1" dirty="0"/>
          </a:p>
          <a:p>
            <a:r>
              <a:rPr lang="en-US" dirty="0" smtClean="0"/>
              <a:t>Passport Program Director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PRS</a:t>
            </a:r>
          </a:p>
          <a:p>
            <a:r>
              <a:rPr lang="en-US" dirty="0" smtClean="0"/>
              <a:t>February 11,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Passport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algn="just"/>
            <a:r>
              <a:rPr lang="en-US" sz="2400" dirty="0" smtClean="0"/>
              <a:t>Passport Sequence of Milestones through 2024</a:t>
            </a:r>
          </a:p>
          <a:p>
            <a:pPr algn="just"/>
            <a:r>
              <a:rPr lang="en-US" sz="2400" dirty="0" smtClean="0"/>
              <a:t>Future NPRR consideration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994524" y="959881"/>
            <a:ext cx="1276351" cy="3380683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99124" y="951202"/>
            <a:ext cx="1276351" cy="33893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0372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08324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31972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657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572" y="901225"/>
            <a:ext cx="7734303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9926"/>
          </a:xfrm>
        </p:spPr>
        <p:txBody>
          <a:bodyPr/>
          <a:lstStyle/>
          <a:p>
            <a:r>
              <a:rPr lang="en-US" sz="2400" dirty="0" smtClean="0"/>
              <a:t>Passport Scope and Delivery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9573" y="1677683"/>
            <a:ext cx="6013453" cy="381000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EMS Technology Foundation Upgrade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3" y="96394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5773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3573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14675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6098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95717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22" name="5-Point Star 21"/>
          <p:cNvSpPr/>
          <p:nvPr/>
        </p:nvSpPr>
        <p:spPr>
          <a:xfrm>
            <a:off x="7451724" y="1667690"/>
            <a:ext cx="457200" cy="3810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08323" y="2209800"/>
            <a:ext cx="4584703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Real-Time Co-optimization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173" y="2209800"/>
            <a:ext cx="1263654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Key Principles</a:t>
            </a:r>
            <a:endParaRPr lang="en-US" sz="1100" dirty="0"/>
          </a:p>
        </p:txBody>
      </p:sp>
      <p:sp>
        <p:nvSpPr>
          <p:cNvPr id="30" name="Rectangle 29"/>
          <p:cNvSpPr/>
          <p:nvPr/>
        </p:nvSpPr>
        <p:spPr>
          <a:xfrm>
            <a:off x="2016692" y="2209800"/>
            <a:ext cx="1091631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3076573" y="2743200"/>
            <a:ext cx="4616453" cy="381000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Battery Energy Storage Resources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914400" y="2743200"/>
            <a:ext cx="1134039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Key Topic Concepts</a:t>
            </a:r>
            <a:endParaRPr lang="en-US" sz="1100" dirty="0"/>
          </a:p>
        </p:txBody>
      </p:sp>
      <p:sp>
        <p:nvSpPr>
          <p:cNvPr id="42" name="Rectangle 41"/>
          <p:cNvSpPr/>
          <p:nvPr/>
        </p:nvSpPr>
        <p:spPr>
          <a:xfrm>
            <a:off x="2028827" y="2743200"/>
            <a:ext cx="1079496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3089272" y="3276600"/>
            <a:ext cx="4603754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Distribution Generation Resources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143000" y="3276600"/>
            <a:ext cx="885827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Workshops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93026" y="1968025"/>
            <a:ext cx="0" cy="237253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009773" y="3276600"/>
            <a:ext cx="1098550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</a:t>
            </a:r>
          </a:p>
          <a:p>
            <a:pPr algn="ctr"/>
            <a:r>
              <a:rPr lang="en-US" sz="1100" dirty="0" smtClean="0"/>
              <a:t>NPRR review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1600" y="4803255"/>
            <a:ext cx="4648200" cy="94701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smtClean="0"/>
              <a:t>On-going deliveries before Passport 2024</a:t>
            </a:r>
            <a:r>
              <a:rPr lang="en-US" sz="1600" u="sng" dirty="0"/>
              <a:t>: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DGR enhancements to re-open registration</a:t>
            </a:r>
            <a:endParaRPr lang="en-US" sz="1600" dirty="0"/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Battery storage functionality enhancements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FFR Advancement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36572" y="3810000"/>
            <a:ext cx="7143752" cy="530564"/>
          </a:xfrm>
          <a:prstGeom prst="rect">
            <a:avLst/>
          </a:prstGeom>
          <a:solidFill>
            <a:srgbClr val="AC510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Contingency Reserve Service</a:t>
            </a:r>
          </a:p>
          <a:p>
            <a:pPr algn="ctr"/>
            <a:r>
              <a:rPr lang="en-US" sz="1400" dirty="0" smtClean="0"/>
              <a:t>New 10-minute Ancillary Service product defined in NPRR863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Protocol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73506"/>
              </p:ext>
            </p:extLst>
          </p:nvPr>
        </p:nvGraphicFramePr>
        <p:xfrm>
          <a:off x="152400" y="914400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26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Co-optimization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NPRR1007</a:t>
                      </a:r>
                      <a:r>
                        <a:rPr lang="en-US" baseline="0" dirty="0" smtClean="0"/>
                        <a:t> – 1013</a:t>
                      </a: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Battery Energy Storage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NPRR1014 &amp; 1029</a:t>
                      </a:r>
                      <a:endParaRPr lang="en-US" dirty="0"/>
                    </a:p>
                  </a:txBody>
                  <a:tcPr/>
                </a:tc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 Generation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NPRR1016 </a:t>
                      </a:r>
                      <a:r>
                        <a:rPr lang="en-US" sz="1400" dirty="0" smtClean="0"/>
                        <a:t>(mapping improvements only)</a:t>
                      </a:r>
                      <a:endParaRPr lang="en-US" sz="1400" dirty="0"/>
                    </a:p>
                  </a:txBody>
                  <a:tcPr/>
                </a:tc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 smtClean="0"/>
                        <a:t>ERCOT Contingency Reserve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NPRR863 </a:t>
                      </a:r>
                      <a:r>
                        <a:rPr lang="en-US" sz="1400" dirty="0" smtClean="0"/>
                        <a:t>(ECRS only)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31242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*Additional supporting Market Guide changes are also within Passport scope.</a:t>
            </a:r>
          </a:p>
          <a:p>
            <a:endParaRPr lang="en-US" sz="1600" i="1" dirty="0"/>
          </a:p>
          <a:p>
            <a:r>
              <a:rPr lang="en-US" sz="1600" i="1" dirty="0" smtClean="0"/>
              <a:t>May </a:t>
            </a:r>
            <a:r>
              <a:rPr lang="en-US" sz="1600" i="1" dirty="0"/>
              <a:t>require clarifying NPRRs during Business Requirements </a:t>
            </a:r>
            <a:r>
              <a:rPr lang="en-US" sz="1600" i="1" dirty="0" smtClean="0"/>
              <a:t>development.</a:t>
            </a:r>
            <a:endParaRPr lang="en-US" sz="1600" i="1" dirty="0"/>
          </a:p>
          <a:p>
            <a:endParaRPr lang="en-US" sz="1600" i="1" dirty="0" smtClean="0"/>
          </a:p>
          <a:p>
            <a:r>
              <a:rPr lang="en-US" sz="1600" i="1" dirty="0" smtClean="0"/>
              <a:t>Over 900 pages of protocol/NPRR changes.</a:t>
            </a:r>
          </a:p>
          <a:p>
            <a:endParaRPr lang="en-US" sz="1400" i="1" dirty="0" smtClean="0"/>
          </a:p>
          <a:p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7590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AEC7"/>
                </a:solidFill>
              </a:rPr>
              <a:t>Passport Sequence of Milestones through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2400" y="5103399"/>
            <a:ext cx="8774484" cy="9137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57555" y="3501878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57555" y="1462539"/>
            <a:ext cx="8774484" cy="38337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57555" y="2701125"/>
            <a:ext cx="8774484" cy="6574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7556" y="2004366"/>
            <a:ext cx="8774483" cy="53830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4653617" y="2744489"/>
            <a:ext cx="0" cy="930058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3272820" y="2400186"/>
            <a:ext cx="3338772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Unit/Functional testing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80" y="1066800"/>
            <a:ext cx="7957159" cy="402159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157556" y="1468959"/>
            <a:ext cx="817324" cy="3830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</a:t>
            </a: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65483" y="1595589"/>
            <a:ext cx="4584526" cy="15031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57449" y="1487365"/>
            <a:ext cx="135554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major release date for EMS/MMS/S&amp;B projects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9122" y="2006012"/>
            <a:ext cx="817324" cy="5366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76446" y="2210730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101" name="Diamond 100"/>
          <p:cNvSpPr/>
          <p:nvPr/>
        </p:nvSpPr>
        <p:spPr>
          <a:xfrm>
            <a:off x="3187289" y="220290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69726" y="2004367"/>
            <a:ext cx="2215607" cy="1546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103" name="Diamond 102"/>
          <p:cNvSpPr/>
          <p:nvPr/>
        </p:nvSpPr>
        <p:spPr>
          <a:xfrm>
            <a:off x="3087363" y="201346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31738" y="2128151"/>
            <a:ext cx="1252996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Last date for Go/No-Go </a:t>
            </a:r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for Combined Passport EMS Upgrade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78012" y="2400186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106" name="Diamond 105"/>
          <p:cNvSpPr/>
          <p:nvPr/>
        </p:nvSpPr>
        <p:spPr>
          <a:xfrm>
            <a:off x="3188855" y="239235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Diamond 106"/>
          <p:cNvSpPr/>
          <p:nvPr/>
        </p:nvSpPr>
        <p:spPr>
          <a:xfrm>
            <a:off x="6531738" y="2392356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01590" y="2182601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>
                <a:solidFill>
                  <a:prstClr val="black"/>
                </a:solidFill>
                <a:latin typeface="Calibri" panose="020F0502020204030204"/>
              </a:rPr>
              <a:t>Snapshot of EMS Upgrade Codestream without Passport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60688" y="2707238"/>
            <a:ext cx="817324" cy="6513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Market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EMS/MMS/SB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OS/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EIS/MIS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70826" y="2709996"/>
            <a:ext cx="1141431" cy="16119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Business Reqts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441475" y="2930387"/>
            <a:ext cx="1219719" cy="16205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Business Reqts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092438" y="3178520"/>
            <a:ext cx="114143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 Business Reqts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27273" y="2707237"/>
            <a:ext cx="2526344" cy="16573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568816" y="2930386"/>
            <a:ext cx="2408129" cy="1620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36997" y="3178519"/>
            <a:ext cx="283324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6" name="Diamond 115"/>
          <p:cNvSpPr/>
          <p:nvPr/>
        </p:nvSpPr>
        <p:spPr>
          <a:xfrm>
            <a:off x="2033774" y="272839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Diamond 116"/>
          <p:cNvSpPr/>
          <p:nvPr/>
        </p:nvSpPr>
        <p:spPr>
          <a:xfrm>
            <a:off x="2501487" y="294213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Diamond 117"/>
          <p:cNvSpPr/>
          <p:nvPr/>
        </p:nvSpPr>
        <p:spPr>
          <a:xfrm>
            <a:off x="3154015" y="319979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57555" y="3501878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Testing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648138" y="3505997"/>
            <a:ext cx="1972652" cy="1909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Early SCED Testing (EMS/MMS)</a:t>
            </a:r>
          </a:p>
        </p:txBody>
      </p:sp>
      <p:sp>
        <p:nvSpPr>
          <p:cNvPr id="121" name="Diamond 120"/>
          <p:cNvSpPr/>
          <p:nvPr/>
        </p:nvSpPr>
        <p:spPr>
          <a:xfrm>
            <a:off x="4570632" y="271721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Diamond 121"/>
          <p:cNvSpPr/>
          <p:nvPr/>
        </p:nvSpPr>
        <p:spPr>
          <a:xfrm>
            <a:off x="4568284" y="35220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659880" y="288047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4" name="Rectangle 123"/>
          <p:cNvSpPr/>
          <p:nvPr/>
        </p:nvSpPr>
        <p:spPr>
          <a:xfrm>
            <a:off x="5585241" y="3763960"/>
            <a:ext cx="1986941" cy="1694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iTest EMS/MMS/S&amp;B</a:t>
            </a:r>
          </a:p>
        </p:txBody>
      </p:sp>
      <p:sp>
        <p:nvSpPr>
          <p:cNvPr id="125" name="Diamond 124"/>
          <p:cNvSpPr/>
          <p:nvPr/>
        </p:nvSpPr>
        <p:spPr>
          <a:xfrm>
            <a:off x="5495993" y="377351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70238" y="4013243"/>
            <a:ext cx="1772819" cy="16942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End-to-end Testing</a:t>
            </a:r>
          </a:p>
        </p:txBody>
      </p:sp>
      <p:sp>
        <p:nvSpPr>
          <p:cNvPr id="127" name="Diamond 126"/>
          <p:cNvSpPr/>
          <p:nvPr/>
        </p:nvSpPr>
        <p:spPr>
          <a:xfrm>
            <a:off x="5990384" y="402263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>
            <a:stCxn id="98" idx="1"/>
            <a:endCxn id="125" idx="0"/>
          </p:cNvCxnSpPr>
          <p:nvPr/>
        </p:nvCxnSpPr>
        <p:spPr>
          <a:xfrm>
            <a:off x="5557449" y="1660490"/>
            <a:ext cx="18398" cy="2113027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9" name="Rectangle 128"/>
          <p:cNvSpPr/>
          <p:nvPr/>
        </p:nvSpPr>
        <p:spPr>
          <a:xfrm>
            <a:off x="159121" y="4339555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59121" y="4339555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598022" y="4344242"/>
            <a:ext cx="1104585" cy="13473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32" name="Diamond 131"/>
          <p:cNvSpPr/>
          <p:nvPr/>
        </p:nvSpPr>
        <p:spPr>
          <a:xfrm>
            <a:off x="6488923" y="435243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651157" y="4613278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639416" y="4838356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7584750" y="473969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611073" y="2522634"/>
            <a:ext cx="24035" cy="118142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Diamond 136"/>
          <p:cNvSpPr/>
          <p:nvPr/>
        </p:nvSpPr>
        <p:spPr>
          <a:xfrm>
            <a:off x="7934550" y="474797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Diamond 137"/>
          <p:cNvSpPr/>
          <p:nvPr/>
        </p:nvSpPr>
        <p:spPr>
          <a:xfrm>
            <a:off x="8333048" y="47425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Diamond 138"/>
          <p:cNvSpPr/>
          <p:nvPr/>
        </p:nvSpPr>
        <p:spPr>
          <a:xfrm>
            <a:off x="8147205" y="473735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2400" y="5108258"/>
            <a:ext cx="817325" cy="909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6539969" y="5516117"/>
            <a:ext cx="1092727" cy="1628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644436" y="5397910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32696" y="5622989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44" name="Diamond 143"/>
          <p:cNvSpPr/>
          <p:nvPr/>
        </p:nvSpPr>
        <p:spPr>
          <a:xfrm>
            <a:off x="7578030" y="5524325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Diamond 144"/>
          <p:cNvSpPr/>
          <p:nvPr/>
        </p:nvSpPr>
        <p:spPr>
          <a:xfrm>
            <a:off x="7927830" y="55326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Diamond 145"/>
          <p:cNvSpPr/>
          <p:nvPr/>
        </p:nvSpPr>
        <p:spPr>
          <a:xfrm>
            <a:off x="8326327" y="552714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Diamond 146"/>
          <p:cNvSpPr/>
          <p:nvPr/>
        </p:nvSpPr>
        <p:spPr>
          <a:xfrm>
            <a:off x="8140484" y="552198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87195" y="5347581"/>
            <a:ext cx="1722342" cy="16580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Develop/Publish MP</a:t>
            </a:r>
            <a:r>
              <a:rPr kumimoji="0" lang="en-US" sz="825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Specifications</a:t>
            </a:r>
          </a:p>
        </p:txBody>
      </p:sp>
      <p:sp>
        <p:nvSpPr>
          <p:cNvPr id="149" name="Diamond 148"/>
          <p:cNvSpPr/>
          <p:nvPr/>
        </p:nvSpPr>
        <p:spPr>
          <a:xfrm>
            <a:off x="3131054" y="535252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20631" y="5347408"/>
            <a:ext cx="1370819" cy="1551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Market Trials Plans</a:t>
            </a:r>
          </a:p>
        </p:txBody>
      </p:sp>
      <p:sp>
        <p:nvSpPr>
          <p:cNvPr id="151" name="Diamond 150"/>
          <p:cNvSpPr/>
          <p:nvPr/>
        </p:nvSpPr>
        <p:spPr>
          <a:xfrm>
            <a:off x="5098093" y="534132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632695" y="5867736"/>
            <a:ext cx="1301947" cy="1335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Cutover/Go-Live</a:t>
            </a:r>
          </a:p>
        </p:txBody>
      </p:sp>
      <p:sp>
        <p:nvSpPr>
          <p:cNvPr id="156" name="Diamond 155"/>
          <p:cNvSpPr/>
          <p:nvPr/>
        </p:nvSpPr>
        <p:spPr>
          <a:xfrm>
            <a:off x="7571304" y="436986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Diamond 156"/>
          <p:cNvSpPr/>
          <p:nvPr/>
        </p:nvSpPr>
        <p:spPr>
          <a:xfrm>
            <a:off x="8828724" y="586843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404624" y="5330787"/>
            <a:ext cx="1399323" cy="16945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 Market Training</a:t>
            </a:r>
          </a:p>
        </p:txBody>
      </p:sp>
      <p:sp>
        <p:nvSpPr>
          <p:cNvPr id="159" name="Diamond 158"/>
          <p:cNvSpPr/>
          <p:nvPr/>
        </p:nvSpPr>
        <p:spPr>
          <a:xfrm>
            <a:off x="6735833" y="534365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126357" y="5137041"/>
            <a:ext cx="1480799" cy="17253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Metrics</a:t>
            </a:r>
          </a:p>
        </p:txBody>
      </p:sp>
      <p:sp>
        <p:nvSpPr>
          <p:cNvPr id="161" name="Diamond 160"/>
          <p:cNvSpPr/>
          <p:nvPr/>
        </p:nvSpPr>
        <p:spPr>
          <a:xfrm>
            <a:off x="8540806" y="5147588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87195" y="5135148"/>
            <a:ext cx="5631404" cy="1744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Passport Implementation Task Force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894629" y="1561367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 smtClean="0">
                <a:solidFill>
                  <a:prstClr val="black"/>
                </a:solidFill>
                <a:latin typeface="Calibri" panose="020F0502020204030204"/>
              </a:rPr>
              <a:t>Pre-Passport Deliveries into production before Passport</a:t>
            </a:r>
            <a:endParaRPr lang="en-US" sz="825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4" name="Diamond 163"/>
          <p:cNvSpPr/>
          <p:nvPr/>
        </p:nvSpPr>
        <p:spPr>
          <a:xfrm>
            <a:off x="5479552" y="1600200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6343564" y="558225"/>
            <a:ext cx="2490251" cy="584775"/>
            <a:chOff x="6411562" y="471100"/>
            <a:chExt cx="2490251" cy="584775"/>
          </a:xfrm>
        </p:grpSpPr>
        <p:sp>
          <p:nvSpPr>
            <p:cNvPr id="166" name="Diamond 165"/>
            <p:cNvSpPr/>
            <p:nvPr/>
          </p:nvSpPr>
          <p:spPr>
            <a:xfrm>
              <a:off x="6411562" y="563519"/>
              <a:ext cx="159707" cy="150312"/>
            </a:xfrm>
            <a:prstGeom prst="diamond">
              <a:avLst/>
            </a:prstGeom>
            <a:solidFill>
              <a:srgbClr val="C00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Diamond 166"/>
            <p:cNvSpPr/>
            <p:nvPr/>
          </p:nvSpPr>
          <p:spPr>
            <a:xfrm>
              <a:off x="6420858" y="806080"/>
              <a:ext cx="159707" cy="150312"/>
            </a:xfrm>
            <a:prstGeom prst="diamond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633882" y="471100"/>
              <a:ext cx="2267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Planned milestone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Estimated milestone</a:t>
              </a:r>
            </a:p>
          </p:txBody>
        </p:sp>
      </p:grpSp>
      <p:sp>
        <p:nvSpPr>
          <p:cNvPr id="83" name="Rectangle 82"/>
          <p:cNvSpPr/>
          <p:nvPr/>
        </p:nvSpPr>
        <p:spPr>
          <a:xfrm>
            <a:off x="3252858" y="2604058"/>
            <a:ext cx="23167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Software Development</a:t>
            </a:r>
          </a:p>
          <a:p>
            <a:pPr algn="ctr"/>
            <a:r>
              <a:rPr lang="en-US" dirty="0" smtClean="0"/>
              <a:t> &amp; </a:t>
            </a:r>
          </a:p>
          <a:p>
            <a:pPr algn="ctr"/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668972" y="2604058"/>
            <a:ext cx="127207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Market Trials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Go-Live</a:t>
            </a:r>
          </a:p>
          <a:p>
            <a:pPr algn="ctr"/>
            <a:r>
              <a:rPr lang="en-US" dirty="0" smtClean="0"/>
              <a:t>Cutover</a:t>
            </a:r>
          </a:p>
        </p:txBody>
      </p:sp>
      <p:sp>
        <p:nvSpPr>
          <p:cNvPr id="3" name="Rectangle 2"/>
          <p:cNvSpPr/>
          <p:nvPr/>
        </p:nvSpPr>
        <p:spPr>
          <a:xfrm>
            <a:off x="974880" y="2601357"/>
            <a:ext cx="2270538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 Requirements </a:t>
            </a:r>
          </a:p>
          <a:p>
            <a:pPr algn="ctr"/>
            <a:r>
              <a:rPr lang="en-US" dirty="0" smtClean="0"/>
              <a:t>&amp; </a:t>
            </a:r>
          </a:p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86" name="Diamond 85"/>
          <p:cNvSpPr/>
          <p:nvPr/>
        </p:nvSpPr>
        <p:spPr>
          <a:xfrm>
            <a:off x="6475401" y="55168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562600" y="2604058"/>
            <a:ext cx="2094823" cy="3415742"/>
          </a:xfrm>
          <a:prstGeom prst="rect">
            <a:avLst/>
          </a:prstGeom>
          <a:solidFill>
            <a:schemeClr val="tx2">
              <a:lumMod val="50000"/>
              <a:alpha val="67059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 </a:t>
            </a:r>
          </a:p>
          <a:p>
            <a:pPr algn="ctr"/>
            <a:r>
              <a:rPr lang="en-US" dirty="0" smtClean="0"/>
              <a:t>&amp;</a:t>
            </a:r>
          </a:p>
          <a:p>
            <a:pPr algn="ctr"/>
            <a:r>
              <a:rPr lang="en-US" dirty="0" smtClean="0"/>
              <a:t>End-to-End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/>
              <a:t>Limited </a:t>
            </a:r>
            <a:r>
              <a:rPr lang="en-US" sz="2000" dirty="0"/>
              <a:t>resources and project funding for initiatives beyond the large projects identified below until 2024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r>
              <a:rPr lang="en-US" sz="1600" b="1" dirty="0" smtClean="0">
                <a:solidFill>
                  <a:srgbClr val="C00000"/>
                </a:solidFill>
              </a:rPr>
              <a:t>	FFR Advancement		BES Pre-Passport Project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C00000"/>
                </a:solidFill>
              </a:rPr>
              <a:t>	</a:t>
            </a:r>
            <a:r>
              <a:rPr lang="en-US" sz="1600" b="1" dirty="0" smtClean="0">
                <a:solidFill>
                  <a:srgbClr val="C00000"/>
                </a:solidFill>
              </a:rPr>
              <a:t>DGR Pre-Passport		Passport Program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Strict </a:t>
            </a:r>
            <a:r>
              <a:rPr lang="en-US" sz="2000" dirty="0"/>
              <a:t>controls are needed to ensure delivery of these large projects on time and within </a:t>
            </a:r>
            <a:r>
              <a:rPr lang="en-US" sz="2000" dirty="0" smtClean="0"/>
              <a:t>budget.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ERCOT wants to partner with PRS and TAC on most effective approach for managing the current and future NPRRs.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914400" lvl="2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4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r>
              <a:rPr lang="en-US" sz="2000" dirty="0" smtClean="0"/>
              <a:t>ERCOT </a:t>
            </a:r>
            <a:r>
              <a:rPr lang="en-US" sz="2000" dirty="0"/>
              <a:t>recommends the following control for TAC </a:t>
            </a:r>
            <a:r>
              <a:rPr lang="en-US" sz="2000" dirty="0" smtClean="0"/>
              <a:t>&amp; PRS consideration</a:t>
            </a:r>
          </a:p>
          <a:p>
            <a:pPr lvl="1"/>
            <a:r>
              <a:rPr lang="en-US" sz="1800" dirty="0" smtClean="0"/>
              <a:t>Going </a:t>
            </a:r>
            <a:r>
              <a:rPr lang="en-US" sz="1800" dirty="0"/>
              <a:t>forward, </a:t>
            </a:r>
            <a:r>
              <a:rPr lang="en-US" sz="1800" u="sng" dirty="0" smtClean="0"/>
              <a:t>ERCOT will file comments</a:t>
            </a:r>
            <a:r>
              <a:rPr lang="en-US" sz="1800" dirty="0" smtClean="0"/>
              <a:t> </a:t>
            </a:r>
            <a:r>
              <a:rPr lang="en-US" sz="1800" dirty="0"/>
              <a:t>on stakeholder Revision </a:t>
            </a:r>
            <a:r>
              <a:rPr lang="en-US" sz="1800" dirty="0" smtClean="0"/>
              <a:t>Requests </a:t>
            </a:r>
            <a:r>
              <a:rPr lang="en-US" sz="1800" u="sng" dirty="0"/>
              <a:t>identifying high-level assessment of impacts and risks to Passport Program </a:t>
            </a:r>
            <a:r>
              <a:rPr lang="en-US" sz="1800" dirty="0"/>
              <a:t>delivery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ERCOT comments will </a:t>
            </a:r>
            <a:r>
              <a:rPr lang="en-US" sz="1800" dirty="0" smtClean="0"/>
              <a:t>also provide </a:t>
            </a:r>
            <a:r>
              <a:rPr lang="en-US" sz="1800" dirty="0"/>
              <a:t>a recommendation for “before or after” Passport Program delivery.</a:t>
            </a:r>
          </a:p>
          <a:p>
            <a:pPr lvl="1"/>
            <a:r>
              <a:rPr lang="en-US" sz="1800" dirty="0"/>
              <a:t>If impact to Passport Program delivery, Sponsor can decide next step for the Revision Request – withdraw or pursue.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pursue, then PRS may recommend approval and/or tabling of the Revision Request.  If approved by </a:t>
            </a:r>
            <a:r>
              <a:rPr lang="en-US" sz="1800" dirty="0" smtClean="0"/>
              <a:t>PRS, </a:t>
            </a:r>
            <a:r>
              <a:rPr lang="en-US" sz="1800" dirty="0"/>
              <a:t>ERCOT will </a:t>
            </a:r>
            <a:r>
              <a:rPr lang="en-US" sz="1800" dirty="0" smtClean="0"/>
              <a:t>have option to file </a:t>
            </a:r>
            <a:r>
              <a:rPr lang="en-US" sz="1800" dirty="0"/>
              <a:t>additional comments indicating that </a:t>
            </a:r>
            <a:r>
              <a:rPr lang="en-US" sz="1800" dirty="0" smtClean="0"/>
              <a:t>an Impact </a:t>
            </a:r>
            <a:r>
              <a:rPr lang="en-US" sz="1800" dirty="0"/>
              <a:t>Analysis will not be completed until ERCOT has bandwidth to consider post-Passport Program efforts</a:t>
            </a:r>
            <a:r>
              <a:rPr lang="en-US" sz="1800" dirty="0" smtClean="0"/>
              <a:t>.  </a:t>
            </a:r>
          </a:p>
          <a:p>
            <a:pPr lvl="2"/>
            <a:r>
              <a:rPr lang="en-US" sz="1400" dirty="0" smtClean="0"/>
              <a:t>Per Section 21.4, without an Impact Analysis the NPRR would remain tabled at PRS.</a:t>
            </a:r>
          </a:p>
          <a:p>
            <a:pPr lvl="2"/>
            <a:r>
              <a:rPr lang="en-US" sz="1400" dirty="0" smtClean="0"/>
              <a:t>ERCOT will continue be engaged at PRS to coordinate the potential timing of Impact Analysis work as resources become available.</a:t>
            </a:r>
            <a:endParaRPr lang="en-US" sz="1400" dirty="0"/>
          </a:p>
          <a:p>
            <a:r>
              <a:rPr lang="en-US" sz="2000" dirty="0" smtClean="0"/>
              <a:t>Benefits and Exceptions on next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/>
              <a:t>Future NPRR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r>
              <a:rPr lang="en-US" sz="2000" dirty="0" smtClean="0"/>
              <a:t>Benefits </a:t>
            </a:r>
            <a:r>
              <a:rPr lang="en-US" sz="2000" dirty="0"/>
              <a:t>of this recommendation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Allows </a:t>
            </a:r>
            <a:r>
              <a:rPr lang="en-US" sz="1600" dirty="0"/>
              <a:t>continued discussion of future policy changes with some direction of regulatory certainty with PRS approval.</a:t>
            </a:r>
          </a:p>
          <a:p>
            <a:pPr lvl="1"/>
            <a:r>
              <a:rPr lang="en-US" sz="1600" dirty="0" smtClean="0"/>
              <a:t>Prevents </a:t>
            </a:r>
            <a:r>
              <a:rPr lang="en-US" sz="1600" dirty="0"/>
              <a:t>gray-boxes within gray-boxes in Protocols and reduces administrative or substantive clean-up Revision Requests in the future.</a:t>
            </a:r>
          </a:p>
          <a:p>
            <a:pPr lvl="1"/>
            <a:r>
              <a:rPr lang="en-US" sz="1600" dirty="0"/>
              <a:t>Avoids outdated Impact Analyses which can create risk to future resource and budget issues.</a:t>
            </a:r>
          </a:p>
          <a:p>
            <a:pPr lvl="1"/>
            <a:r>
              <a:rPr lang="en-US" sz="1600" dirty="0" smtClean="0"/>
              <a:t>Helps </a:t>
            </a:r>
            <a:r>
              <a:rPr lang="en-US" sz="1600" dirty="0"/>
              <a:t>manage Project Priority List (PPL) more effectively with post-Passport Program changes. </a:t>
            </a:r>
          </a:p>
          <a:p>
            <a:r>
              <a:rPr lang="en-US" sz="2000" dirty="0" smtClean="0"/>
              <a:t>Most </a:t>
            </a:r>
            <a:r>
              <a:rPr lang="en-US" sz="2000" dirty="0"/>
              <a:t>Likely Exceptions to this recommendation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Revision </a:t>
            </a:r>
            <a:r>
              <a:rPr lang="en-US" sz="1600" dirty="0"/>
              <a:t>Requests that are critical to reliability or instructed by PUCT.</a:t>
            </a:r>
            <a:endParaRPr lang="en-US" sz="1600" dirty="0" smtClean="0"/>
          </a:p>
          <a:p>
            <a:r>
              <a:rPr lang="en-US" sz="2000" dirty="0" smtClean="0"/>
              <a:t>Additional </a:t>
            </a:r>
            <a:r>
              <a:rPr lang="en-US" sz="2000" dirty="0"/>
              <a:t>recommended control for TAC consideration: </a:t>
            </a:r>
            <a:endParaRPr lang="en-US" sz="2000" dirty="0" smtClean="0"/>
          </a:p>
          <a:p>
            <a:pPr lvl="1"/>
            <a:r>
              <a:rPr lang="en-US" sz="1600" dirty="0" smtClean="0"/>
              <a:t>Be </a:t>
            </a:r>
            <a:r>
              <a:rPr lang="en-US" sz="1600" dirty="0"/>
              <a:t>cognizant of workshops or other focused initiatives on Passport related systems (EMS, MMS and S&amp;B) that rely heavy on ERCOT SMEs.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welcomes feedback from TAC and PRS on these recommendations or alternatives.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001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650</Words>
  <Application>Microsoft Office PowerPoint</Application>
  <PresentationFormat>On-screen Show (4:3)</PresentationFormat>
  <Paragraphs>144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Inside pages</vt:lpstr>
      <vt:lpstr>PowerPoint Presentation</vt:lpstr>
      <vt:lpstr>Passport Update</vt:lpstr>
      <vt:lpstr>Passport Scope and Delivery</vt:lpstr>
      <vt:lpstr>Passport Protocol Scope</vt:lpstr>
      <vt:lpstr>Passport Sequence of Milestones through 2024</vt:lpstr>
      <vt:lpstr>Future NPRR consideration</vt:lpstr>
      <vt:lpstr>Future NPRR consideration</vt:lpstr>
      <vt:lpstr>Future NPRR consideration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245</cp:revision>
  <cp:lastPrinted>2016-01-21T20:53:15Z</cp:lastPrinted>
  <dcterms:created xsi:type="dcterms:W3CDTF">2016-01-21T15:20:31Z</dcterms:created>
  <dcterms:modified xsi:type="dcterms:W3CDTF">2021-02-10T21:37:37Z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